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8" r:id="rId2"/>
    <p:sldId id="334" r:id="rId3"/>
    <p:sldId id="404" r:id="rId4"/>
    <p:sldId id="405" r:id="rId5"/>
    <p:sldId id="406" r:id="rId6"/>
    <p:sldId id="407" r:id="rId7"/>
    <p:sldId id="408" r:id="rId8"/>
    <p:sldId id="409" r:id="rId9"/>
    <p:sldId id="411" r:id="rId10"/>
    <p:sldId id="412" r:id="rId11"/>
    <p:sldId id="413" r:id="rId12"/>
    <p:sldId id="414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23 Oct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OPTICS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OPTICS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</a:t>
            </a:r>
            <a:r>
              <a:rPr lang="en-PH" sz="4400" b="1" dirty="0"/>
              <a:t>Hierarchical Clustering</a:t>
            </a:r>
            <a:endParaRPr lang="en-US" sz="4400" b="1" dirty="0"/>
          </a:p>
          <a:p>
            <a:r>
              <a:rPr lang="en-US" sz="3600" dirty="0"/>
              <a:t>Hierarchical methods build a dendrogram but don’t consider </a:t>
            </a:r>
            <a:r>
              <a:rPr lang="en-US" sz="3600" b="1" dirty="0"/>
              <a:t>density</a:t>
            </a:r>
            <a:r>
              <a:rPr lang="en-US" sz="3600" dirty="0"/>
              <a:t>.</a:t>
            </a:r>
          </a:p>
          <a:p>
            <a:endParaRPr lang="en-US" dirty="0"/>
          </a:p>
          <a:p>
            <a:r>
              <a:rPr lang="en-US" sz="3600" dirty="0"/>
              <a:t>OPTICS provides </a:t>
            </a:r>
            <a:r>
              <a:rPr lang="en-US" sz="3600" b="1" dirty="0"/>
              <a:t>density-aware hierarchical structures</a:t>
            </a:r>
            <a:r>
              <a:rPr lang="en-US" sz="3600" dirty="0"/>
              <a:t>.</a:t>
            </a:r>
          </a:p>
          <a:p>
            <a:endParaRPr lang="en-US" dirty="0"/>
          </a:p>
          <a:p>
            <a:r>
              <a:rPr lang="en-US" sz="3600" dirty="0"/>
              <a:t>Hierarchical methods are </a:t>
            </a:r>
            <a:r>
              <a:rPr lang="en-US" sz="3600" b="1" dirty="0"/>
              <a:t>greedy</a:t>
            </a:r>
            <a:r>
              <a:rPr lang="en-US" sz="3600" dirty="0"/>
              <a:t>, while OPTICS is more </a:t>
            </a:r>
            <a:r>
              <a:rPr lang="en-US" sz="3600" b="1" dirty="0"/>
              <a:t>global</a:t>
            </a:r>
            <a:r>
              <a:rPr lang="en-US" sz="3600" dirty="0"/>
              <a:t> in approach.</a:t>
            </a:r>
          </a:p>
        </p:txBody>
      </p:sp>
    </p:spTree>
    <p:extLst>
      <p:ext uri="{BB962C8B-B14F-4D97-AF65-F5344CB8AC3E}">
        <p14:creationId xmlns:p14="http://schemas.microsoft.com/office/powerpoint/2010/main" val="285708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Gaussian Mixture Models</a:t>
            </a:r>
          </a:p>
          <a:p>
            <a:r>
              <a:rPr lang="en-US" sz="3600" dirty="0"/>
              <a:t>GMM assumes data is generated from a </a:t>
            </a:r>
            <a:r>
              <a:rPr lang="en-US" sz="3600" b="1" dirty="0"/>
              <a:t>mixture of Gaussians</a:t>
            </a:r>
            <a:r>
              <a:rPr lang="en-US" sz="3600" dirty="0"/>
              <a:t>.</a:t>
            </a:r>
          </a:p>
          <a:p>
            <a:endParaRPr lang="en-US" dirty="0"/>
          </a:p>
          <a:p>
            <a:r>
              <a:rPr lang="en-US" sz="3600" dirty="0"/>
              <a:t>OPTICS is </a:t>
            </a:r>
            <a:r>
              <a:rPr lang="en-US" sz="3600" b="1" dirty="0"/>
              <a:t>non-parametric</a:t>
            </a:r>
            <a:r>
              <a:rPr lang="en-US" sz="3600" dirty="0"/>
              <a:t> and makes </a:t>
            </a:r>
            <a:r>
              <a:rPr lang="en-US" sz="3600" b="1" dirty="0"/>
              <a:t>no assumptions</a:t>
            </a:r>
            <a:r>
              <a:rPr lang="en-US" sz="3600" dirty="0"/>
              <a:t> about distribution.</a:t>
            </a:r>
          </a:p>
          <a:p>
            <a:endParaRPr lang="en-US" dirty="0"/>
          </a:p>
          <a:p>
            <a:r>
              <a:rPr lang="en-US" sz="3600" dirty="0"/>
              <a:t>GMM fails with non-Gaussian, irregularly shaped clusters.</a:t>
            </a:r>
          </a:p>
        </p:txBody>
      </p:sp>
    </p:spTree>
    <p:extLst>
      <p:ext uri="{BB962C8B-B14F-4D97-AF65-F5344CB8AC3E}">
        <p14:creationId xmlns:p14="http://schemas.microsoft.com/office/powerpoint/2010/main" val="415348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Spectral Clustering</a:t>
            </a:r>
          </a:p>
          <a:p>
            <a:r>
              <a:rPr lang="en-US" sz="3600" dirty="0"/>
              <a:t>Spectral clustering relies on the eigenvalues of a similarity matrix, which is computationally expensive.</a:t>
            </a:r>
          </a:p>
          <a:p>
            <a:endParaRPr lang="en-US" dirty="0"/>
          </a:p>
          <a:p>
            <a:r>
              <a:rPr lang="en-US" sz="3600" dirty="0"/>
              <a:t>Spectral clustering works well for complex boundaries, but doesn’t handle density variation or noise well.</a:t>
            </a:r>
          </a:p>
          <a:p>
            <a:endParaRPr lang="en-US" dirty="0"/>
          </a:p>
          <a:p>
            <a:r>
              <a:rPr lang="en-US" sz="3600" dirty="0"/>
              <a:t>OPTICS is more </a:t>
            </a:r>
            <a:r>
              <a:rPr lang="en-US" sz="3600" b="1" dirty="0"/>
              <a:t>robust to noise and density fluctuations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3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O</a:t>
            </a:r>
            <a:r>
              <a:rPr lang="en-US" sz="4400" b="1" dirty="0"/>
              <a:t>rdering </a:t>
            </a:r>
            <a:r>
              <a:rPr lang="en-US" sz="4400" b="1" dirty="0">
                <a:solidFill>
                  <a:srgbClr val="FF0000"/>
                </a:solidFill>
              </a:rPr>
              <a:t>P</a:t>
            </a:r>
            <a:r>
              <a:rPr lang="en-US" sz="4400" b="1" dirty="0"/>
              <a:t>oints </a:t>
            </a:r>
            <a:r>
              <a:rPr lang="en-US" sz="4400" b="1" dirty="0">
                <a:solidFill>
                  <a:srgbClr val="FF0000"/>
                </a:solidFill>
              </a:rPr>
              <a:t>T</a:t>
            </a:r>
            <a:r>
              <a:rPr lang="en-US" sz="4400" b="1" dirty="0"/>
              <a:t>o </a:t>
            </a:r>
            <a:r>
              <a:rPr lang="en-US" sz="44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dentify the </a:t>
            </a:r>
            <a:r>
              <a:rPr lang="en-US" sz="4400" b="1" dirty="0">
                <a:solidFill>
                  <a:srgbClr val="FF0000"/>
                </a:solidFill>
              </a:rPr>
              <a:t>C</a:t>
            </a:r>
            <a:r>
              <a:rPr lang="en-US" sz="4400" b="1" dirty="0"/>
              <a:t>lustering </a:t>
            </a:r>
            <a:r>
              <a:rPr lang="en-US" sz="4400" b="1" dirty="0">
                <a:solidFill>
                  <a:srgbClr val="FF0000"/>
                </a:solidFill>
              </a:rPr>
              <a:t>S</a:t>
            </a:r>
            <a:r>
              <a:rPr lang="en-US" sz="4400" b="1" dirty="0"/>
              <a:t>tructure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is a density-based clustering algorithm that is an </a:t>
            </a:r>
            <a:r>
              <a:rPr lang="en-US" sz="3600" dirty="0">
                <a:solidFill>
                  <a:srgbClr val="FF0000"/>
                </a:solidFill>
              </a:rPr>
              <a:t>extension</a:t>
            </a:r>
            <a:r>
              <a:rPr lang="en-US" sz="3600" dirty="0"/>
              <a:t> of DBSCAN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designed to address some of the </a:t>
            </a:r>
            <a:r>
              <a:rPr lang="en-US" sz="3600" dirty="0">
                <a:solidFill>
                  <a:srgbClr val="FF0000"/>
                </a:solidFill>
              </a:rPr>
              <a:t>limitations</a:t>
            </a:r>
            <a:r>
              <a:rPr lang="en-US" sz="3600" dirty="0"/>
              <a:t> of DBSCAN by providing a richer and more robust view of the data’s cluster structure</a:t>
            </a: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it does not explicitly produce a clustering like DBSCAN, it creates an </a:t>
            </a:r>
            <a:r>
              <a:rPr lang="en-US" sz="3600" dirty="0">
                <a:solidFill>
                  <a:srgbClr val="FF0000"/>
                </a:solidFill>
              </a:rPr>
              <a:t>augmented ordering </a:t>
            </a:r>
            <a:r>
              <a:rPr lang="en-US" sz="3600" dirty="0"/>
              <a:t>of database representing its density-based structure</a:t>
            </a:r>
          </a:p>
        </p:txBody>
      </p:sp>
    </p:spTree>
    <p:extLst>
      <p:ext uri="{BB962C8B-B14F-4D97-AF65-F5344CB8AC3E}">
        <p14:creationId xmlns:p14="http://schemas.microsoft.com/office/powerpoint/2010/main" val="19689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13EEA-45CB-4F3A-9512-4923EB5D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69" y="1231344"/>
            <a:ext cx="8135552" cy="43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OPTICS is ideal for: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Datasets with varying density clusters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Understanding hierarchical density-based structures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Applications where DBSCAN would struggle due to a single </a:t>
            </a:r>
            <a:r>
              <a:rPr lang="en-US" sz="3600" dirty="0">
                <a:solidFill>
                  <a:srgbClr val="FF0000"/>
                </a:solidFill>
              </a:rPr>
              <a:t>global epsilon </a:t>
            </a:r>
            <a:r>
              <a:rPr lang="en-US" sz="3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4013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865159"/>
            <a:ext cx="105586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Components:</a:t>
            </a:r>
          </a:p>
          <a:p>
            <a:endParaRPr lang="en-US" sz="8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200" b="1" dirty="0"/>
              <a:t>Core Distance: </a:t>
            </a:r>
            <a:r>
              <a:rPr lang="en-US" sz="3200" dirty="0"/>
              <a:t>Minimum radius required to include at least </a:t>
            </a:r>
            <a:r>
              <a:rPr lang="en-US" sz="3200" dirty="0" err="1"/>
              <a:t>minPts</a:t>
            </a:r>
            <a:r>
              <a:rPr lang="en-US" sz="3200" dirty="0"/>
              <a:t> neighbors around a point</a:t>
            </a:r>
          </a:p>
          <a:p>
            <a:endParaRPr lang="en-US" sz="1600" dirty="0"/>
          </a:p>
          <a:p>
            <a:pPr marL="571500" indent="-571500">
              <a:buFontTx/>
              <a:buChar char="-"/>
            </a:pPr>
            <a:r>
              <a:rPr lang="en-US" sz="3200" b="1" dirty="0"/>
              <a:t>Reachability Distance: </a:t>
            </a:r>
            <a:r>
              <a:rPr lang="en-US" sz="3200" dirty="0"/>
              <a:t>Distance between two points </a:t>
            </a:r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q</a:t>
            </a:r>
            <a:r>
              <a:rPr lang="en-US" sz="3200" dirty="0"/>
              <a:t> defined as:</a:t>
            </a:r>
          </a:p>
          <a:p>
            <a:pPr marL="571500" indent="-571500">
              <a:buFontTx/>
              <a:buChar char="-"/>
            </a:pPr>
            <a:endParaRPr lang="en-US" sz="1600" b="1" dirty="0"/>
          </a:p>
          <a:p>
            <a:pPr marL="571500" indent="-571500">
              <a:buFontTx/>
              <a:buChar char="-"/>
            </a:pPr>
            <a:r>
              <a:rPr lang="en-US" sz="3200" b="1" dirty="0"/>
              <a:t>Ordering: </a:t>
            </a:r>
            <a:r>
              <a:rPr lang="en-US" sz="3200" dirty="0"/>
              <a:t>OPTICS builds an ordering of data points based on their </a:t>
            </a:r>
            <a:r>
              <a:rPr lang="en-US" sz="3200" dirty="0">
                <a:solidFill>
                  <a:srgbClr val="FF0000"/>
                </a:solidFill>
              </a:rPr>
              <a:t>reachability distances </a:t>
            </a:r>
            <a:r>
              <a:rPr lang="en-US" sz="3200" dirty="0"/>
              <a:t>which allows for easier visualization and cluster extraction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66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363" y="2773858"/>
            <a:ext cx="1055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Differences Between OPTICS and Others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0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DBSCAN</a:t>
            </a:r>
          </a:p>
          <a:p>
            <a:r>
              <a:rPr lang="en-US" sz="3600" b="1" dirty="0"/>
              <a:t>OPTICS</a:t>
            </a:r>
            <a:r>
              <a:rPr lang="en-US" sz="3600" dirty="0"/>
              <a:t> avoids the need for a global epsilon by building a reachability plot.</a:t>
            </a:r>
          </a:p>
          <a:p>
            <a:endParaRPr lang="en-US" sz="3600" dirty="0"/>
          </a:p>
          <a:p>
            <a:r>
              <a:rPr lang="en-US" sz="3600" dirty="0"/>
              <a:t>Better for datasets with </a:t>
            </a:r>
            <a:r>
              <a:rPr lang="en-US" sz="3600" b="1" dirty="0"/>
              <a:t>clusters of varying density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/>
              <a:t>DBSCAN gives a hard clustering; OPTICS gives a </a:t>
            </a:r>
            <a:r>
              <a:rPr lang="en-US" sz="3600" b="1" dirty="0"/>
              <a:t>cluster ordering</a:t>
            </a:r>
            <a:r>
              <a:rPr lang="en-US" sz="3600" dirty="0"/>
              <a:t> that can be used flexibly.</a:t>
            </a:r>
          </a:p>
        </p:txBody>
      </p:sp>
    </p:spTree>
    <p:extLst>
      <p:ext uri="{BB962C8B-B14F-4D97-AF65-F5344CB8AC3E}">
        <p14:creationId xmlns:p14="http://schemas.microsoft.com/office/powerpoint/2010/main" val="222793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443" y="1012954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🔹 vs. </a:t>
            </a:r>
            <a:r>
              <a:rPr lang="en-US" sz="4400" b="1" dirty="0" err="1"/>
              <a:t>KMeans</a:t>
            </a:r>
            <a:endParaRPr lang="en-US" sz="4400" b="1" dirty="0"/>
          </a:p>
          <a:p>
            <a:r>
              <a:rPr lang="en-US" sz="3600" dirty="0" err="1"/>
              <a:t>KMeans</a:t>
            </a:r>
            <a:r>
              <a:rPr lang="en-US" sz="3600" dirty="0"/>
              <a:t> assumes spherical clusters and requires specifying k.</a:t>
            </a:r>
          </a:p>
          <a:p>
            <a:endParaRPr lang="en-US" dirty="0"/>
          </a:p>
          <a:p>
            <a:r>
              <a:rPr lang="en-US" sz="3600" dirty="0"/>
              <a:t>OPTICS detects arbitrary shapes and automatically infers the number of clusters.</a:t>
            </a:r>
          </a:p>
          <a:p>
            <a:endParaRPr lang="en-US" dirty="0"/>
          </a:p>
          <a:p>
            <a:r>
              <a:rPr lang="en-US" sz="3600" dirty="0" err="1"/>
              <a:t>KMeans</a:t>
            </a:r>
            <a:r>
              <a:rPr lang="en-US" sz="3600" dirty="0"/>
              <a:t> is distance-based, while OPTICS is density-based.</a:t>
            </a:r>
          </a:p>
        </p:txBody>
      </p:sp>
    </p:spTree>
    <p:extLst>
      <p:ext uri="{BB962C8B-B14F-4D97-AF65-F5344CB8AC3E}">
        <p14:creationId xmlns:p14="http://schemas.microsoft.com/office/powerpoint/2010/main" val="158940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1362</TotalTime>
  <Words>372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283</cp:revision>
  <dcterms:created xsi:type="dcterms:W3CDTF">2018-09-30T06:22:05Z</dcterms:created>
  <dcterms:modified xsi:type="dcterms:W3CDTF">2025-10-23T05:05:31Z</dcterms:modified>
</cp:coreProperties>
</file>