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58" r:id="rId2"/>
    <p:sldId id="334" r:id="rId3"/>
    <p:sldId id="344" r:id="rId4"/>
    <p:sldId id="345" r:id="rId5"/>
    <p:sldId id="346" r:id="rId6"/>
    <p:sldId id="347" r:id="rId7"/>
    <p:sldId id="335" r:id="rId8"/>
    <p:sldId id="348" r:id="rId9"/>
    <p:sldId id="349" r:id="rId10"/>
    <p:sldId id="350" r:id="rId11"/>
    <p:sldId id="351" r:id="rId12"/>
    <p:sldId id="352" r:id="rId13"/>
    <p:sldId id="353" r:id="rId14"/>
    <p:sldId id="3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43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PRINCIPAL COMPONENT ANALYSIS (PCA)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759366"/>
            <a:ext cx="11452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Principal Component Analysis</a:t>
            </a:r>
            <a:endParaRPr lang="en-PH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18029" y="4279995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Professor 1, 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81607"/>
            <a:ext cx="10558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 smtClean="0"/>
              <a:t>3. Finding Patterns</a:t>
            </a:r>
          </a:p>
          <a:p>
            <a:endParaRPr lang="en-US" sz="4400" b="1" dirty="0" smtClean="0"/>
          </a:p>
          <a:p>
            <a:r>
              <a:rPr lang="en-US" sz="3200" dirty="0"/>
              <a:t>PCA looks for patterns in the data. It identifies characteristics that </a:t>
            </a:r>
            <a:r>
              <a:rPr lang="en-US" sz="3200" b="1" dirty="0"/>
              <a:t>vary </a:t>
            </a:r>
            <a:r>
              <a:rPr lang="en-US" sz="3200" dirty="0"/>
              <a:t>the most among the fruits.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In </a:t>
            </a:r>
            <a:r>
              <a:rPr lang="en-US" sz="3200" dirty="0"/>
              <a:t>our example, taste might vary more than color.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4437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81607"/>
            <a:ext cx="105586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 smtClean="0"/>
              <a:t>4. Creating Principal Components</a:t>
            </a:r>
          </a:p>
          <a:p>
            <a:endParaRPr lang="en-US" sz="4400" b="1" dirty="0" smtClean="0"/>
          </a:p>
          <a:p>
            <a:r>
              <a:rPr lang="en-US" sz="3200" dirty="0"/>
              <a:t>These patterns are turned into new variables called </a:t>
            </a:r>
            <a:r>
              <a:rPr lang="en-US" sz="3200" b="1" dirty="0"/>
              <a:t>principal components</a:t>
            </a:r>
            <a:r>
              <a:rPr lang="en-US" sz="3200" dirty="0"/>
              <a:t>. Each principal component is a combination of the original characteristics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2800" b="1" dirty="0"/>
              <a:t>Principal Component 1 (PC1)</a:t>
            </a:r>
            <a:r>
              <a:rPr lang="en-US" sz="2800" dirty="0"/>
              <a:t>: Might represent overall sweetness</a:t>
            </a:r>
            <a:r>
              <a:rPr lang="en-US" sz="2800" dirty="0" smtClean="0"/>
              <a:t>.</a:t>
            </a:r>
          </a:p>
          <a:p>
            <a:r>
              <a:rPr lang="en-US" sz="2800" b="1" dirty="0"/>
              <a:t>Principal Component 2 (PC2): </a:t>
            </a:r>
            <a:r>
              <a:rPr lang="en-US" sz="2800" dirty="0"/>
              <a:t>Could represent shape differences.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59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81607"/>
            <a:ext cx="1055866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 smtClean="0"/>
              <a:t>5. Reducing Dimensions</a:t>
            </a:r>
          </a:p>
          <a:p>
            <a:endParaRPr lang="en-US" sz="4400" b="1" dirty="0" smtClean="0"/>
          </a:p>
          <a:p>
            <a:r>
              <a:rPr lang="en-US" sz="3200" dirty="0"/>
              <a:t>We can now describe each fruit using these principal components instead of the original characteristics.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Often</a:t>
            </a:r>
            <a:r>
              <a:rPr lang="en-US" sz="3200" dirty="0"/>
              <a:t>, the </a:t>
            </a:r>
            <a:r>
              <a:rPr lang="en-US" sz="3200" b="1" dirty="0"/>
              <a:t>first few principal components </a:t>
            </a:r>
            <a:r>
              <a:rPr lang="en-US" sz="3200" dirty="0"/>
              <a:t>capture most of the important information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78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81607"/>
            <a:ext cx="105586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An </a:t>
            </a:r>
            <a:r>
              <a:rPr lang="en-US" sz="3200" b="1" dirty="0"/>
              <a:t>Everyday </a:t>
            </a:r>
            <a:r>
              <a:rPr lang="en-US" sz="3200" b="1" dirty="0" smtClean="0"/>
              <a:t>Analogy</a:t>
            </a:r>
          </a:p>
          <a:p>
            <a:endParaRPr lang="en-US" sz="3200" b="1" dirty="0"/>
          </a:p>
          <a:p>
            <a:r>
              <a:rPr lang="en-US" sz="3200" dirty="0"/>
              <a:t>Think about taking a photo of a 3D object.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The </a:t>
            </a:r>
            <a:r>
              <a:rPr lang="en-US" sz="3200" dirty="0"/>
              <a:t>photo is 2D, but it </a:t>
            </a:r>
            <a:r>
              <a:rPr lang="en-US" sz="3200" b="1" dirty="0"/>
              <a:t>still shows </a:t>
            </a:r>
            <a:r>
              <a:rPr lang="en-US" sz="3200" dirty="0"/>
              <a:t>the </a:t>
            </a:r>
            <a:r>
              <a:rPr lang="en-US" sz="3200" b="1" dirty="0"/>
              <a:t>essential features </a:t>
            </a:r>
            <a:r>
              <a:rPr lang="en-US" sz="3200" dirty="0"/>
              <a:t>of the object.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PCA </a:t>
            </a:r>
            <a:r>
              <a:rPr lang="en-US" sz="3200" dirty="0"/>
              <a:t>does something similar by projecting </a:t>
            </a:r>
            <a:r>
              <a:rPr lang="en-US" sz="3200" b="1" dirty="0"/>
              <a:t>high-dimensional</a:t>
            </a:r>
            <a:r>
              <a:rPr lang="en-US" sz="3200" dirty="0"/>
              <a:t> data onto </a:t>
            </a:r>
            <a:r>
              <a:rPr lang="en-US" sz="3200" b="1" dirty="0"/>
              <a:t>fewer dimensions.</a:t>
            </a:r>
          </a:p>
        </p:txBody>
      </p:sp>
    </p:spTree>
    <p:extLst>
      <p:ext uri="{BB962C8B-B14F-4D97-AF65-F5344CB8AC3E}">
        <p14:creationId xmlns:p14="http://schemas.microsoft.com/office/powerpoint/2010/main" val="7333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480688"/>
            <a:ext cx="10558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What is PCA?</a:t>
            </a:r>
          </a:p>
          <a:p>
            <a:endParaRPr lang="en-US" sz="4400" b="1" dirty="0"/>
          </a:p>
          <a:p>
            <a:r>
              <a:rPr lang="en-US" sz="4400" b="1" dirty="0" smtClean="0"/>
              <a:t>PCA</a:t>
            </a:r>
            <a:r>
              <a:rPr lang="en-US" sz="4400" dirty="0" smtClean="0"/>
              <a:t> </a:t>
            </a:r>
            <a:r>
              <a:rPr lang="en-US" sz="4400" dirty="0"/>
              <a:t>is a technique that reduces the number of variables in a dataset while preserving as much important information as possible. </a:t>
            </a:r>
            <a:endParaRPr lang="en-PH" sz="4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66" y="2111944"/>
            <a:ext cx="10558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Think of it as summarizing a long book into a short summary that </a:t>
            </a:r>
            <a:r>
              <a:rPr lang="en-US" sz="4400" b="1" dirty="0"/>
              <a:t>still captures</a:t>
            </a:r>
            <a:r>
              <a:rPr lang="en-US" sz="4400" dirty="0"/>
              <a:t> the main ideas.</a:t>
            </a:r>
            <a:endParaRPr lang="en-PH" sz="4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480688"/>
            <a:ext cx="10558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Why do we need PCA?</a:t>
            </a:r>
          </a:p>
          <a:p>
            <a:endParaRPr lang="en-US" sz="4400" b="1" dirty="0"/>
          </a:p>
          <a:p>
            <a:r>
              <a:rPr lang="en-US" sz="4400" b="1" dirty="0"/>
              <a:t>Simplification</a:t>
            </a:r>
            <a:r>
              <a:rPr lang="en-US" sz="4400" dirty="0"/>
              <a:t>: Dealing with too many variables can be confusing. PCA helps by reducing the number.</a:t>
            </a:r>
            <a:endParaRPr lang="en-PH" sz="4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480688"/>
            <a:ext cx="10558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Why do we need PCA?</a:t>
            </a:r>
          </a:p>
          <a:p>
            <a:endParaRPr lang="en-US" sz="4400" b="1" dirty="0"/>
          </a:p>
          <a:p>
            <a:r>
              <a:rPr lang="en-US" sz="4400" b="1" dirty="0"/>
              <a:t>Visualization</a:t>
            </a:r>
            <a:r>
              <a:rPr lang="en-US" sz="4400" dirty="0"/>
              <a:t>: </a:t>
            </a:r>
            <a:r>
              <a:rPr lang="en-US" sz="4400" dirty="0" smtClean="0"/>
              <a:t>It’s </a:t>
            </a:r>
            <a:r>
              <a:rPr lang="en-US" sz="4400" dirty="0"/>
              <a:t>hard to visualize data with many dimensions. PCA allows us to plot data in 2D or 3D.</a:t>
            </a:r>
            <a:endParaRPr lang="en-PH" sz="4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480688"/>
            <a:ext cx="105586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Why do we need PCA?</a:t>
            </a:r>
          </a:p>
          <a:p>
            <a:endParaRPr lang="en-US" sz="4400" b="1" dirty="0"/>
          </a:p>
          <a:p>
            <a:r>
              <a:rPr lang="en-US" sz="4400" b="1" dirty="0"/>
              <a:t>Noise Reduction</a:t>
            </a:r>
            <a:r>
              <a:rPr lang="en-US" sz="4400" dirty="0"/>
              <a:t>: It filters out insignificant details, focusing on what's truly important.</a:t>
            </a:r>
            <a:endParaRPr lang="en-PH" sz="4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66" y="2413887"/>
            <a:ext cx="1055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How does PCA work?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81607"/>
            <a:ext cx="105586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400" b="1" dirty="0" smtClean="0"/>
              <a:t>Collecting Data</a:t>
            </a:r>
          </a:p>
          <a:p>
            <a:pPr marL="742950" indent="-742950">
              <a:buAutoNum type="arabicPeriod"/>
            </a:pPr>
            <a:endParaRPr lang="en-US" sz="4400" b="1" dirty="0" smtClean="0"/>
          </a:p>
          <a:p>
            <a:r>
              <a:rPr lang="en-US" sz="3200" dirty="0" smtClean="0"/>
              <a:t>Suppose </a:t>
            </a:r>
            <a:r>
              <a:rPr lang="en-US" sz="3200" dirty="0"/>
              <a:t>you have information about different fruits</a:t>
            </a:r>
            <a:r>
              <a:rPr lang="en-US" sz="3200" dirty="0" smtClean="0"/>
              <a:t>:</a:t>
            </a:r>
          </a:p>
          <a:p>
            <a:endParaRPr lang="en-US" sz="4400" dirty="0" smtClean="0"/>
          </a:p>
          <a:p>
            <a:r>
              <a:rPr lang="en-US" sz="3200" b="1" dirty="0" smtClean="0"/>
              <a:t>Apple</a:t>
            </a:r>
            <a:r>
              <a:rPr lang="en-US" sz="3200" dirty="0"/>
              <a:t>: Red color, round shape, sweet taste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/>
              <a:t>Banana</a:t>
            </a:r>
            <a:r>
              <a:rPr lang="en-US" sz="3200" dirty="0"/>
              <a:t>: Yellow color, long shape, sweet taste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/>
              <a:t>Lemon</a:t>
            </a:r>
            <a:r>
              <a:rPr lang="en-US" sz="3200" dirty="0"/>
              <a:t>: Yellow color, oval shape, sour taste</a:t>
            </a:r>
            <a:r>
              <a:rPr lang="en-US" sz="3200" dirty="0" smtClean="0"/>
              <a:t>.</a:t>
            </a:r>
          </a:p>
          <a:p>
            <a:endParaRPr lang="en-US" sz="32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/>
              <a:t>You have multiple characteristics (variables) for each fruit</a:t>
            </a:r>
            <a:r>
              <a:rPr lang="en-US" sz="3200" dirty="0"/>
              <a:t>.</a:t>
            </a:r>
            <a:endParaRPr lang="en-PH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81607"/>
            <a:ext cx="1055866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2. Standardizing the </a:t>
            </a:r>
            <a:r>
              <a:rPr lang="en-PH" sz="4400" b="1" dirty="0" smtClean="0"/>
              <a:t>Data</a:t>
            </a:r>
          </a:p>
          <a:p>
            <a:endParaRPr lang="en-US" sz="4400" b="1" dirty="0" smtClean="0"/>
          </a:p>
          <a:p>
            <a:r>
              <a:rPr lang="en-US" sz="3200" dirty="0"/>
              <a:t>Before comparing, we need to make sure each characteristic is on the same scale. </a:t>
            </a:r>
            <a:r>
              <a:rPr lang="en-US" sz="3200" dirty="0" smtClean="0"/>
              <a:t>It’s </a:t>
            </a:r>
            <a:r>
              <a:rPr lang="en-US" sz="3200" dirty="0"/>
              <a:t>like adjusting the units so everything is measured similarly</a:t>
            </a:r>
            <a:r>
              <a:rPr lang="en-US" sz="3200" dirty="0" smtClean="0"/>
              <a:t>.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2632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1102</TotalTime>
  <Words>400</Words>
  <Application>Microsoft Office PowerPoint</Application>
  <PresentationFormat>Custom</PresentationFormat>
  <Paragraphs>56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231</cp:revision>
  <dcterms:created xsi:type="dcterms:W3CDTF">2018-09-30T06:22:05Z</dcterms:created>
  <dcterms:modified xsi:type="dcterms:W3CDTF">2024-10-02T00:00:43Z</dcterms:modified>
</cp:coreProperties>
</file>