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8" r:id="rId2"/>
    <p:sldId id="370" r:id="rId3"/>
    <p:sldId id="371" r:id="rId4"/>
    <p:sldId id="372" r:id="rId5"/>
    <p:sldId id="382" r:id="rId6"/>
    <p:sldId id="383" r:id="rId7"/>
    <p:sldId id="384" r:id="rId8"/>
    <p:sldId id="386" r:id="rId9"/>
    <p:sldId id="388" r:id="rId10"/>
    <p:sldId id="390" r:id="rId11"/>
    <p:sldId id="393" r:id="rId12"/>
    <p:sldId id="385" r:id="rId13"/>
    <p:sldId id="387" r:id="rId14"/>
    <p:sldId id="389" r:id="rId15"/>
    <p:sldId id="391" r:id="rId16"/>
    <p:sldId id="394" r:id="rId17"/>
    <p:sldId id="392" r:id="rId18"/>
    <p:sldId id="31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26 Feb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ETS DECOMPOSITION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ETS Decomposition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7CB0A5-9E09-42C1-BB71-834C8023EB2D}"/>
              </a:ext>
            </a:extLst>
          </p:cNvPr>
          <p:cNvSpPr txBox="1"/>
          <p:nvPr/>
        </p:nvSpPr>
        <p:spPr>
          <a:xfrm>
            <a:off x="816665" y="4967206"/>
            <a:ext cx="105586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Arial" pitchFamily="34" charset="0"/>
              </a:rPr>
              <a:t>Additive Model’s seasonal pattern remains constant in magnitude</a:t>
            </a:r>
          </a:p>
          <a:p>
            <a:pPr algn="ctr"/>
            <a:r>
              <a:rPr lang="en-US" sz="2800" dirty="0">
                <a:latin typeface="+mj-lt"/>
                <a:cs typeface="Arial" pitchFamily="34" charset="0"/>
              </a:rPr>
              <a:t>(fixed oscillations)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E60E03-7492-489F-8995-EE05F6D02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87" y="1126411"/>
            <a:ext cx="82772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763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7CB0A5-9E09-42C1-BB71-834C8023EB2D}"/>
              </a:ext>
            </a:extLst>
          </p:cNvPr>
          <p:cNvSpPr txBox="1"/>
          <p:nvPr/>
        </p:nvSpPr>
        <p:spPr>
          <a:xfrm>
            <a:off x="816665" y="5038230"/>
            <a:ext cx="10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Arial" pitchFamily="34" charset="0"/>
              </a:rPr>
              <a:t>Additive Model’s residuals have constant noise over time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A4199F-6E3A-4198-9417-3E2CDBE80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1023856"/>
            <a:ext cx="925830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75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Types of ETS Models</a:t>
            </a:r>
          </a:p>
          <a:p>
            <a:endParaRPr lang="en-US" sz="2400" b="1" dirty="0"/>
          </a:p>
          <a:p>
            <a:r>
              <a:rPr lang="en-US" sz="4400" dirty="0">
                <a:latin typeface="+mj-lt"/>
                <a:cs typeface="Arial" pitchFamily="34" charset="0"/>
              </a:rPr>
              <a:t>2.   Multiplicative Model</a:t>
            </a:r>
          </a:p>
          <a:p>
            <a:r>
              <a:rPr lang="en-US" sz="4400" dirty="0">
                <a:latin typeface="+mj-lt"/>
                <a:cs typeface="Arial" pitchFamily="34" charset="0"/>
              </a:rPr>
              <a:t>      </a:t>
            </a:r>
            <a:r>
              <a:rPr lang="en-US" sz="4000" dirty="0">
                <a:latin typeface="+mj-lt"/>
                <a:cs typeface="Arial" pitchFamily="34" charset="0"/>
              </a:rPr>
              <a:t>- when seasonal variations increase or    </a:t>
            </a:r>
          </a:p>
          <a:p>
            <a:r>
              <a:rPr lang="en-US" sz="4000" dirty="0">
                <a:latin typeface="+mj-lt"/>
                <a:cs typeface="Arial" pitchFamily="34" charset="0"/>
              </a:rPr>
              <a:t>      decrease in size over time</a:t>
            </a:r>
          </a:p>
        </p:txBody>
      </p:sp>
    </p:spTree>
    <p:extLst>
      <p:ext uri="{BB962C8B-B14F-4D97-AF65-F5344CB8AC3E}">
        <p14:creationId xmlns:p14="http://schemas.microsoft.com/office/powerpoint/2010/main" val="2908539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9F5D02-368B-40CD-9C60-AA9E1B33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012" y="1495425"/>
            <a:ext cx="8943975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89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73DDD6-C4D8-47A1-B3C0-64D3721A1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047" y="1133382"/>
            <a:ext cx="8645906" cy="37922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F8A806-0719-4C5D-B10E-9B5BA05C0074}"/>
              </a:ext>
            </a:extLst>
          </p:cNvPr>
          <p:cNvSpPr txBox="1"/>
          <p:nvPr/>
        </p:nvSpPr>
        <p:spPr>
          <a:xfrm>
            <a:off x="816666" y="5055985"/>
            <a:ext cx="10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Arial" pitchFamily="34" charset="0"/>
              </a:rPr>
              <a:t>Multiplicative Model’s trend grows exponentially</a:t>
            </a:r>
          </a:p>
        </p:txBody>
      </p:sp>
    </p:spTree>
    <p:extLst>
      <p:ext uri="{BB962C8B-B14F-4D97-AF65-F5344CB8AC3E}">
        <p14:creationId xmlns:p14="http://schemas.microsoft.com/office/powerpoint/2010/main" val="267112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7CB0A5-9E09-42C1-BB71-834C8023EB2D}"/>
              </a:ext>
            </a:extLst>
          </p:cNvPr>
          <p:cNvSpPr txBox="1"/>
          <p:nvPr/>
        </p:nvSpPr>
        <p:spPr>
          <a:xfrm>
            <a:off x="816665" y="4967206"/>
            <a:ext cx="105586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  <a:cs typeface="Arial" pitchFamily="34" charset="0"/>
              </a:rPr>
              <a:t>Multiplicative Model’s seasonal pattern increases in magnitude over time</a:t>
            </a:r>
          </a:p>
          <a:p>
            <a:pPr algn="ctr"/>
            <a:r>
              <a:rPr lang="en-US" sz="2400" dirty="0">
                <a:latin typeface="+mj-lt"/>
                <a:cs typeface="Arial" pitchFamily="34" charset="0"/>
              </a:rPr>
              <a:t>(amplitude grows larger)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8CB76F-4888-419A-B9D1-A9DDDB043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524" y="1187712"/>
            <a:ext cx="83629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7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7CB0A5-9E09-42C1-BB71-834C8023EB2D}"/>
              </a:ext>
            </a:extLst>
          </p:cNvPr>
          <p:cNvSpPr txBox="1"/>
          <p:nvPr/>
        </p:nvSpPr>
        <p:spPr>
          <a:xfrm>
            <a:off x="816665" y="5064864"/>
            <a:ext cx="1076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Arial" pitchFamily="34" charset="0"/>
              </a:rPr>
              <a:t>Multiplicative Model’s residuals noise grows larger as the series increases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02CC40-42C3-4231-A5FC-73579D93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1" y="1277782"/>
            <a:ext cx="833437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32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72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ETS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stands for Error, Trend, and Seasonality</a:t>
            </a:r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a method used to break down a time series into three components</a:t>
            </a:r>
            <a:endParaRPr lang="en-PH" sz="44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91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Trend (T)</a:t>
            </a:r>
          </a:p>
          <a:p>
            <a:endParaRPr lang="en-US" sz="2400" b="1" dirty="0"/>
          </a:p>
          <a:p>
            <a:pPr marL="457200" indent="-4572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Overall direction in which the time series is moving (upward, downward, stable/flat)</a:t>
            </a:r>
          </a:p>
        </p:txBody>
      </p:sp>
    </p:spTree>
    <p:extLst>
      <p:ext uri="{BB962C8B-B14F-4D97-AF65-F5344CB8AC3E}">
        <p14:creationId xmlns:p14="http://schemas.microsoft.com/office/powerpoint/2010/main" val="184712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Seasonality (S)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Repeating patterns in the series (e.g. daily, monthly, yearly)</a:t>
            </a:r>
          </a:p>
        </p:txBody>
      </p:sp>
    </p:spTree>
    <p:extLst>
      <p:ext uri="{BB962C8B-B14F-4D97-AF65-F5344CB8AC3E}">
        <p14:creationId xmlns:p14="http://schemas.microsoft.com/office/powerpoint/2010/main" val="108203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Residual/Error (E)</a:t>
            </a:r>
          </a:p>
          <a:p>
            <a:endParaRPr lang="en-US" sz="2400" b="1" dirty="0"/>
          </a:p>
          <a:p>
            <a:pPr marL="571500" indent="-571500">
              <a:buFontTx/>
              <a:buChar char="-"/>
            </a:pPr>
            <a:r>
              <a:rPr lang="en-US" sz="4400" dirty="0">
                <a:latin typeface="+mj-lt"/>
                <a:cs typeface="Arial" pitchFamily="34" charset="0"/>
              </a:rPr>
              <a:t>The noise or irregular fluctuations that cannot be explained by trend or seasonality</a:t>
            </a:r>
          </a:p>
        </p:txBody>
      </p:sp>
    </p:spTree>
    <p:extLst>
      <p:ext uri="{BB962C8B-B14F-4D97-AF65-F5344CB8AC3E}">
        <p14:creationId xmlns:p14="http://schemas.microsoft.com/office/powerpoint/2010/main" val="185356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2073645"/>
            <a:ext cx="1055866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  <a:cs typeface="Arial" pitchFamily="34" charset="0"/>
              </a:rPr>
              <a:t>ETS decomposition allows us to understand the underlying patterns in a time series and helps in forecasting</a:t>
            </a:r>
            <a:endParaRPr lang="en-PH" sz="4400" b="1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8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6460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Types of ETS Models</a:t>
            </a:r>
          </a:p>
          <a:p>
            <a:endParaRPr lang="en-US" sz="2400" b="1" dirty="0"/>
          </a:p>
          <a:p>
            <a:pPr marL="742950" indent="-742950">
              <a:buAutoNum type="arabicPeriod"/>
            </a:pPr>
            <a:r>
              <a:rPr lang="en-US" sz="4400" dirty="0">
                <a:latin typeface="+mj-lt"/>
                <a:cs typeface="Arial" pitchFamily="34" charset="0"/>
              </a:rPr>
              <a:t>Additive Model</a:t>
            </a:r>
          </a:p>
          <a:p>
            <a:r>
              <a:rPr lang="en-US" sz="4400" dirty="0">
                <a:latin typeface="+mj-lt"/>
                <a:cs typeface="Arial" pitchFamily="34" charset="0"/>
              </a:rPr>
              <a:t>      </a:t>
            </a:r>
            <a:r>
              <a:rPr lang="en-US" sz="4000" dirty="0">
                <a:latin typeface="+mj-lt"/>
                <a:cs typeface="Arial" pitchFamily="34" charset="0"/>
              </a:rPr>
              <a:t>- when seasonal variations remain   	constant   </a:t>
            </a:r>
          </a:p>
          <a:p>
            <a:r>
              <a:rPr lang="en-US" sz="4000" dirty="0">
                <a:latin typeface="+mj-lt"/>
                <a:cs typeface="Arial" pitchFamily="34" charset="0"/>
              </a:rPr>
              <a:t>      over time</a:t>
            </a:r>
            <a:endParaRPr lang="en-US" sz="44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80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7C1A19-06A2-4BC3-83D8-8FC09B865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43613"/>
            <a:ext cx="8991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23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FA6E-F2A2-45DC-9E0E-816C9BEA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67D9-7476-42EA-B107-119E1B18B658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5D04BC-DBA8-4FB6-BCC3-6C4215FB4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121" y="1085843"/>
            <a:ext cx="8569758" cy="3730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7CB0A5-9E09-42C1-BB71-834C8023EB2D}"/>
              </a:ext>
            </a:extLst>
          </p:cNvPr>
          <p:cNvSpPr txBox="1"/>
          <p:nvPr/>
        </p:nvSpPr>
        <p:spPr>
          <a:xfrm>
            <a:off x="816666" y="4993839"/>
            <a:ext cx="10558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cs typeface="Arial" pitchFamily="34" charset="0"/>
              </a:rPr>
              <a:t>Additive Model’s trend increase linearly over time</a:t>
            </a:r>
          </a:p>
        </p:txBody>
      </p:sp>
    </p:spTree>
    <p:extLst>
      <p:ext uri="{BB962C8B-B14F-4D97-AF65-F5344CB8AC3E}">
        <p14:creationId xmlns:p14="http://schemas.microsoft.com/office/powerpoint/2010/main" val="225940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1256</TotalTime>
  <Words>222</Words>
  <Application>Microsoft Office PowerPoint</Application>
  <PresentationFormat>Widescreen</PresentationFormat>
  <Paragraphs>41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267</cp:revision>
  <dcterms:created xsi:type="dcterms:W3CDTF">2018-09-30T06:22:05Z</dcterms:created>
  <dcterms:modified xsi:type="dcterms:W3CDTF">2025-02-26T00:56:24Z</dcterms:modified>
</cp:coreProperties>
</file>