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1"/>
  </p:sldMasterIdLst>
  <p:notesMasterIdLst>
    <p:notesMasterId r:id="rId20"/>
  </p:notesMasterIdLst>
  <p:handoutMasterIdLst>
    <p:handoutMasterId r:id="rId21"/>
  </p:handoutMasterIdLst>
  <p:sldIdLst>
    <p:sldId id="258" r:id="rId2"/>
    <p:sldId id="334" r:id="rId3"/>
    <p:sldId id="344" r:id="rId4"/>
    <p:sldId id="345" r:id="rId5"/>
    <p:sldId id="346" r:id="rId6"/>
    <p:sldId id="347" r:id="rId7"/>
    <p:sldId id="354" r:id="rId8"/>
    <p:sldId id="335" r:id="rId9"/>
    <p:sldId id="348" r:id="rId10"/>
    <p:sldId id="349" r:id="rId11"/>
    <p:sldId id="350" r:id="rId12"/>
    <p:sldId id="355" r:id="rId13"/>
    <p:sldId id="356" r:id="rId14"/>
    <p:sldId id="351" r:id="rId15"/>
    <p:sldId id="357" r:id="rId16"/>
    <p:sldId id="358" r:id="rId17"/>
    <p:sldId id="359" r:id="rId18"/>
    <p:sldId id="31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 uri="{2D200454-40CA-4A62-9FC3-DE9A4176ACB9}">
      <p15:notesGuideLst xmlns:p15="http://schemas.microsoft.com/office/powerpoint/2012/main" xmlns="">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25" autoAdjust="0"/>
    <p:restoredTop sz="94660"/>
  </p:normalViewPr>
  <p:slideViewPr>
    <p:cSldViewPr snapToGrid="0">
      <p:cViewPr varScale="1">
        <p:scale>
          <a:sx n="91" d="100"/>
          <a:sy n="91" d="100"/>
        </p:scale>
        <p:origin x="-438" y="-102"/>
      </p:cViewPr>
      <p:guideLst>
        <p:guide orient="horz" pos="2160"/>
        <p:guide pos="3840"/>
      </p:guideLst>
    </p:cSldViewPr>
  </p:slideViewPr>
  <p:notesTextViewPr>
    <p:cViewPr>
      <p:scale>
        <a:sx n="1" d="1"/>
        <a:sy n="1" d="1"/>
      </p:scale>
      <p:origin x="0" y="0"/>
    </p:cViewPr>
  </p:notesTextViewPr>
  <p:notesViewPr>
    <p:cSldViewPr snapToGrid="0">
      <p:cViewPr varScale="1">
        <p:scale>
          <a:sx n="69" d="100"/>
          <a:sy n="69" d="100"/>
        </p:scale>
        <p:origin x="-331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B6B94FD-5702-4F25-9A4D-07294FF3292C}" type="datetimeFigureOut">
              <a:rPr lang="en-PH" smtClean="0"/>
              <a:t>06/10/2024</a:t>
            </a:fld>
            <a:endParaRPr lang="en-PH"/>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8B5033A-92B8-453C-88B4-A91D8703A97C}" type="slidenum">
              <a:rPr lang="en-PH" smtClean="0"/>
              <a:t>‹#›</a:t>
            </a:fld>
            <a:endParaRPr lang="en-PH"/>
          </a:p>
        </p:txBody>
      </p:sp>
    </p:spTree>
    <p:extLst>
      <p:ext uri="{BB962C8B-B14F-4D97-AF65-F5344CB8AC3E}">
        <p14:creationId xmlns:p14="http://schemas.microsoft.com/office/powerpoint/2010/main" val="95420155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65AC51-C568-4371-A28D-D14CF2BCF8BA}" type="datetimeFigureOut">
              <a:rPr lang="en-US" smtClean="0"/>
              <a:t>10/6/2024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A838477-70AC-4892-810E-E936ABB30F23}" type="slidenum">
              <a:rPr lang="en-US" smtClean="0"/>
              <a:t>‹#›</a:t>
            </a:fld>
            <a:endParaRPr lang="en-US"/>
          </a:p>
        </p:txBody>
      </p:sp>
    </p:spTree>
    <p:extLst>
      <p:ext uri="{BB962C8B-B14F-4D97-AF65-F5344CB8AC3E}">
        <p14:creationId xmlns:p14="http://schemas.microsoft.com/office/powerpoint/2010/main" val="37405251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H"/>
          </a:p>
        </p:txBody>
      </p:sp>
      <p:sp>
        <p:nvSpPr>
          <p:cNvPr id="4" name="Slide Number Placeholder 3"/>
          <p:cNvSpPr>
            <a:spLocks noGrp="1"/>
          </p:cNvSpPr>
          <p:nvPr>
            <p:ph type="sldNum" sz="quarter" idx="10"/>
          </p:nvPr>
        </p:nvSpPr>
        <p:spPr/>
        <p:txBody>
          <a:bodyPr/>
          <a:lstStyle/>
          <a:p>
            <a:fld id="{2A838477-70AC-4892-810E-E936ABB30F23}" type="slidenum">
              <a:rPr lang="en-US" smtClean="0"/>
              <a:t>1</a:t>
            </a:fld>
            <a:endParaRPr lang="en-US"/>
          </a:p>
        </p:txBody>
      </p:sp>
    </p:spTree>
    <p:extLst>
      <p:ext uri="{BB962C8B-B14F-4D97-AF65-F5344CB8AC3E}">
        <p14:creationId xmlns:p14="http://schemas.microsoft.com/office/powerpoint/2010/main" val="32682798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34"/>
            <a:ext cx="10363200" cy="1470025"/>
          </a:xfrm>
          <a:prstGeom prst="rect">
            <a:avLst/>
          </a:prstGeom>
        </p:spPr>
        <p:txBody>
          <a:bodyPr/>
          <a:lstStyle/>
          <a:p>
            <a:r>
              <a:rPr lang="en-US"/>
              <a:t>Click to edit Master title style</a:t>
            </a:r>
            <a:endParaRPr lang="en-PH"/>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PH"/>
          </a:p>
        </p:txBody>
      </p:sp>
      <p:sp>
        <p:nvSpPr>
          <p:cNvPr id="4" name="Date Placeholder 3"/>
          <p:cNvSpPr>
            <a:spLocks noGrp="1"/>
          </p:cNvSpPr>
          <p:nvPr>
            <p:ph type="dt" sz="half" idx="10"/>
          </p:nvPr>
        </p:nvSpPr>
        <p:spPr>
          <a:xfrm>
            <a:off x="9000066" y="6347892"/>
            <a:ext cx="2844800" cy="365125"/>
          </a:xfrm>
          <a:prstGeom prst="rect">
            <a:avLst/>
          </a:prstGeom>
        </p:spPr>
        <p:txBody>
          <a:bodyPr/>
          <a:lstStyle/>
          <a:p>
            <a:endParaRPr lang="en-PH" dirty="0"/>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635000" y="6347893"/>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49550133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Vertical Text Placeholder 2"/>
          <p:cNvSpPr>
            <a:spLocks noGrp="1"/>
          </p:cNvSpPr>
          <p:nvPr>
            <p:ph type="body" orient="vert" idx="1"/>
          </p:nvPr>
        </p:nvSpPr>
        <p:spPr>
          <a:xfrm>
            <a:off x="609600" y="1600206"/>
            <a:ext cx="10972800"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PH"/>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
        <p:nvSpPr>
          <p:cNvPr id="7" name="Footer Placeholder 4">
            <a:extLst>
              <a:ext uri="{FF2B5EF4-FFF2-40B4-BE49-F238E27FC236}">
                <a16:creationId xmlns:a16="http://schemas.microsoft.com/office/drawing/2014/main" xmlns="" id="{D057E4A9-8BC1-4D03-B0CD-00353C3D487D}"/>
              </a:ext>
            </a:extLst>
          </p:cNvPr>
          <p:cNvSpPr>
            <a:spLocks noGrp="1"/>
          </p:cNvSpPr>
          <p:nvPr userDrawn="1"/>
        </p:nvSpPr>
        <p:spPr>
          <a:xfrm>
            <a:off x="4038600" y="6351598"/>
            <a:ext cx="411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rgbClr val="FFC000"/>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3ICT 2021 - 29-30 September 2021    University of Bahrain</a:t>
            </a:r>
          </a:p>
        </p:txBody>
      </p:sp>
    </p:spTree>
    <p:extLst>
      <p:ext uri="{BB962C8B-B14F-4D97-AF65-F5344CB8AC3E}">
        <p14:creationId xmlns:p14="http://schemas.microsoft.com/office/powerpoint/2010/main" val="23840995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7"/>
            <a:ext cx="2743200" cy="5851525"/>
          </a:xfrm>
          <a:prstGeom prst="rect">
            <a:avLst/>
          </a:prstGeom>
        </p:spPr>
        <p:txBody>
          <a:bodyPr vert="eaVert"/>
          <a:lstStyle/>
          <a:p>
            <a:r>
              <a:rPr lang="en-US"/>
              <a:t>Click to edit Master title style</a:t>
            </a:r>
            <a:endParaRPr lang="en-PH"/>
          </a:p>
        </p:txBody>
      </p:sp>
      <p:sp>
        <p:nvSpPr>
          <p:cNvPr id="3" name="Vertical Text Placeholder 2"/>
          <p:cNvSpPr>
            <a:spLocks noGrp="1"/>
          </p:cNvSpPr>
          <p:nvPr>
            <p:ph type="body" orient="vert" idx="1"/>
          </p:nvPr>
        </p:nvSpPr>
        <p:spPr>
          <a:xfrm>
            <a:off x="609600" y="274647"/>
            <a:ext cx="8026400"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907512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idx="1"/>
          </p:nvPr>
        </p:nvSpPr>
        <p:spPr>
          <a:xfrm>
            <a:off x="609600" y="1600206"/>
            <a:ext cx="10972800"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dirty="0"/>
          </a:p>
        </p:txBody>
      </p:sp>
    </p:spTree>
    <p:extLst>
      <p:ext uri="{BB962C8B-B14F-4D97-AF65-F5344CB8AC3E}">
        <p14:creationId xmlns:p14="http://schemas.microsoft.com/office/powerpoint/2010/main" val="837083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9"/>
            <a:ext cx="10363200" cy="1362075"/>
          </a:xfrm>
          <a:prstGeom prst="rect">
            <a:avLst/>
          </a:prstGeom>
        </p:spPr>
        <p:txBody>
          <a:bodyPr anchor="t"/>
          <a:lstStyle>
            <a:lvl1pPr algn="l">
              <a:defRPr sz="4000" b="1" cap="all"/>
            </a:lvl1pPr>
          </a:lstStyle>
          <a:p>
            <a:r>
              <a:rPr lang="en-US"/>
              <a:t>Click to edit Master title style</a:t>
            </a:r>
            <a:endParaRPr lang="en-PH"/>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600" y="6356359"/>
            <a:ext cx="2844800" cy="365125"/>
          </a:xfrm>
          <a:prstGeom prst="rect">
            <a:avLst/>
          </a:prstGeom>
        </p:spPr>
        <p:txBody>
          <a:bodyPr/>
          <a:lstStyle/>
          <a:p>
            <a:endParaRPr lang="en-PH"/>
          </a:p>
        </p:txBody>
      </p:sp>
      <p:sp>
        <p:nvSpPr>
          <p:cNvPr id="5" name="Footer Placeholder 4"/>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6" name="Slide Number Placeholder 5"/>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2542971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Content Placeholder 2"/>
          <p:cNvSpPr>
            <a:spLocks noGrp="1"/>
          </p:cNvSpPr>
          <p:nvPr>
            <p:ph sz="half" idx="1"/>
          </p:nvPr>
        </p:nvSpPr>
        <p:spPr>
          <a:xfrm>
            <a:off x="609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Content Placeholder 3"/>
          <p:cNvSpPr>
            <a:spLocks noGrp="1"/>
          </p:cNvSpPr>
          <p:nvPr>
            <p:ph sz="half" idx="2"/>
          </p:nvPr>
        </p:nvSpPr>
        <p:spPr>
          <a:xfrm>
            <a:off x="6197600" y="1600206"/>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3626692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endParaRPr lang="en-PH"/>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5" name="Text Placeholder 4"/>
          <p:cNvSpPr>
            <a:spLocks noGrp="1"/>
          </p:cNvSpPr>
          <p:nvPr>
            <p:ph type="body" sz="quarter" idx="3"/>
          </p:nvPr>
        </p:nvSpPr>
        <p:spPr>
          <a:xfrm>
            <a:off x="6193373"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73"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7" name="Date Placeholder 6"/>
          <p:cNvSpPr>
            <a:spLocks noGrp="1"/>
          </p:cNvSpPr>
          <p:nvPr>
            <p:ph type="dt" sz="half" idx="10"/>
          </p:nvPr>
        </p:nvSpPr>
        <p:spPr>
          <a:xfrm>
            <a:off x="609600" y="6356359"/>
            <a:ext cx="2844800" cy="365125"/>
          </a:xfrm>
          <a:prstGeom prst="rect">
            <a:avLst/>
          </a:prstGeom>
        </p:spPr>
        <p:txBody>
          <a:bodyPr/>
          <a:lstStyle/>
          <a:p>
            <a:endParaRPr lang="en-PH"/>
          </a:p>
        </p:txBody>
      </p:sp>
      <p:sp>
        <p:nvSpPr>
          <p:cNvPr id="8" name="Footer Placeholder 7"/>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9" name="Slide Number Placeholder 8"/>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6563368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endParaRPr lang="en-PH"/>
          </a:p>
        </p:txBody>
      </p:sp>
      <p:sp>
        <p:nvSpPr>
          <p:cNvPr id="3" name="Date Placeholder 2"/>
          <p:cNvSpPr>
            <a:spLocks noGrp="1"/>
          </p:cNvSpPr>
          <p:nvPr>
            <p:ph type="dt" sz="half" idx="10"/>
          </p:nvPr>
        </p:nvSpPr>
        <p:spPr>
          <a:xfrm>
            <a:off x="609600" y="6356359"/>
            <a:ext cx="2844800" cy="365125"/>
          </a:xfrm>
          <a:prstGeom prst="rect">
            <a:avLst/>
          </a:prstGeom>
        </p:spPr>
        <p:txBody>
          <a:bodyPr/>
          <a:lstStyle/>
          <a:p>
            <a:endParaRPr lang="en-PH"/>
          </a:p>
        </p:txBody>
      </p:sp>
      <p:sp>
        <p:nvSpPr>
          <p:cNvPr id="4" name="Footer Placeholder 3"/>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5" name="Slide Number Placeholder 4"/>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6625135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609600" y="6356359"/>
            <a:ext cx="2844800" cy="365125"/>
          </a:xfrm>
          <a:prstGeom prst="rect">
            <a:avLst/>
          </a:prstGeom>
        </p:spPr>
        <p:txBody>
          <a:bodyPr/>
          <a:lstStyle/>
          <a:p>
            <a:endParaRPr lang="en-PH"/>
          </a:p>
        </p:txBody>
      </p:sp>
      <p:sp>
        <p:nvSpPr>
          <p:cNvPr id="3" name="Footer Placeholder 2"/>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4" name="Slide Number Placeholder 3"/>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17977574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3" y="273050"/>
            <a:ext cx="4011084" cy="1162050"/>
          </a:xfrm>
          <a:prstGeom prst="rect">
            <a:avLst/>
          </a:prstGeom>
        </p:spPr>
        <p:txBody>
          <a:bodyPr anchor="b"/>
          <a:lstStyle>
            <a:lvl1pPr algn="l">
              <a:defRPr sz="2000" b="1"/>
            </a:lvl1pPr>
          </a:lstStyle>
          <a:p>
            <a:r>
              <a:rPr lang="en-US"/>
              <a:t>Click to edit Master title style</a:t>
            </a:r>
            <a:endParaRPr lang="en-PH"/>
          </a:p>
        </p:txBody>
      </p:sp>
      <p:sp>
        <p:nvSpPr>
          <p:cNvPr id="3" name="Content Placeholder 2"/>
          <p:cNvSpPr>
            <a:spLocks noGrp="1"/>
          </p:cNvSpPr>
          <p:nvPr>
            <p:ph idx="1"/>
          </p:nvPr>
        </p:nvSpPr>
        <p:spPr>
          <a:xfrm>
            <a:off x="4766733" y="273059"/>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H"/>
          </a:p>
        </p:txBody>
      </p:sp>
      <p:sp>
        <p:nvSpPr>
          <p:cNvPr id="4" name="Text Placeholder 3"/>
          <p:cNvSpPr>
            <a:spLocks noGrp="1"/>
          </p:cNvSpPr>
          <p:nvPr>
            <p:ph type="body" sz="half" idx="2"/>
          </p:nvPr>
        </p:nvSpPr>
        <p:spPr>
          <a:xfrm>
            <a:off x="609603" y="1435103"/>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PH"/>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40851775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endParaRPr lang="en-PH"/>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H"/>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600" y="6356359"/>
            <a:ext cx="2844800" cy="365125"/>
          </a:xfrm>
          <a:prstGeom prst="rect">
            <a:avLst/>
          </a:prstGeom>
        </p:spPr>
        <p:txBody>
          <a:bodyPr/>
          <a:lstStyle/>
          <a:p>
            <a:endParaRPr lang="en-US"/>
          </a:p>
        </p:txBody>
      </p:sp>
      <p:sp>
        <p:nvSpPr>
          <p:cNvPr id="6" name="Footer Placeholder 5"/>
          <p:cNvSpPr>
            <a:spLocks noGrp="1"/>
          </p:cNvSpPr>
          <p:nvPr>
            <p:ph type="ftr" sz="quarter" idx="11"/>
          </p:nvPr>
        </p:nvSpPr>
        <p:spPr>
          <a:xfrm>
            <a:off x="3632200" y="6356359"/>
            <a:ext cx="5029200" cy="365125"/>
          </a:xfrm>
          <a:prstGeom prst="rect">
            <a:avLst/>
          </a:prstGeom>
        </p:spPr>
        <p:txBody>
          <a:bodyPr/>
          <a:lstStyle/>
          <a:p>
            <a:endParaRPr lang="en-US" dirty="0"/>
          </a:p>
        </p:txBody>
      </p:sp>
      <p:sp>
        <p:nvSpPr>
          <p:cNvPr id="7" name="Slide Number Placeholder 6"/>
          <p:cNvSpPr>
            <a:spLocks noGrp="1"/>
          </p:cNvSpPr>
          <p:nvPr>
            <p:ph type="sldNum" sz="quarter" idx="12"/>
          </p:nvPr>
        </p:nvSpPr>
        <p:spPr>
          <a:xfrm>
            <a:off x="8737600" y="6356359"/>
            <a:ext cx="2844800" cy="365125"/>
          </a:xfrm>
          <a:prstGeom prst="rect">
            <a:avLst/>
          </a:prstGeom>
        </p:spPr>
        <p:txBody>
          <a:bodyPr/>
          <a:lstStyle/>
          <a:p>
            <a:fld id="{52DC67D9-7476-42EA-B107-119E1B18B658}" type="slidenum">
              <a:rPr lang="en-US" smtClean="0"/>
              <a:t>‹#›</a:t>
            </a:fld>
            <a:endParaRPr lang="en-US"/>
          </a:p>
        </p:txBody>
      </p:sp>
    </p:spTree>
    <p:extLst>
      <p:ext uri="{BB962C8B-B14F-4D97-AF65-F5344CB8AC3E}">
        <p14:creationId xmlns:p14="http://schemas.microsoft.com/office/powerpoint/2010/main" val="27177184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userDrawn="1"/>
        </p:nvSpPr>
        <p:spPr>
          <a:xfrm>
            <a:off x="0" y="6146801"/>
            <a:ext cx="12192000" cy="711200"/>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PH"/>
          </a:p>
        </p:txBody>
      </p:sp>
      <p:sp>
        <p:nvSpPr>
          <p:cNvPr id="10" name="Rectangle 9"/>
          <p:cNvSpPr/>
          <p:nvPr userDrawn="1"/>
        </p:nvSpPr>
        <p:spPr>
          <a:xfrm>
            <a:off x="1" y="6354237"/>
            <a:ext cx="12192000" cy="368300"/>
          </a:xfrm>
          <a:prstGeom prst="rect">
            <a:avLst/>
          </a:prstGeom>
          <a:solidFill>
            <a:schemeClr val="tx2">
              <a:lumMod val="75000"/>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smtClean="0"/>
              <a:t>HIERARCHICAL CLUSTERING</a:t>
            </a:r>
            <a:r>
              <a:rPr lang="en-US" sz="1400" b="1" baseline="0" dirty="0" smtClean="0"/>
              <a:t> (HC)</a:t>
            </a:r>
            <a:endParaRPr lang="en-PH" sz="1400" b="1" dirty="0"/>
          </a:p>
        </p:txBody>
      </p:sp>
      <p:sp>
        <p:nvSpPr>
          <p:cNvPr id="17" name="Rectangle 16"/>
          <p:cNvSpPr/>
          <p:nvPr userDrawn="1"/>
        </p:nvSpPr>
        <p:spPr>
          <a:xfrm>
            <a:off x="254977" y="385020"/>
            <a:ext cx="11720146" cy="313266"/>
          </a:xfrm>
          <a:prstGeom prst="rect">
            <a:avLst/>
          </a:prstGeom>
          <a:solidFill>
            <a:srgbClr val="C00000">
              <a:alpha val="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rgbClr val="00B050"/>
                </a:solidFill>
                <a:latin typeface="Arial Black" pitchFamily="34" charset="0"/>
              </a:rPr>
              <a:t>Cognate/Professional Electives</a:t>
            </a:r>
            <a:endParaRPr lang="en-PH" sz="2000" b="1" dirty="0">
              <a:solidFill>
                <a:srgbClr val="0070C0"/>
              </a:solidFill>
              <a:latin typeface="Arial Black" pitchFamily="34" charset="0"/>
            </a:endParaRPr>
          </a:p>
        </p:txBody>
      </p:sp>
    </p:spTree>
    <p:extLst>
      <p:ext uri="{BB962C8B-B14F-4D97-AF65-F5344CB8AC3E}">
        <p14:creationId xmlns:p14="http://schemas.microsoft.com/office/powerpoint/2010/main" val="313579438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iming>
    <p:tnLst>
      <p:par>
        <p:cTn id="1" dur="indefinite" restart="never" nodeType="tmRoot"/>
      </p:par>
    </p:tnLst>
  </p:timing>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9902" y="1759366"/>
            <a:ext cx="11452196" cy="830997"/>
          </a:xfrm>
          <a:prstGeom prst="rect">
            <a:avLst/>
          </a:prstGeom>
          <a:noFill/>
        </p:spPr>
        <p:txBody>
          <a:bodyPr wrap="square" rtlCol="0">
            <a:spAutoFit/>
          </a:bodyPr>
          <a:lstStyle/>
          <a:p>
            <a:pPr algn="ctr"/>
            <a:r>
              <a:rPr lang="en-US" sz="4800" b="1" dirty="0" smtClean="0"/>
              <a:t>Hierarchical Clustering</a:t>
            </a:r>
            <a:endParaRPr lang="en-PH" sz="4800" b="1" dirty="0"/>
          </a:p>
        </p:txBody>
      </p:sp>
      <p:sp>
        <p:nvSpPr>
          <p:cNvPr id="6" name="TextBox 5"/>
          <p:cNvSpPr txBox="1"/>
          <p:nvPr/>
        </p:nvSpPr>
        <p:spPr>
          <a:xfrm>
            <a:off x="3318029" y="4059278"/>
            <a:ext cx="5555942" cy="1323439"/>
          </a:xfrm>
          <a:prstGeom prst="rect">
            <a:avLst/>
          </a:prstGeom>
          <a:noFill/>
        </p:spPr>
        <p:txBody>
          <a:bodyPr wrap="square" rtlCol="0">
            <a:spAutoFit/>
          </a:bodyPr>
          <a:lstStyle/>
          <a:p>
            <a:pPr algn="ctr"/>
            <a:r>
              <a:rPr lang="en-US" sz="2000" b="1" dirty="0"/>
              <a:t>Renato R. </a:t>
            </a:r>
            <a:r>
              <a:rPr lang="en-US" sz="2000" b="1" dirty="0" err="1"/>
              <a:t>Maaliw</a:t>
            </a:r>
            <a:r>
              <a:rPr lang="en-US" sz="2000" b="1" dirty="0"/>
              <a:t> III, </a:t>
            </a:r>
            <a:r>
              <a:rPr lang="en-US" sz="2000" b="1" i="1" dirty="0"/>
              <a:t>DIT</a:t>
            </a:r>
          </a:p>
          <a:p>
            <a:pPr algn="ctr"/>
            <a:r>
              <a:rPr lang="en-US" sz="2000" i="1" dirty="0" smtClean="0"/>
              <a:t>College </a:t>
            </a:r>
            <a:r>
              <a:rPr lang="en-US" sz="2000" i="1" dirty="0"/>
              <a:t>of Engineering</a:t>
            </a:r>
          </a:p>
          <a:p>
            <a:pPr algn="ctr"/>
            <a:r>
              <a:rPr lang="en-US" sz="2000" i="1" dirty="0"/>
              <a:t>Southern Luzon State University</a:t>
            </a:r>
          </a:p>
          <a:p>
            <a:pPr algn="ctr"/>
            <a:r>
              <a:rPr lang="en-US" sz="2000" dirty="0" err="1"/>
              <a:t>Lucban</a:t>
            </a:r>
            <a:r>
              <a:rPr lang="en-US" sz="2000" dirty="0"/>
              <a:t>, Quezon, Philippines</a:t>
            </a:r>
            <a:endParaRPr lang="en-PH" sz="2000" dirty="0"/>
          </a:p>
        </p:txBody>
      </p:sp>
    </p:spTree>
    <p:extLst>
      <p:ext uri="{BB962C8B-B14F-4D97-AF65-F5344CB8AC3E}">
        <p14:creationId xmlns:p14="http://schemas.microsoft.com/office/powerpoint/2010/main" val="390654001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58747"/>
            <a:ext cx="10558668" cy="4985980"/>
          </a:xfrm>
          <a:prstGeom prst="rect">
            <a:avLst/>
          </a:prstGeom>
          <a:noFill/>
        </p:spPr>
        <p:txBody>
          <a:bodyPr wrap="square" rtlCol="0">
            <a:spAutoFit/>
          </a:bodyPr>
          <a:lstStyle/>
          <a:p>
            <a:r>
              <a:rPr lang="en-PH" sz="4400" b="1" dirty="0" smtClean="0"/>
              <a:t>Types of HC:</a:t>
            </a:r>
          </a:p>
          <a:p>
            <a:endParaRPr lang="en-US" b="1" dirty="0" smtClean="0"/>
          </a:p>
          <a:p>
            <a:pPr marL="514350" indent="-514350">
              <a:buAutoNum type="arabicPeriod"/>
            </a:pPr>
            <a:r>
              <a:rPr lang="en-US" sz="3200" b="1" dirty="0" smtClean="0"/>
              <a:t>Agglomerative (Bottom-Up Approach): </a:t>
            </a:r>
            <a:r>
              <a:rPr lang="en-US" sz="3200" dirty="0" smtClean="0"/>
              <a:t>Start with each thing (or person) in its own group and merge until there’s just one big group.</a:t>
            </a:r>
          </a:p>
          <a:p>
            <a:pPr marL="514350" indent="-514350">
              <a:buAutoNum type="arabicPeriod"/>
            </a:pPr>
            <a:endParaRPr lang="en-US" sz="3200" dirty="0" smtClean="0"/>
          </a:p>
          <a:p>
            <a:pPr marL="514350" indent="-514350">
              <a:buFontTx/>
              <a:buAutoNum type="arabicPeriod"/>
            </a:pPr>
            <a:r>
              <a:rPr lang="en-US" sz="3200" b="1" dirty="0" smtClean="0"/>
              <a:t>Divisive </a:t>
            </a:r>
            <a:r>
              <a:rPr lang="en-US" sz="3200" b="1" dirty="0"/>
              <a:t>(Bottom-Up Approach): </a:t>
            </a:r>
            <a:r>
              <a:rPr lang="en-US" sz="3200" dirty="0"/>
              <a:t>Start with one big group and split it into smaller groups. This is like starting with a whole group of friends and slowly dividing them into smaller cliques.</a:t>
            </a:r>
            <a:endParaRPr lang="en-US" sz="3200" dirty="0" smtClean="0"/>
          </a:p>
        </p:txBody>
      </p:sp>
    </p:spTree>
    <p:extLst>
      <p:ext uri="{BB962C8B-B14F-4D97-AF65-F5344CB8AC3E}">
        <p14:creationId xmlns:p14="http://schemas.microsoft.com/office/powerpoint/2010/main" val="1263274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81607"/>
            <a:ext cx="10558668" cy="5201424"/>
          </a:xfrm>
          <a:prstGeom prst="rect">
            <a:avLst/>
          </a:prstGeom>
          <a:noFill/>
        </p:spPr>
        <p:txBody>
          <a:bodyPr wrap="square" rtlCol="0">
            <a:spAutoFit/>
          </a:bodyPr>
          <a:lstStyle/>
          <a:p>
            <a:r>
              <a:rPr lang="en-PH" sz="4400" b="1" dirty="0" smtClean="0"/>
              <a:t>How do we know which cluster (friends) are closest?</a:t>
            </a:r>
          </a:p>
          <a:p>
            <a:endParaRPr lang="en-US" sz="4400" b="1" dirty="0" smtClean="0"/>
          </a:p>
          <a:p>
            <a:r>
              <a:rPr lang="en-US" sz="4000" b="1" dirty="0" smtClean="0"/>
              <a:t>1. Euclidean </a:t>
            </a:r>
            <a:r>
              <a:rPr lang="en-US" sz="4000" b="1" dirty="0"/>
              <a:t>Distance:</a:t>
            </a:r>
            <a:r>
              <a:rPr lang="en-US" sz="4000" dirty="0"/>
              <a:t> This is like drawing a straight line between two points on a map and measuring the distance. If two friends live close together, they’re probably more likely to hang out.</a:t>
            </a:r>
            <a:endParaRPr lang="en-US" sz="4000" b="1" dirty="0" smtClean="0"/>
          </a:p>
        </p:txBody>
      </p:sp>
    </p:spTree>
    <p:extLst>
      <p:ext uri="{BB962C8B-B14F-4D97-AF65-F5344CB8AC3E}">
        <p14:creationId xmlns:p14="http://schemas.microsoft.com/office/powerpoint/2010/main" val="344378785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81607"/>
            <a:ext cx="10558668" cy="3970318"/>
          </a:xfrm>
          <a:prstGeom prst="rect">
            <a:avLst/>
          </a:prstGeom>
          <a:noFill/>
        </p:spPr>
        <p:txBody>
          <a:bodyPr wrap="square" rtlCol="0">
            <a:spAutoFit/>
          </a:bodyPr>
          <a:lstStyle/>
          <a:p>
            <a:r>
              <a:rPr lang="en-PH" sz="4400" b="1" dirty="0" smtClean="0"/>
              <a:t>How do we know which cluster (friends) are closest?</a:t>
            </a:r>
          </a:p>
          <a:p>
            <a:endParaRPr lang="en-US" sz="4400" b="1" dirty="0" smtClean="0"/>
          </a:p>
          <a:p>
            <a:r>
              <a:rPr lang="en-US" sz="4000" b="1" dirty="0" smtClean="0"/>
              <a:t>2. Manhattan </a:t>
            </a:r>
            <a:r>
              <a:rPr lang="en-US" sz="4000" b="1" dirty="0"/>
              <a:t>Distance:</a:t>
            </a:r>
            <a:r>
              <a:rPr lang="en-US" sz="4000" dirty="0"/>
              <a:t> Imagine walking only along streets on a grid, like in a city. This is another way of measuring how far things are.</a:t>
            </a:r>
            <a:endParaRPr lang="en-US" sz="4000" b="1" dirty="0" smtClean="0"/>
          </a:p>
        </p:txBody>
      </p:sp>
    </p:spTree>
    <p:extLst>
      <p:ext uri="{BB962C8B-B14F-4D97-AF65-F5344CB8AC3E}">
        <p14:creationId xmlns:p14="http://schemas.microsoft.com/office/powerpoint/2010/main" val="41707353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881607"/>
            <a:ext cx="10558668" cy="4585871"/>
          </a:xfrm>
          <a:prstGeom prst="rect">
            <a:avLst/>
          </a:prstGeom>
          <a:noFill/>
        </p:spPr>
        <p:txBody>
          <a:bodyPr wrap="square" rtlCol="0">
            <a:spAutoFit/>
          </a:bodyPr>
          <a:lstStyle/>
          <a:p>
            <a:r>
              <a:rPr lang="en-US" sz="4400" b="1" dirty="0"/>
              <a:t>Linkage Methods: How Do We Merge Groups</a:t>
            </a:r>
            <a:r>
              <a:rPr lang="en-US" sz="4400" b="1" dirty="0" smtClean="0"/>
              <a:t>?</a:t>
            </a:r>
          </a:p>
          <a:p>
            <a:endParaRPr lang="en-US" sz="4400" b="1" dirty="0" smtClean="0"/>
          </a:p>
          <a:p>
            <a:r>
              <a:rPr lang="en-US" sz="4000" dirty="0"/>
              <a:t>When we start merging groups of friends, we need to decide how to measure the distance between groups, not just between individual people. Here are three ways we can do this:</a:t>
            </a:r>
            <a:endParaRPr lang="en-US" sz="4000" b="1" dirty="0" smtClean="0"/>
          </a:p>
        </p:txBody>
      </p:sp>
    </p:spTree>
    <p:extLst>
      <p:ext uri="{BB962C8B-B14F-4D97-AF65-F5344CB8AC3E}">
        <p14:creationId xmlns:p14="http://schemas.microsoft.com/office/powerpoint/2010/main" val="99814025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95907"/>
            <a:ext cx="10558668" cy="2431435"/>
          </a:xfrm>
          <a:prstGeom prst="rect">
            <a:avLst/>
          </a:prstGeom>
          <a:noFill/>
        </p:spPr>
        <p:txBody>
          <a:bodyPr wrap="square" rtlCol="0">
            <a:spAutoFit/>
          </a:bodyPr>
          <a:lstStyle/>
          <a:p>
            <a:r>
              <a:rPr lang="en-PH" sz="4400" b="1" dirty="0" smtClean="0"/>
              <a:t>1. Single Linkage</a:t>
            </a:r>
          </a:p>
          <a:p>
            <a:endParaRPr lang="en-US" sz="4400" b="1" dirty="0" smtClean="0"/>
          </a:p>
          <a:p>
            <a:r>
              <a:rPr lang="en-US" sz="3200" dirty="0"/>
              <a:t>We look at the </a:t>
            </a:r>
            <a:r>
              <a:rPr lang="en-US" sz="3200" b="1" dirty="0"/>
              <a:t>two closest people</a:t>
            </a:r>
            <a:r>
              <a:rPr lang="en-US" sz="3200" dirty="0"/>
              <a:t> in each group and use that distance.</a:t>
            </a:r>
            <a:endParaRPr lang="en-US" sz="2800" dirty="0"/>
          </a:p>
        </p:txBody>
      </p:sp>
    </p:spTree>
    <p:extLst>
      <p:ext uri="{BB962C8B-B14F-4D97-AF65-F5344CB8AC3E}">
        <p14:creationId xmlns:p14="http://schemas.microsoft.com/office/powerpoint/2010/main" val="15159640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95907"/>
            <a:ext cx="10558668" cy="2431435"/>
          </a:xfrm>
          <a:prstGeom prst="rect">
            <a:avLst/>
          </a:prstGeom>
          <a:noFill/>
        </p:spPr>
        <p:txBody>
          <a:bodyPr wrap="square" rtlCol="0">
            <a:spAutoFit/>
          </a:bodyPr>
          <a:lstStyle/>
          <a:p>
            <a:r>
              <a:rPr lang="en-PH" sz="4400" b="1" dirty="0" smtClean="0"/>
              <a:t>2. Complete Linkage:</a:t>
            </a:r>
          </a:p>
          <a:p>
            <a:endParaRPr lang="en-US" sz="4400" b="1" dirty="0" smtClean="0"/>
          </a:p>
          <a:p>
            <a:r>
              <a:rPr lang="en-US" sz="3200" dirty="0"/>
              <a:t>We look at the </a:t>
            </a:r>
            <a:r>
              <a:rPr lang="en-US" sz="3200" b="1" dirty="0"/>
              <a:t>two farthest people</a:t>
            </a:r>
            <a:r>
              <a:rPr lang="en-US" sz="3200" dirty="0"/>
              <a:t> in each group and use that distance.</a:t>
            </a:r>
            <a:endParaRPr lang="en-US" sz="2800" dirty="0"/>
          </a:p>
        </p:txBody>
      </p:sp>
    </p:spTree>
    <p:extLst>
      <p:ext uri="{BB962C8B-B14F-4D97-AF65-F5344CB8AC3E}">
        <p14:creationId xmlns:p14="http://schemas.microsoft.com/office/powerpoint/2010/main" val="314965514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95907"/>
            <a:ext cx="10558668" cy="4832092"/>
          </a:xfrm>
          <a:prstGeom prst="rect">
            <a:avLst/>
          </a:prstGeom>
          <a:noFill/>
        </p:spPr>
        <p:txBody>
          <a:bodyPr wrap="square" rtlCol="0">
            <a:spAutoFit/>
          </a:bodyPr>
          <a:lstStyle/>
          <a:p>
            <a:r>
              <a:rPr lang="en-PH" sz="4400" b="1" dirty="0" smtClean="0"/>
              <a:t>3. Average Linkage:</a:t>
            </a:r>
          </a:p>
          <a:p>
            <a:endParaRPr lang="en-US" sz="4400" b="1" dirty="0" smtClean="0"/>
          </a:p>
          <a:p>
            <a:r>
              <a:rPr lang="en-US" sz="3200" dirty="0"/>
              <a:t>We find the </a:t>
            </a:r>
            <a:r>
              <a:rPr lang="en-US" sz="3200" b="1" dirty="0"/>
              <a:t>average distance</a:t>
            </a:r>
            <a:r>
              <a:rPr lang="en-US" sz="3200" dirty="0"/>
              <a:t> between all the people in the two groups</a:t>
            </a:r>
            <a:r>
              <a:rPr lang="en-US" sz="3200" dirty="0" smtClean="0"/>
              <a:t>.</a:t>
            </a:r>
          </a:p>
          <a:p>
            <a:endParaRPr lang="en-US" sz="3200" dirty="0"/>
          </a:p>
          <a:p>
            <a:endParaRPr lang="en-US" sz="3200" dirty="0" smtClean="0"/>
          </a:p>
          <a:p>
            <a:endParaRPr lang="en-US" sz="3200" dirty="0"/>
          </a:p>
          <a:p>
            <a:r>
              <a:rPr lang="en-US" sz="3200" dirty="0" smtClean="0"/>
              <a:t>* </a:t>
            </a:r>
            <a:r>
              <a:rPr lang="en-US" sz="2800" dirty="0"/>
              <a:t>We usually use </a:t>
            </a:r>
            <a:r>
              <a:rPr lang="en-US" sz="2800" b="1" dirty="0"/>
              <a:t>Ward’s Method</a:t>
            </a:r>
            <a:r>
              <a:rPr lang="en-US" sz="2800" dirty="0"/>
              <a:t>, which tries to make groups that are nice and balanced</a:t>
            </a:r>
            <a:r>
              <a:rPr lang="en-US" sz="2800" dirty="0" smtClean="0"/>
              <a:t>. *</a:t>
            </a:r>
            <a:endParaRPr lang="en-US" sz="2800" dirty="0"/>
          </a:p>
        </p:txBody>
      </p:sp>
    </p:spTree>
    <p:extLst>
      <p:ext uri="{BB962C8B-B14F-4D97-AF65-F5344CB8AC3E}">
        <p14:creationId xmlns:p14="http://schemas.microsoft.com/office/powerpoint/2010/main" val="222677831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95907"/>
            <a:ext cx="10558668" cy="3662541"/>
          </a:xfrm>
          <a:prstGeom prst="rect">
            <a:avLst/>
          </a:prstGeom>
          <a:noFill/>
        </p:spPr>
        <p:txBody>
          <a:bodyPr wrap="square" rtlCol="0">
            <a:spAutoFit/>
          </a:bodyPr>
          <a:lstStyle/>
          <a:p>
            <a:r>
              <a:rPr lang="en-PH" sz="4400" b="1" dirty="0" smtClean="0"/>
              <a:t>4. </a:t>
            </a:r>
            <a:r>
              <a:rPr lang="en-US" sz="4400" b="1" dirty="0"/>
              <a:t>Ward's Method</a:t>
            </a:r>
            <a:r>
              <a:rPr lang="en-US" sz="4400" b="1" dirty="0" smtClean="0"/>
              <a:t>:</a:t>
            </a:r>
            <a:endParaRPr lang="en-US" sz="4400" b="1" dirty="0" smtClean="0"/>
          </a:p>
          <a:p>
            <a:endParaRPr lang="en-US" sz="3200" dirty="0" smtClean="0"/>
          </a:p>
          <a:p>
            <a:r>
              <a:rPr lang="en-US" sz="3200" dirty="0" smtClean="0"/>
              <a:t>Minimizes </a:t>
            </a:r>
            <a:r>
              <a:rPr lang="en-US" sz="3200" dirty="0"/>
              <a:t>the total variance within clusters.</a:t>
            </a:r>
            <a:r>
              <a:rPr lang="en-PH" sz="3200" b="1" dirty="0"/>
              <a:t>:</a:t>
            </a:r>
          </a:p>
          <a:p>
            <a:endParaRPr lang="en-US" sz="3200" dirty="0"/>
          </a:p>
          <a:p>
            <a:endParaRPr lang="en-US" sz="3200" dirty="0"/>
          </a:p>
          <a:p>
            <a:r>
              <a:rPr lang="en-US" sz="3200" dirty="0" smtClean="0"/>
              <a:t>* </a:t>
            </a:r>
            <a:r>
              <a:rPr lang="en-US" sz="2800" dirty="0"/>
              <a:t>We usually use </a:t>
            </a:r>
            <a:r>
              <a:rPr lang="en-US" sz="2800" b="1" dirty="0"/>
              <a:t>Ward’s Method</a:t>
            </a:r>
            <a:r>
              <a:rPr lang="en-US" sz="2800" dirty="0"/>
              <a:t>, which tries to make groups that are nice and balanced</a:t>
            </a:r>
            <a:r>
              <a:rPr lang="en-US" sz="2800" dirty="0" smtClean="0"/>
              <a:t>. *</a:t>
            </a:r>
            <a:endParaRPr lang="en-US" sz="2800" dirty="0"/>
          </a:p>
        </p:txBody>
      </p:sp>
    </p:spTree>
    <p:extLst>
      <p:ext uri="{BB962C8B-B14F-4D97-AF65-F5344CB8AC3E}">
        <p14:creationId xmlns:p14="http://schemas.microsoft.com/office/powerpoint/2010/main" val="19017939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721364" y="2562078"/>
            <a:ext cx="10749281" cy="830997"/>
          </a:xfrm>
          <a:prstGeom prst="rect">
            <a:avLst/>
          </a:prstGeom>
          <a:noFill/>
        </p:spPr>
        <p:txBody>
          <a:bodyPr wrap="square" rtlCol="0">
            <a:spAutoFit/>
          </a:bodyPr>
          <a:lstStyle/>
          <a:p>
            <a:pPr algn="ctr"/>
            <a:r>
              <a:rPr lang="en-US" sz="4800" b="1" dirty="0">
                <a:latin typeface="Arial" pitchFamily="34" charset="0"/>
                <a:cs typeface="Arial" pitchFamily="34" charset="0"/>
              </a:rPr>
              <a:t>Thank you very much for listening</a:t>
            </a:r>
            <a:r>
              <a:rPr lang="en-US" sz="3200" b="1" dirty="0">
                <a:latin typeface="Arial" pitchFamily="34" charset="0"/>
                <a:cs typeface="Arial" pitchFamily="34" charset="0"/>
              </a:rPr>
              <a:t>.</a:t>
            </a:r>
            <a:endParaRPr lang="en-US" sz="3200" b="1" dirty="0">
              <a:solidFill>
                <a:schemeClr val="accent2"/>
              </a:solidFill>
              <a:latin typeface="Arial" pitchFamily="34" charset="0"/>
              <a:cs typeface="Arial" pitchFamily="34" charset="0"/>
            </a:endParaRPr>
          </a:p>
        </p:txBody>
      </p:sp>
    </p:spTree>
    <p:extLst>
      <p:ext uri="{BB962C8B-B14F-4D97-AF65-F5344CB8AC3E}">
        <p14:creationId xmlns:p14="http://schemas.microsoft.com/office/powerpoint/2010/main" val="132837883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85878"/>
            <a:ext cx="10558668" cy="4154984"/>
          </a:xfrm>
          <a:prstGeom prst="rect">
            <a:avLst/>
          </a:prstGeom>
          <a:noFill/>
        </p:spPr>
        <p:txBody>
          <a:bodyPr wrap="square" rtlCol="0">
            <a:spAutoFit/>
          </a:bodyPr>
          <a:lstStyle/>
          <a:p>
            <a:r>
              <a:rPr lang="en-US" sz="4400" b="1" dirty="0" smtClean="0"/>
              <a:t>Hierarchical Clustering (HC)</a:t>
            </a:r>
          </a:p>
          <a:p>
            <a:endParaRPr lang="en-US" sz="4400" b="1" dirty="0"/>
          </a:p>
          <a:p>
            <a:r>
              <a:rPr lang="en-US" sz="4400" dirty="0" smtClean="0"/>
              <a:t>HC is a special way of grouping things where we start with everything in its own group, and then we slowly combine the most similar group until there’s just one big group</a:t>
            </a:r>
            <a:endParaRPr lang="en-PH" sz="4400" dirty="0">
              <a:latin typeface="Arial" pitchFamily="34" charset="0"/>
              <a:cs typeface="Arial" pitchFamily="34" charset="0"/>
            </a:endParaRPr>
          </a:p>
        </p:txBody>
      </p:sp>
    </p:spTree>
    <p:extLst>
      <p:ext uri="{BB962C8B-B14F-4D97-AF65-F5344CB8AC3E}">
        <p14:creationId xmlns:p14="http://schemas.microsoft.com/office/powerpoint/2010/main" val="19606584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66" y="1144994"/>
            <a:ext cx="10558668" cy="4431983"/>
          </a:xfrm>
          <a:prstGeom prst="rect">
            <a:avLst/>
          </a:prstGeom>
          <a:noFill/>
        </p:spPr>
        <p:txBody>
          <a:bodyPr wrap="square" rtlCol="0">
            <a:spAutoFit/>
          </a:bodyPr>
          <a:lstStyle/>
          <a:p>
            <a:r>
              <a:rPr lang="en-US" sz="4400" dirty="0"/>
              <a:t>Think of it </a:t>
            </a:r>
            <a:r>
              <a:rPr lang="en-US" sz="4400" dirty="0" smtClean="0"/>
              <a:t>like building a </a:t>
            </a:r>
            <a:r>
              <a:rPr lang="en-US" sz="4400" b="1" dirty="0" smtClean="0"/>
              <a:t>family tree</a:t>
            </a:r>
            <a:r>
              <a:rPr lang="en-US" sz="4400" dirty="0" smtClean="0"/>
              <a:t>:</a:t>
            </a:r>
          </a:p>
          <a:p>
            <a:endParaRPr lang="en-US" dirty="0" smtClean="0"/>
          </a:p>
          <a:p>
            <a:pPr marL="571500" indent="-571500">
              <a:buFontTx/>
              <a:buChar char="-"/>
            </a:pPr>
            <a:r>
              <a:rPr lang="en-US" sz="4400" dirty="0" smtClean="0"/>
              <a:t>At </a:t>
            </a:r>
            <a:r>
              <a:rPr lang="en-US" sz="4400" dirty="0"/>
              <a:t>the </a:t>
            </a:r>
            <a:r>
              <a:rPr lang="en-US" sz="4400" dirty="0" smtClean="0"/>
              <a:t>bottom, every person starts alone</a:t>
            </a:r>
          </a:p>
          <a:p>
            <a:pPr marL="571500" indent="-571500">
              <a:buFontTx/>
              <a:buChar char="-"/>
            </a:pPr>
            <a:r>
              <a:rPr lang="en-US" sz="4400" dirty="0" smtClean="0"/>
              <a:t>As you go up, people are connected based on who is most closely related to them</a:t>
            </a:r>
          </a:p>
          <a:p>
            <a:pPr marL="571500" indent="-571500">
              <a:buFontTx/>
              <a:buChar char="-"/>
            </a:pPr>
            <a:r>
              <a:rPr lang="en-US" sz="4400" dirty="0" smtClean="0"/>
              <a:t>At the top, all the people are connected in one big family</a:t>
            </a:r>
            <a:endParaRPr lang="en-US" sz="4400" dirty="0"/>
          </a:p>
        </p:txBody>
      </p:sp>
    </p:spTree>
    <p:extLst>
      <p:ext uri="{BB962C8B-B14F-4D97-AF65-F5344CB8AC3E}">
        <p14:creationId xmlns:p14="http://schemas.microsoft.com/office/powerpoint/2010/main" val="346467367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155658"/>
            <a:ext cx="10558668" cy="4431983"/>
          </a:xfrm>
          <a:prstGeom prst="rect">
            <a:avLst/>
          </a:prstGeom>
          <a:noFill/>
        </p:spPr>
        <p:txBody>
          <a:bodyPr wrap="square" rtlCol="0">
            <a:spAutoFit/>
          </a:bodyPr>
          <a:lstStyle/>
          <a:p>
            <a:r>
              <a:rPr lang="en-US" sz="4400" b="1" dirty="0" smtClean="0"/>
              <a:t>In HC:</a:t>
            </a:r>
          </a:p>
          <a:p>
            <a:endParaRPr lang="en-US" b="1" dirty="0" smtClean="0"/>
          </a:p>
          <a:p>
            <a:pPr marL="571500" indent="-571500">
              <a:buFontTx/>
              <a:buChar char="-"/>
            </a:pPr>
            <a:r>
              <a:rPr lang="en-US" sz="4400" dirty="0" smtClean="0"/>
              <a:t>every data point starts in its own “family”</a:t>
            </a:r>
          </a:p>
          <a:p>
            <a:pPr marL="571500" indent="-571500">
              <a:buFontTx/>
              <a:buChar char="-"/>
            </a:pPr>
            <a:r>
              <a:rPr lang="en-US" sz="4400" dirty="0" smtClean="0"/>
              <a:t>then we merge the closest data points or clusters together step by step</a:t>
            </a:r>
          </a:p>
          <a:p>
            <a:pPr marL="571500" indent="-571500">
              <a:buFontTx/>
              <a:buChar char="-"/>
            </a:pPr>
            <a:r>
              <a:rPr lang="en-US" sz="4400" dirty="0" smtClean="0"/>
              <a:t>this process continues until everything is in one big “family”</a:t>
            </a:r>
            <a:endParaRPr lang="en-US" sz="4400" dirty="0"/>
          </a:p>
        </p:txBody>
      </p:sp>
    </p:spTree>
    <p:extLst>
      <p:ext uri="{BB962C8B-B14F-4D97-AF65-F5344CB8AC3E}">
        <p14:creationId xmlns:p14="http://schemas.microsoft.com/office/powerpoint/2010/main" val="36241526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449158"/>
            <a:ext cx="10558668" cy="3477875"/>
          </a:xfrm>
          <a:prstGeom prst="rect">
            <a:avLst/>
          </a:prstGeom>
          <a:noFill/>
        </p:spPr>
        <p:txBody>
          <a:bodyPr wrap="square" rtlCol="0">
            <a:spAutoFit/>
          </a:bodyPr>
          <a:lstStyle/>
          <a:p>
            <a:r>
              <a:rPr lang="en-US" sz="4400" b="1" dirty="0" smtClean="0"/>
              <a:t>Example: Grouping Friends</a:t>
            </a:r>
          </a:p>
          <a:p>
            <a:endParaRPr lang="en-US" sz="4400" b="1" dirty="0"/>
          </a:p>
          <a:p>
            <a:r>
              <a:rPr lang="en-US" sz="4400" dirty="0" smtClean="0"/>
              <a:t>Imagine you have 10 friends, and you want to group them based on how much time they spend together. Here’s how HC works:</a:t>
            </a:r>
            <a:endParaRPr lang="en-PH" sz="4400" dirty="0">
              <a:latin typeface="Arial" pitchFamily="34" charset="0"/>
              <a:cs typeface="Arial" pitchFamily="34" charset="0"/>
            </a:endParaRPr>
          </a:p>
        </p:txBody>
      </p:sp>
    </p:spTree>
    <p:extLst>
      <p:ext uri="{BB962C8B-B14F-4D97-AF65-F5344CB8AC3E}">
        <p14:creationId xmlns:p14="http://schemas.microsoft.com/office/powerpoint/2010/main" val="253016302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1280998"/>
            <a:ext cx="10558668" cy="4154984"/>
          </a:xfrm>
          <a:prstGeom prst="rect">
            <a:avLst/>
          </a:prstGeom>
          <a:noFill/>
        </p:spPr>
        <p:txBody>
          <a:bodyPr wrap="square" rtlCol="0">
            <a:spAutoFit/>
          </a:bodyPr>
          <a:lstStyle/>
          <a:p>
            <a:r>
              <a:rPr lang="en-US" sz="4400" b="1" dirty="0" smtClean="0"/>
              <a:t>Start with individuals: </a:t>
            </a:r>
            <a:r>
              <a:rPr lang="en-US" sz="4400" dirty="0" smtClean="0"/>
              <a:t>At first, each friend is in their own group</a:t>
            </a:r>
          </a:p>
          <a:p>
            <a:endParaRPr lang="en-US" sz="4400" dirty="0">
              <a:latin typeface="Arial" pitchFamily="34" charset="0"/>
              <a:cs typeface="Arial" pitchFamily="34" charset="0"/>
            </a:endParaRPr>
          </a:p>
          <a:p>
            <a:r>
              <a:rPr lang="en-US" sz="4400" b="1" dirty="0" smtClean="0"/>
              <a:t>Find the closest friends: </a:t>
            </a:r>
            <a:r>
              <a:rPr lang="en-US" sz="4400" dirty="0" smtClean="0"/>
              <a:t>You check which two friends spend the most time together and group them.</a:t>
            </a:r>
            <a:endParaRPr lang="en-US" sz="4400" dirty="0"/>
          </a:p>
        </p:txBody>
      </p:sp>
    </p:spTree>
    <p:extLst>
      <p:ext uri="{BB962C8B-B14F-4D97-AF65-F5344CB8AC3E}">
        <p14:creationId xmlns:p14="http://schemas.microsoft.com/office/powerpoint/2010/main" val="37997683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91958"/>
            <a:ext cx="10558668" cy="4832092"/>
          </a:xfrm>
          <a:prstGeom prst="rect">
            <a:avLst/>
          </a:prstGeom>
          <a:noFill/>
        </p:spPr>
        <p:txBody>
          <a:bodyPr wrap="square" rtlCol="0">
            <a:spAutoFit/>
          </a:bodyPr>
          <a:lstStyle/>
          <a:p>
            <a:r>
              <a:rPr lang="en-US" sz="4400" b="1" dirty="0" smtClean="0"/>
              <a:t>Keep Grouping: </a:t>
            </a:r>
            <a:r>
              <a:rPr lang="en-US" sz="4400" dirty="0" smtClean="0"/>
              <a:t>Then you check which group of friends is closest to another and keep combining the groups.</a:t>
            </a:r>
          </a:p>
          <a:p>
            <a:endParaRPr lang="en-US" sz="4400" dirty="0">
              <a:latin typeface="Arial" pitchFamily="34" charset="0"/>
              <a:cs typeface="Arial" pitchFamily="34" charset="0"/>
            </a:endParaRPr>
          </a:p>
          <a:p>
            <a:r>
              <a:rPr lang="en-US" sz="4400" b="1" dirty="0" smtClean="0"/>
              <a:t>One Big Group: </a:t>
            </a:r>
            <a:r>
              <a:rPr lang="en-US" sz="4400" dirty="0" smtClean="0"/>
              <a:t>At the end, you have one big group than shows how all the friends are connected to each other.</a:t>
            </a:r>
            <a:endParaRPr lang="en-US" sz="4400" dirty="0"/>
          </a:p>
        </p:txBody>
      </p:sp>
    </p:spTree>
    <p:extLst>
      <p:ext uri="{BB962C8B-B14F-4D97-AF65-F5344CB8AC3E}">
        <p14:creationId xmlns:p14="http://schemas.microsoft.com/office/powerpoint/2010/main" val="411366087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816666" y="2162427"/>
            <a:ext cx="10558668" cy="2308324"/>
          </a:xfrm>
          <a:prstGeom prst="rect">
            <a:avLst/>
          </a:prstGeom>
          <a:noFill/>
        </p:spPr>
        <p:txBody>
          <a:bodyPr wrap="square" rtlCol="0">
            <a:spAutoFit/>
          </a:bodyPr>
          <a:lstStyle/>
          <a:p>
            <a:pPr algn="ctr"/>
            <a:r>
              <a:rPr lang="en-US" sz="7200" b="1" dirty="0" err="1" smtClean="0"/>
              <a:t>Dendrogram</a:t>
            </a:r>
            <a:r>
              <a:rPr lang="en-US" sz="7200" b="1" dirty="0" smtClean="0"/>
              <a:t>: </a:t>
            </a:r>
          </a:p>
          <a:p>
            <a:pPr algn="ctr"/>
            <a:r>
              <a:rPr lang="en-US" sz="7200" b="1" dirty="0" smtClean="0"/>
              <a:t>The Tree of Clusters</a:t>
            </a:r>
            <a:endParaRPr lang="en-US" sz="7200" b="1" dirty="0">
              <a:latin typeface="Arial" pitchFamily="34" charset="0"/>
              <a:cs typeface="Arial" pitchFamily="34" charset="0"/>
            </a:endParaRPr>
          </a:p>
        </p:txBody>
      </p:sp>
    </p:spTree>
    <p:extLst>
      <p:ext uri="{BB962C8B-B14F-4D97-AF65-F5344CB8AC3E}">
        <p14:creationId xmlns:p14="http://schemas.microsoft.com/office/powerpoint/2010/main" val="321281133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3093" y="969893"/>
            <a:ext cx="10558668" cy="1077218"/>
          </a:xfrm>
          <a:prstGeom prst="rect">
            <a:avLst/>
          </a:prstGeom>
          <a:noFill/>
        </p:spPr>
        <p:txBody>
          <a:bodyPr wrap="square" rtlCol="0">
            <a:spAutoFit/>
          </a:bodyPr>
          <a:lstStyle/>
          <a:p>
            <a:r>
              <a:rPr lang="en-US" sz="3200" dirty="0" smtClean="0">
                <a:latin typeface="Arial" pitchFamily="34" charset="0"/>
                <a:cs typeface="Arial" pitchFamily="34" charset="0"/>
              </a:rPr>
              <a:t>Now, let’s talk about the </a:t>
            </a:r>
            <a:r>
              <a:rPr lang="en-US" sz="3200" b="1" dirty="0" err="1" smtClean="0">
                <a:latin typeface="Arial" pitchFamily="34" charset="0"/>
                <a:cs typeface="Arial" pitchFamily="34" charset="0"/>
              </a:rPr>
              <a:t>dendrogram</a:t>
            </a:r>
            <a:r>
              <a:rPr lang="en-US" sz="3200" dirty="0" smtClean="0">
                <a:latin typeface="Arial" pitchFamily="34" charset="0"/>
                <a:cs typeface="Arial" pitchFamily="34" charset="0"/>
              </a:rPr>
              <a:t>, which is just a fancy word for the tree that HC creates.</a:t>
            </a:r>
            <a:endParaRPr lang="en-PH" sz="3200" dirty="0">
              <a:latin typeface="Arial" pitchFamily="34" charset="0"/>
              <a:cs typeface="Arial" pitchFamily="34" charset="0"/>
            </a:endParaRPr>
          </a:p>
        </p:txBody>
      </p:sp>
      <p:pic>
        <p:nvPicPr>
          <p:cNvPr id="1026" name="Picture 2" descr="C:\Users\rmaal.CHED-IDIG\OneDrive\Desktop\Dendrogram.png"/>
          <p:cNvPicPr>
            <a:picLocks noChangeAspect="1" noChangeArrowheads="1"/>
          </p:cNvPicPr>
          <p:nvPr/>
        </p:nvPicPr>
        <p:blipFill rotWithShape="1">
          <a:blip r:embed="rId2">
            <a:extLst>
              <a:ext uri="{28A0092B-C50C-407E-A947-70E740481C1C}">
                <a14:useLocalDpi xmlns:a14="http://schemas.microsoft.com/office/drawing/2010/main" val="0"/>
              </a:ext>
            </a:extLst>
          </a:blip>
          <a:srcRect l="10308" t="19034" r="12452" b="14209"/>
          <a:stretch/>
        </p:blipFill>
        <p:spPr bwMode="auto">
          <a:xfrm>
            <a:off x="948833" y="2162723"/>
            <a:ext cx="4330262" cy="37425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6022427" y="2510520"/>
            <a:ext cx="5665327" cy="3108543"/>
          </a:xfrm>
          <a:prstGeom prst="rect">
            <a:avLst/>
          </a:prstGeom>
          <a:noFill/>
        </p:spPr>
        <p:txBody>
          <a:bodyPr wrap="square" rtlCol="0">
            <a:spAutoFit/>
          </a:bodyPr>
          <a:lstStyle/>
          <a:p>
            <a:r>
              <a:rPr lang="en-US" sz="2800" dirty="0"/>
              <a:t>You can "cut" this tree at any height to decide how many groups of friends you want</a:t>
            </a:r>
            <a:r>
              <a:rPr lang="en-US" sz="2800" dirty="0" smtClean="0"/>
              <a:t>.</a:t>
            </a:r>
          </a:p>
          <a:p>
            <a:endParaRPr lang="en-US" sz="2800" dirty="0"/>
          </a:p>
          <a:p>
            <a:r>
              <a:rPr lang="en-US" sz="2800" dirty="0" smtClean="0"/>
              <a:t> </a:t>
            </a:r>
            <a:r>
              <a:rPr lang="en-US" sz="2800" dirty="0"/>
              <a:t>If you cut it higher, you get fewer, larger groups. If you cut it lower, you get more, smaller groups.</a:t>
            </a:r>
            <a:endParaRPr lang="en-PH" sz="2800" dirty="0">
              <a:latin typeface="Arial" pitchFamily="34" charset="0"/>
              <a:cs typeface="Arial" pitchFamily="34" charset="0"/>
            </a:endParaRPr>
          </a:p>
        </p:txBody>
      </p:sp>
    </p:spTree>
    <p:extLst>
      <p:ext uri="{BB962C8B-B14F-4D97-AF65-F5344CB8AC3E}">
        <p14:creationId xmlns:p14="http://schemas.microsoft.com/office/powerpoint/2010/main" val="3668988362"/>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Solstice</Template>
  <TotalTime>1132</TotalTime>
  <Words>644</Words>
  <Application>Microsoft Office PowerPoint</Application>
  <PresentationFormat>Custom</PresentationFormat>
  <Paragraphs>68</Paragraphs>
  <Slides>18</Slides>
  <Notes>1</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Wael Elmedany</dc:creator>
  <cp:lastModifiedBy>Renato Racelis Maaliw III</cp:lastModifiedBy>
  <cp:revision>238</cp:revision>
  <dcterms:created xsi:type="dcterms:W3CDTF">2018-09-30T06:22:05Z</dcterms:created>
  <dcterms:modified xsi:type="dcterms:W3CDTF">2024-10-06T02:16:25Z</dcterms:modified>
</cp:coreProperties>
</file>