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36"/>
  </p:notesMasterIdLst>
  <p:handoutMasterIdLst>
    <p:handoutMasterId r:id="rId37"/>
  </p:handoutMasterIdLst>
  <p:sldIdLst>
    <p:sldId id="258" r:id="rId2"/>
    <p:sldId id="334" r:id="rId3"/>
    <p:sldId id="344" r:id="rId4"/>
    <p:sldId id="360" r:id="rId5"/>
    <p:sldId id="345" r:id="rId6"/>
    <p:sldId id="361" r:id="rId7"/>
    <p:sldId id="362" r:id="rId8"/>
    <p:sldId id="346" r:id="rId9"/>
    <p:sldId id="363" r:id="rId10"/>
    <p:sldId id="364" r:id="rId11"/>
    <p:sldId id="365" r:id="rId12"/>
    <p:sldId id="335" r:id="rId13"/>
    <p:sldId id="347" r:id="rId14"/>
    <p:sldId id="354" r:id="rId15"/>
    <p:sldId id="366" r:id="rId16"/>
    <p:sldId id="367" r:id="rId17"/>
    <p:sldId id="348" r:id="rId18"/>
    <p:sldId id="368" r:id="rId19"/>
    <p:sldId id="369" r:id="rId20"/>
    <p:sldId id="370" r:id="rId21"/>
    <p:sldId id="371" r:id="rId22"/>
    <p:sldId id="372" r:id="rId23"/>
    <p:sldId id="373" r:id="rId24"/>
    <p:sldId id="374" r:id="rId25"/>
    <p:sldId id="375" r:id="rId26"/>
    <p:sldId id="376" r:id="rId27"/>
    <p:sldId id="377" r:id="rId28"/>
    <p:sldId id="378" r:id="rId29"/>
    <p:sldId id="379" r:id="rId30"/>
    <p:sldId id="380" r:id="rId31"/>
    <p:sldId id="381" r:id="rId32"/>
    <p:sldId id="382" r:id="rId33"/>
    <p:sldId id="383" r:id="rId34"/>
    <p:sldId id="314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422" autoAdjust="0"/>
    <p:restoredTop sz="94660"/>
  </p:normalViewPr>
  <p:slideViewPr>
    <p:cSldViewPr snapToGrid="0">
      <p:cViewPr varScale="1">
        <p:scale>
          <a:sx n="86" d="100"/>
          <a:sy n="86" d="100"/>
        </p:scale>
        <p:origin x="677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-331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6B94FD-5702-4F25-9A4D-07294FF3292C}" type="datetimeFigureOut">
              <a:rPr lang="en-PH" smtClean="0"/>
              <a:t>9 Oct 2024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B5033A-92B8-453C-88B4-A91D8703A97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542015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65AC51-C568-4371-A28D-D14CF2BCF8BA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838477-70AC-4892-810E-E936ABB30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525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38477-70AC-4892-810E-E936ABB30F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279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4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000066" y="6347892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5000" y="6347893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501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057E4A9-8BC1-4D03-B0CD-00353C3D487D}"/>
              </a:ext>
            </a:extLst>
          </p:cNvPr>
          <p:cNvSpPr>
            <a:spLocks noGrp="1"/>
          </p:cNvSpPr>
          <p:nvPr userDrawn="1"/>
        </p:nvSpPr>
        <p:spPr>
          <a:xfrm>
            <a:off x="4038600" y="635159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3ICT 2021 - 29-30 September 2021    University of Bahrain</a:t>
            </a:r>
          </a:p>
        </p:txBody>
      </p:sp>
    </p:spTree>
    <p:extLst>
      <p:ext uri="{BB962C8B-B14F-4D97-AF65-F5344CB8AC3E}">
        <p14:creationId xmlns:p14="http://schemas.microsoft.com/office/powerpoint/2010/main" val="2384099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7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7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751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08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9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297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669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3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3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336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513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757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9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177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718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6146801"/>
            <a:ext cx="12192000" cy="7112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Rectangle 9"/>
          <p:cNvSpPr/>
          <p:nvPr userDrawn="1"/>
        </p:nvSpPr>
        <p:spPr>
          <a:xfrm>
            <a:off x="1" y="6354237"/>
            <a:ext cx="12192000" cy="368300"/>
          </a:xfrm>
          <a:prstGeom prst="rect">
            <a:avLst/>
          </a:prstGeom>
          <a:solidFill>
            <a:schemeClr val="tx2">
              <a:lumMod val="7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GAUSSIAN</a:t>
            </a:r>
            <a:r>
              <a:rPr lang="en-US" sz="1400" b="1" baseline="0" dirty="0"/>
              <a:t> MIXTURE MODEL CLUSTERING</a:t>
            </a:r>
            <a:endParaRPr lang="en-PH" sz="1400" b="1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254977" y="385020"/>
            <a:ext cx="11720146" cy="313266"/>
          </a:xfrm>
          <a:prstGeom prst="rect">
            <a:avLst/>
          </a:prstGeom>
          <a:solidFill>
            <a:srgbClr val="C00000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B050"/>
                </a:solidFill>
                <a:latin typeface="Arial Black" pitchFamily="34" charset="0"/>
              </a:rPr>
              <a:t>Cognate/Professional Electives</a:t>
            </a:r>
            <a:endParaRPr lang="en-PH" sz="2000" b="1" dirty="0">
              <a:solidFill>
                <a:srgbClr val="0070C0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5794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9902" y="1759366"/>
            <a:ext cx="114521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Gaussian Mixture Model (GMM) </a:t>
            </a:r>
          </a:p>
          <a:p>
            <a:pPr algn="ctr"/>
            <a:r>
              <a:rPr lang="en-US" sz="4800" b="1" dirty="0"/>
              <a:t>Clustering</a:t>
            </a:r>
          </a:p>
          <a:p>
            <a:pPr algn="ctr"/>
            <a:endParaRPr lang="en-PH" sz="4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318029" y="4059278"/>
            <a:ext cx="55559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Renato R. </a:t>
            </a:r>
            <a:r>
              <a:rPr lang="en-US" sz="2000" b="1" dirty="0" err="1"/>
              <a:t>Maaliw</a:t>
            </a:r>
            <a:r>
              <a:rPr lang="en-US" sz="2000" b="1" dirty="0"/>
              <a:t> III, </a:t>
            </a:r>
            <a:r>
              <a:rPr lang="en-US" sz="2000" b="1" i="1" dirty="0"/>
              <a:t>DIT</a:t>
            </a:r>
          </a:p>
          <a:p>
            <a:pPr algn="ctr"/>
            <a:r>
              <a:rPr lang="en-US" sz="2000" i="1" dirty="0"/>
              <a:t>College of Engineering</a:t>
            </a:r>
          </a:p>
          <a:p>
            <a:pPr algn="ctr"/>
            <a:r>
              <a:rPr lang="en-US" sz="2000" i="1" dirty="0"/>
              <a:t>Southern Luzon State University</a:t>
            </a:r>
          </a:p>
          <a:p>
            <a:pPr algn="ctr"/>
            <a:r>
              <a:rPr lang="en-US" sz="2000" dirty="0" err="1"/>
              <a:t>Lucban</a:t>
            </a:r>
            <a:r>
              <a:rPr lang="en-US" sz="2000" dirty="0"/>
              <a:t>, Quezon, Philippines</a:t>
            </a:r>
            <a:endParaRPr lang="en-PH" sz="2000" dirty="0"/>
          </a:p>
        </p:txBody>
      </p:sp>
    </p:spTree>
    <p:extLst>
      <p:ext uri="{BB962C8B-B14F-4D97-AF65-F5344CB8AC3E}">
        <p14:creationId xmlns:p14="http://schemas.microsoft.com/office/powerpoint/2010/main" val="3906540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3093" y="986702"/>
            <a:ext cx="105586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3. Maximization Step: </a:t>
            </a:r>
          </a:p>
          <a:p>
            <a:endParaRPr lang="en-US" sz="1600" b="1" dirty="0"/>
          </a:p>
          <a:p>
            <a:r>
              <a:rPr lang="en-US" sz="4000" dirty="0"/>
              <a:t>Based on those </a:t>
            </a:r>
            <a:r>
              <a:rPr lang="en-US" sz="4000" b="1" dirty="0"/>
              <a:t>probabilities</a:t>
            </a:r>
            <a:r>
              <a:rPr lang="en-US" sz="4000" dirty="0"/>
              <a:t>, the model updates its estimates of the parameters (mean and variance) for each Gaussian to better fit the data.</a:t>
            </a:r>
            <a:endParaRPr lang="en-PH" sz="4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8393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3093" y="986702"/>
            <a:ext cx="1055866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4. Repeat: </a:t>
            </a:r>
          </a:p>
          <a:p>
            <a:endParaRPr lang="en-US" sz="1600" b="1" dirty="0"/>
          </a:p>
          <a:p>
            <a:r>
              <a:rPr lang="en-US" sz="4000" dirty="0"/>
              <a:t>The E-step and M-step repeat </a:t>
            </a:r>
            <a:r>
              <a:rPr lang="en-US" sz="4000" b="1" dirty="0"/>
              <a:t>until the model converges</a:t>
            </a:r>
            <a:r>
              <a:rPr lang="en-US" sz="4000" dirty="0"/>
              <a:t> (i.e., stops improving).</a:t>
            </a:r>
            <a:endParaRPr lang="en-PH" sz="4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6314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6666" y="1899668"/>
            <a:ext cx="105586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/>
              <a:t>Difference Between </a:t>
            </a:r>
          </a:p>
          <a:p>
            <a:pPr algn="ctr"/>
            <a:r>
              <a:rPr lang="en-US" sz="7200" b="1" dirty="0"/>
              <a:t>GMM and K-Means</a:t>
            </a:r>
            <a:endParaRPr lang="en-US" sz="72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2811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3093" y="1154878"/>
            <a:ext cx="10558668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K-Means</a:t>
            </a:r>
            <a:r>
              <a:rPr lang="en-US" sz="4400" dirty="0"/>
              <a:t> clustering assigns each data point </a:t>
            </a:r>
            <a:r>
              <a:rPr lang="en-US" sz="4400" dirty="0">
                <a:solidFill>
                  <a:srgbClr val="FF0000"/>
                </a:solidFill>
              </a:rPr>
              <a:t>strictly to one cluster </a:t>
            </a:r>
            <a:r>
              <a:rPr lang="en-US" sz="4400" dirty="0"/>
              <a:t>(</a:t>
            </a:r>
            <a:r>
              <a:rPr lang="en-US" sz="4400" i="1" dirty="0"/>
              <a:t>hard clustering</a:t>
            </a:r>
            <a:r>
              <a:rPr lang="en-US" sz="4400" dirty="0"/>
              <a:t>).</a:t>
            </a:r>
          </a:p>
          <a:p>
            <a:endParaRPr lang="en-US" sz="2800" dirty="0"/>
          </a:p>
          <a:p>
            <a:r>
              <a:rPr lang="en-US" sz="4400" b="1" dirty="0"/>
              <a:t>GMM</a:t>
            </a:r>
            <a:r>
              <a:rPr lang="en-US" sz="4400" dirty="0"/>
              <a:t> gives a probability that a data point belongs to each cluster (</a:t>
            </a:r>
            <a:r>
              <a:rPr lang="en-US" sz="4400" i="1" dirty="0"/>
              <a:t>soft clustering</a:t>
            </a:r>
            <a:r>
              <a:rPr lang="en-US" sz="4400" dirty="0"/>
              <a:t>). </a:t>
            </a:r>
          </a:p>
          <a:p>
            <a:r>
              <a:rPr lang="en-US" sz="4400" dirty="0"/>
              <a:t>So, a point </a:t>
            </a:r>
            <a:r>
              <a:rPr lang="en-US" sz="4400" dirty="0">
                <a:solidFill>
                  <a:srgbClr val="FF0000"/>
                </a:solidFill>
              </a:rPr>
              <a:t>can belong to multiple clusters</a:t>
            </a:r>
            <a:r>
              <a:rPr lang="en-US" sz="4400" dirty="0"/>
              <a:t>, but with different probabilities.</a:t>
            </a:r>
          </a:p>
        </p:txBody>
      </p:sp>
    </p:spTree>
    <p:extLst>
      <p:ext uri="{BB962C8B-B14F-4D97-AF65-F5344CB8AC3E}">
        <p14:creationId xmlns:p14="http://schemas.microsoft.com/office/powerpoint/2010/main" val="3799768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3093" y="991958"/>
            <a:ext cx="1055866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Key Points:</a:t>
            </a:r>
          </a:p>
          <a:p>
            <a:endParaRPr lang="en-US" sz="4400" b="1" dirty="0">
              <a:latin typeface="Arial" pitchFamily="34" charset="0"/>
              <a:cs typeface="Arial" pitchFamily="34" charset="0"/>
            </a:endParaRPr>
          </a:p>
          <a:p>
            <a:r>
              <a:rPr lang="en-US" sz="4400" dirty="0"/>
              <a:t>1. GMM is useful </a:t>
            </a:r>
            <a:r>
              <a:rPr lang="en-US" sz="4400" dirty="0">
                <a:solidFill>
                  <a:srgbClr val="FF0000"/>
                </a:solidFill>
              </a:rPr>
              <a:t>when clusters are not necessarily spherical</a:t>
            </a:r>
            <a:r>
              <a:rPr lang="en-US" sz="4400" dirty="0"/>
              <a:t>, or when </a:t>
            </a:r>
            <a:r>
              <a:rPr lang="en-US" sz="4400" dirty="0">
                <a:solidFill>
                  <a:srgbClr val="FF0000"/>
                </a:solidFill>
              </a:rPr>
              <a:t>there is overlap</a:t>
            </a:r>
            <a:r>
              <a:rPr lang="en-US" sz="4400" dirty="0"/>
              <a:t> between clusters.</a:t>
            </a:r>
            <a:endParaRPr lang="en-US" sz="4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36608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3093" y="991958"/>
            <a:ext cx="1055866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Key Points:</a:t>
            </a:r>
          </a:p>
          <a:p>
            <a:endParaRPr lang="en-US" sz="4400" b="1" dirty="0">
              <a:latin typeface="Arial" pitchFamily="34" charset="0"/>
              <a:cs typeface="Arial" pitchFamily="34" charset="0"/>
            </a:endParaRPr>
          </a:p>
          <a:p>
            <a:r>
              <a:rPr lang="en-US" sz="4400" dirty="0"/>
              <a:t>2. It models data as a combination of several Gaussian distributions, </a:t>
            </a:r>
            <a:r>
              <a:rPr lang="en-US" sz="4400" dirty="0">
                <a:solidFill>
                  <a:srgbClr val="FF0000"/>
                </a:solidFill>
              </a:rPr>
              <a:t>allowing for more flexibility</a:t>
            </a:r>
            <a:r>
              <a:rPr lang="en-US" sz="4400" dirty="0"/>
              <a:t> than simpler methods like K-Means.</a:t>
            </a:r>
            <a:endParaRPr lang="en-US" sz="4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47645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6666" y="2162427"/>
            <a:ext cx="105586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/>
              <a:t>A Simple Explanation</a:t>
            </a:r>
            <a:endParaRPr lang="en-US" sz="72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31377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3093" y="1094868"/>
            <a:ext cx="105586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Imagine you have a </a:t>
            </a:r>
            <a:r>
              <a:rPr lang="en-US" sz="3200" b="1" dirty="0"/>
              <a:t>group of friends</a:t>
            </a:r>
            <a:r>
              <a:rPr lang="en-US" sz="3200" dirty="0"/>
              <a:t>, and you know that some of them are from different cities. You want to figure out which city each friend belongs to, but no one has told you their city.</a:t>
            </a:r>
            <a:endParaRPr lang="en-PH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 descr="C:\Users\rmaal.CHED-IDIG\OneDrive\Pictures\Screenshots\Screenshot 2024-10-06 19365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0773" y="2871703"/>
            <a:ext cx="4383307" cy="2883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89883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3093" y="1094868"/>
            <a:ext cx="105586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1. Clusters (Groups): </a:t>
            </a:r>
            <a:r>
              <a:rPr lang="en-US" sz="3200" dirty="0"/>
              <a:t>GMM assumes that each group of friends (city) can be described by a pattern, like the average height and weight of people in that city.</a:t>
            </a:r>
            <a:endParaRPr lang="en-PH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 descr="C:\Users\rmaal.CHED-IDIG\OneDrive\Pictures\Screenshots\Screenshot 2024-10-06 19400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1917" y="2836806"/>
            <a:ext cx="7413265" cy="2859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66796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3093" y="1063338"/>
            <a:ext cx="105586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These patterns are shaped like </a:t>
            </a:r>
            <a:r>
              <a:rPr lang="en-US" sz="2800" b="1" dirty="0"/>
              <a:t>bell curves</a:t>
            </a:r>
            <a:r>
              <a:rPr lang="en-US" sz="2800" dirty="0"/>
              <a:t> (also called a </a:t>
            </a:r>
            <a:r>
              <a:rPr lang="en-US" sz="2800" b="1" dirty="0"/>
              <a:t>Gaussian distribution</a:t>
            </a:r>
            <a:r>
              <a:rPr lang="en-US" sz="2800" dirty="0"/>
              <a:t>). This means most people in a group will have heights and weights near the average, but some will be taller or shorter.</a:t>
            </a:r>
            <a:endParaRPr lang="en-PH" sz="2800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441917" y="2836806"/>
            <a:ext cx="7413265" cy="2859799"/>
            <a:chOff x="2441917" y="2836806"/>
            <a:chExt cx="7413265" cy="2859799"/>
          </a:xfrm>
        </p:grpSpPr>
        <p:pic>
          <p:nvPicPr>
            <p:cNvPr id="3074" name="Picture 2" descr="C:\Users\rmaal.CHED-IDIG\OneDrive\Pictures\Screenshots\Screenshot 2024-10-06 194005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1917" y="2836806"/>
              <a:ext cx="7413265" cy="28597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/>
            <p:cNvSpPr/>
            <p:nvPr/>
          </p:nvSpPr>
          <p:spPr>
            <a:xfrm>
              <a:off x="2764216" y="3226676"/>
              <a:ext cx="283783" cy="2417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6" name="Rectangle 5"/>
            <p:cNvSpPr/>
            <p:nvPr/>
          </p:nvSpPr>
          <p:spPr>
            <a:xfrm>
              <a:off x="8108727" y="3489435"/>
              <a:ext cx="283783" cy="2417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468405" y="2836806"/>
              <a:ext cx="283783" cy="24173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solidFill>
                  <a:srgbClr val="FF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059208" y="2889357"/>
              <a:ext cx="283783" cy="24173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solidFill>
                  <a:srgbClr val="FF0000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939039" y="2836806"/>
              <a:ext cx="283783" cy="24173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solidFill>
                  <a:srgbClr val="FF000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139553" y="3051280"/>
              <a:ext cx="283783" cy="24173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solidFill>
                  <a:srgbClr val="FF000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257388" y="3047013"/>
              <a:ext cx="283783" cy="24173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solidFill>
                  <a:srgbClr val="FF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393318" y="3172149"/>
              <a:ext cx="283783" cy="24173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7753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007202"/>
            <a:ext cx="10558668" cy="4839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What is a Gaussian (Normal) Distribution?</a:t>
            </a:r>
          </a:p>
          <a:p>
            <a:endParaRPr lang="en-US" b="1" dirty="0"/>
          </a:p>
          <a:p>
            <a:r>
              <a:rPr lang="en-US" sz="3600" dirty="0"/>
              <a:t>A Gaussian distribution, also known as a normal distribution, is a </a:t>
            </a:r>
            <a:r>
              <a:rPr lang="en-US" sz="3600" b="1" dirty="0"/>
              <a:t>bell-shaped curve</a:t>
            </a:r>
            <a:r>
              <a:rPr lang="en-US" sz="3600" dirty="0"/>
              <a:t> that is defined by two key parameters:</a:t>
            </a:r>
          </a:p>
          <a:p>
            <a:endParaRPr lang="en-US" sz="1050" dirty="0"/>
          </a:p>
          <a:p>
            <a:pPr marL="514350" indent="-514350">
              <a:buAutoNum type="arabicPeriod"/>
            </a:pPr>
            <a:r>
              <a:rPr lang="en-US" sz="3200" b="1" dirty="0"/>
              <a:t>Mean (µ)</a:t>
            </a:r>
            <a:r>
              <a:rPr lang="en-US" sz="3200" dirty="0"/>
              <a:t>: This is the center of the bell curve (where most of the data is).</a:t>
            </a:r>
          </a:p>
          <a:p>
            <a:pPr marL="514350" indent="-514350">
              <a:buAutoNum type="arabicPeriod"/>
            </a:pPr>
            <a:r>
              <a:rPr lang="en-US" sz="3200" b="1" dirty="0"/>
              <a:t>Variance (σ²)</a:t>
            </a:r>
            <a:r>
              <a:rPr lang="en-US" sz="3200" dirty="0"/>
              <a:t>: This describes how spread out the data is around the mean (how wide the bell is).</a:t>
            </a:r>
            <a:endParaRPr lang="en-PH" sz="3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0658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3093" y="1042318"/>
            <a:ext cx="105586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2. Guessing the Groups: </a:t>
            </a:r>
            <a:r>
              <a:rPr lang="en-US" sz="3200" dirty="0"/>
              <a:t>Since we don’t know the exact city (group) for each friend, GMM will try to </a:t>
            </a:r>
            <a:r>
              <a:rPr lang="en-US" sz="3200" b="1" dirty="0"/>
              <a:t>guess</a:t>
            </a:r>
            <a:r>
              <a:rPr lang="en-US" sz="3200" dirty="0"/>
              <a:t> by looking at their heights and weights.</a:t>
            </a:r>
            <a:endParaRPr lang="en-PH" sz="3200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441917" y="2836806"/>
            <a:ext cx="7413265" cy="2859799"/>
            <a:chOff x="2441917" y="2836806"/>
            <a:chExt cx="7413265" cy="2859799"/>
          </a:xfrm>
        </p:grpSpPr>
        <p:pic>
          <p:nvPicPr>
            <p:cNvPr id="6" name="Picture 2" descr="C:\Users\rmaal.CHED-IDIG\OneDrive\Pictures\Screenshots\Screenshot 2024-10-06 194005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1917" y="2836806"/>
              <a:ext cx="7413265" cy="28597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2764216" y="3226676"/>
              <a:ext cx="283783" cy="2417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8" name="Rectangle 7"/>
            <p:cNvSpPr/>
            <p:nvPr/>
          </p:nvSpPr>
          <p:spPr>
            <a:xfrm>
              <a:off x="8108727" y="3489435"/>
              <a:ext cx="283783" cy="2417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468405" y="2836806"/>
              <a:ext cx="283783" cy="24173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solidFill>
                  <a:srgbClr val="FF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059208" y="2889357"/>
              <a:ext cx="283783" cy="24173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solidFill>
                  <a:srgbClr val="FF0000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939039" y="2836806"/>
              <a:ext cx="283783" cy="24173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solidFill>
                  <a:srgbClr val="FF000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139553" y="3051280"/>
              <a:ext cx="283783" cy="24173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solidFill>
                  <a:srgbClr val="FF000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257388" y="3047013"/>
              <a:ext cx="283783" cy="24173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solidFill>
                  <a:srgbClr val="FF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393318" y="3172149"/>
              <a:ext cx="283783" cy="24173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solidFill>
                  <a:srgbClr val="FF0000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52248" y="5732658"/>
            <a:ext cx="11771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                          City A?    City B?    City C?    City C?       City B?       City C?    City A?      City B?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1679440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3093" y="1042318"/>
            <a:ext cx="105586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It will try different ways to divide your friends into groups, checking if they fit the </a:t>
            </a:r>
            <a:r>
              <a:rPr lang="en-US" sz="3200" b="1" dirty="0"/>
              <a:t>bell curve pattern</a:t>
            </a:r>
            <a:r>
              <a:rPr lang="en-US" sz="3200" dirty="0"/>
              <a:t> for each group.</a:t>
            </a:r>
            <a:endParaRPr lang="en-PH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2" descr="C:\Users\rmaal.CHED-IDIG\OneDrive\Pictures\Screenshots\Screenshot 2024-10-06 19400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1917" y="2836806"/>
            <a:ext cx="7413265" cy="2859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2764216" y="3226676"/>
            <a:ext cx="283783" cy="24173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Rectangle 7"/>
          <p:cNvSpPr/>
          <p:nvPr/>
        </p:nvSpPr>
        <p:spPr>
          <a:xfrm>
            <a:off x="8108727" y="3489435"/>
            <a:ext cx="283783" cy="24173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" name="Rectangle 8"/>
          <p:cNvSpPr/>
          <p:nvPr/>
        </p:nvSpPr>
        <p:spPr>
          <a:xfrm>
            <a:off x="3468405" y="2836806"/>
            <a:ext cx="283783" cy="24173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59208" y="2889357"/>
            <a:ext cx="283783" cy="24173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939039" y="2836806"/>
            <a:ext cx="283783" cy="24173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139553" y="3051280"/>
            <a:ext cx="283783" cy="24173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257388" y="3047013"/>
            <a:ext cx="283783" cy="24173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393318" y="3172149"/>
            <a:ext cx="283783" cy="24173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2248" y="5732658"/>
            <a:ext cx="11771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                          City C?    City B?    City A?    City C?       City B?       City C?    City A?      City B?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3651924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3093" y="1042318"/>
            <a:ext cx="1055866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3. Probabilities: </a:t>
            </a:r>
            <a:r>
              <a:rPr lang="en-US" sz="2800" dirty="0"/>
              <a:t>Instead of making a hard decision, GMM says, "I think this person is 70% from City A and 30% from City B," meaning each person can have a </a:t>
            </a:r>
            <a:r>
              <a:rPr lang="en-US" sz="2800" b="1" dirty="0"/>
              <a:t>probability</a:t>
            </a:r>
            <a:r>
              <a:rPr lang="en-US" sz="2800" dirty="0"/>
              <a:t> of belonging to different groups.</a:t>
            </a:r>
            <a:endParaRPr lang="en-PH" sz="2800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326721" y="2595068"/>
            <a:ext cx="7566280" cy="3409274"/>
            <a:chOff x="2326721" y="2595068"/>
            <a:chExt cx="7566280" cy="3409274"/>
          </a:xfrm>
        </p:grpSpPr>
        <p:pic>
          <p:nvPicPr>
            <p:cNvPr id="6" name="Picture 2" descr="C:\Users\rmaal.CHED-IDIG\OneDrive\Pictures\Screenshots\Screenshot 2024-10-06 194005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1916" y="2595068"/>
              <a:ext cx="7413265" cy="28597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2764216" y="2984946"/>
              <a:ext cx="283783" cy="24173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8" name="Rectangle 7"/>
            <p:cNvSpPr/>
            <p:nvPr/>
          </p:nvSpPr>
          <p:spPr>
            <a:xfrm>
              <a:off x="8108727" y="3247705"/>
              <a:ext cx="283783" cy="241738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468405" y="2595076"/>
              <a:ext cx="283783" cy="24173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solidFill>
                  <a:srgbClr val="FF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059208" y="2647627"/>
              <a:ext cx="283783" cy="24173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solidFill>
                  <a:srgbClr val="FF0000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939039" y="2595076"/>
              <a:ext cx="283783" cy="24173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solidFill>
                  <a:srgbClr val="FF000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139553" y="2809550"/>
              <a:ext cx="283783" cy="24173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solidFill>
                  <a:srgbClr val="FF000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257388" y="2805283"/>
              <a:ext cx="283783" cy="24173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solidFill>
                  <a:srgbClr val="FF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393318" y="2930419"/>
              <a:ext cx="283783" cy="24173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solidFill>
                  <a:srgbClr val="FF0000"/>
                </a:solidFill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2326721" y="5542677"/>
              <a:ext cx="1158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City C (60%)</a:t>
              </a:r>
            </a:p>
            <a:p>
              <a:r>
                <a:rPr lang="en-US" sz="1200" dirty="0"/>
                <a:t>City A (40%)</a:t>
              </a:r>
              <a:endParaRPr lang="en-PH" sz="12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36943" y="5542677"/>
              <a:ext cx="1158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City B (80%)</a:t>
              </a:r>
            </a:p>
            <a:p>
              <a:r>
                <a:rPr lang="en-US" sz="1200" dirty="0"/>
                <a:t>City C (20%)</a:t>
              </a:r>
              <a:endParaRPr lang="en-PH" sz="12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122673" y="5542677"/>
              <a:ext cx="1158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City A(90%)</a:t>
              </a:r>
            </a:p>
            <a:p>
              <a:r>
                <a:rPr lang="en-US" sz="1200" dirty="0"/>
                <a:t>City B (10%)</a:t>
              </a:r>
              <a:endParaRPr lang="en-PH" sz="12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838627" y="5542677"/>
              <a:ext cx="1158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City B (75%)</a:t>
              </a:r>
            </a:p>
            <a:p>
              <a:r>
                <a:rPr lang="en-US" sz="1200" dirty="0"/>
                <a:t>City C (25%)</a:t>
              </a:r>
              <a:endParaRPr lang="en-PH" sz="12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734230" y="5542677"/>
              <a:ext cx="1158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City B (95%)</a:t>
              </a:r>
            </a:p>
            <a:p>
              <a:r>
                <a:rPr lang="en-US" sz="1200" dirty="0"/>
                <a:t>City A(5%)</a:t>
              </a:r>
              <a:endParaRPr lang="en-PH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926885" y="5542677"/>
              <a:ext cx="1158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City C(85%)</a:t>
              </a:r>
            </a:p>
            <a:p>
              <a:r>
                <a:rPr lang="en-US" sz="1200" dirty="0"/>
                <a:t>City A (15%)</a:t>
              </a:r>
              <a:endParaRPr lang="en-PH" sz="12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827084" y="5542677"/>
              <a:ext cx="1158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City A (70%)</a:t>
              </a:r>
            </a:p>
            <a:p>
              <a:r>
                <a:rPr lang="en-US" sz="1200" dirty="0"/>
                <a:t>City C (30%)</a:t>
              </a:r>
              <a:endParaRPr lang="en-PH" sz="12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996515" y="5542677"/>
              <a:ext cx="1158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City C (60%)</a:t>
              </a:r>
            </a:p>
            <a:p>
              <a:r>
                <a:rPr lang="en-US" sz="1200" dirty="0"/>
                <a:t>City A (40%)</a:t>
              </a:r>
              <a:endParaRPr lang="en-PH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082569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3093" y="870868"/>
            <a:ext cx="105586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This is called </a:t>
            </a:r>
            <a:r>
              <a:rPr lang="en-US" sz="3200" b="1" dirty="0"/>
              <a:t>soft clustering</a:t>
            </a:r>
            <a:r>
              <a:rPr lang="en-US" sz="3200" dirty="0"/>
              <a:t> because we aren't forcing someone into just one group — they can belong to more than one group with certain probabilities.</a:t>
            </a:r>
            <a:endParaRPr lang="en-PH" sz="2800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326721" y="2595068"/>
            <a:ext cx="7566280" cy="3409274"/>
            <a:chOff x="2326721" y="2595068"/>
            <a:chExt cx="7566280" cy="3409274"/>
          </a:xfrm>
        </p:grpSpPr>
        <p:pic>
          <p:nvPicPr>
            <p:cNvPr id="6" name="Picture 2" descr="C:\Users\rmaal.CHED-IDIG\OneDrive\Pictures\Screenshots\Screenshot 2024-10-06 194005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1916" y="2595068"/>
              <a:ext cx="7413265" cy="28597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2764216" y="2984946"/>
              <a:ext cx="283783" cy="24173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8" name="Rectangle 7"/>
            <p:cNvSpPr/>
            <p:nvPr/>
          </p:nvSpPr>
          <p:spPr>
            <a:xfrm>
              <a:off x="8108727" y="3247705"/>
              <a:ext cx="283783" cy="241738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468405" y="2595076"/>
              <a:ext cx="283783" cy="24173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solidFill>
                  <a:srgbClr val="FF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059208" y="2647627"/>
              <a:ext cx="283783" cy="24173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solidFill>
                  <a:srgbClr val="FF0000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939039" y="2595076"/>
              <a:ext cx="283783" cy="24173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solidFill>
                  <a:srgbClr val="FF000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139553" y="2809550"/>
              <a:ext cx="283783" cy="24173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solidFill>
                  <a:srgbClr val="FF000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257388" y="2805283"/>
              <a:ext cx="283783" cy="24173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solidFill>
                  <a:srgbClr val="FF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393318" y="2930419"/>
              <a:ext cx="283783" cy="24173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solidFill>
                  <a:srgbClr val="FF0000"/>
                </a:solidFill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2326721" y="5542677"/>
              <a:ext cx="1158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City C (60%)</a:t>
              </a:r>
            </a:p>
            <a:p>
              <a:r>
                <a:rPr lang="en-US" sz="1200" dirty="0"/>
                <a:t>City A (40%)</a:t>
              </a:r>
              <a:endParaRPr lang="en-PH" sz="12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36943" y="5542677"/>
              <a:ext cx="1158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City B (80%)</a:t>
              </a:r>
            </a:p>
            <a:p>
              <a:r>
                <a:rPr lang="en-US" sz="1200" dirty="0"/>
                <a:t>City C (20%)</a:t>
              </a:r>
              <a:endParaRPr lang="en-PH" sz="12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122673" y="5542677"/>
              <a:ext cx="1158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City A(90%)</a:t>
              </a:r>
            </a:p>
            <a:p>
              <a:r>
                <a:rPr lang="en-US" sz="1200" dirty="0"/>
                <a:t>City B (10%)</a:t>
              </a:r>
              <a:endParaRPr lang="en-PH" sz="12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838627" y="5542677"/>
              <a:ext cx="1158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City B (75%)</a:t>
              </a:r>
            </a:p>
            <a:p>
              <a:r>
                <a:rPr lang="en-US" sz="1200" dirty="0"/>
                <a:t>City C (25%)</a:t>
              </a:r>
              <a:endParaRPr lang="en-PH" sz="12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734230" y="5542677"/>
              <a:ext cx="1158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City B (95%)</a:t>
              </a:r>
            </a:p>
            <a:p>
              <a:r>
                <a:rPr lang="en-US" sz="1200" dirty="0"/>
                <a:t>City A(5%)</a:t>
              </a:r>
              <a:endParaRPr lang="en-PH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926885" y="5542677"/>
              <a:ext cx="1158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City C(85%)</a:t>
              </a:r>
            </a:p>
            <a:p>
              <a:r>
                <a:rPr lang="en-US" sz="1200" dirty="0"/>
                <a:t>City A (15%)</a:t>
              </a:r>
              <a:endParaRPr lang="en-PH" sz="12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827084" y="5542677"/>
              <a:ext cx="1158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City A (70%)</a:t>
              </a:r>
            </a:p>
            <a:p>
              <a:r>
                <a:rPr lang="en-US" sz="1200" dirty="0"/>
                <a:t>City C (30%)</a:t>
              </a:r>
              <a:endParaRPr lang="en-PH" sz="12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996515" y="5542677"/>
              <a:ext cx="1158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City C (60%)</a:t>
              </a:r>
            </a:p>
            <a:p>
              <a:r>
                <a:rPr lang="en-US" sz="1200" dirty="0"/>
                <a:t>City A (40%)</a:t>
              </a:r>
              <a:endParaRPr lang="en-PH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927222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3093" y="813718"/>
            <a:ext cx="1055866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4. Improving the Guess: </a:t>
            </a:r>
            <a:r>
              <a:rPr lang="en-US" sz="2800" dirty="0"/>
              <a:t>GMM starts with a random guess for the groups. Then it tries to improve by adjusting the groups step by step. It keeps doing this until the groups fit the data well.</a:t>
            </a:r>
            <a:endParaRPr lang="en-PH" sz="2400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326721" y="2595068"/>
            <a:ext cx="7566280" cy="3409274"/>
            <a:chOff x="2326721" y="2595068"/>
            <a:chExt cx="7566280" cy="3409274"/>
          </a:xfrm>
        </p:grpSpPr>
        <p:pic>
          <p:nvPicPr>
            <p:cNvPr id="6" name="Picture 2" descr="C:\Users\rmaal.CHED-IDIG\OneDrive\Pictures\Screenshots\Screenshot 2024-10-06 194005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1916" y="2595068"/>
              <a:ext cx="7413265" cy="28597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2764216" y="2984946"/>
              <a:ext cx="283783" cy="24173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8" name="Rectangle 7"/>
            <p:cNvSpPr/>
            <p:nvPr/>
          </p:nvSpPr>
          <p:spPr>
            <a:xfrm>
              <a:off x="8108727" y="3247705"/>
              <a:ext cx="283783" cy="241738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468405" y="2595076"/>
              <a:ext cx="283783" cy="24173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solidFill>
                  <a:srgbClr val="FF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059208" y="2647627"/>
              <a:ext cx="283783" cy="24173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solidFill>
                  <a:srgbClr val="FF0000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939039" y="2595076"/>
              <a:ext cx="283783" cy="24173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solidFill>
                  <a:srgbClr val="FF000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139553" y="2809550"/>
              <a:ext cx="283783" cy="24173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solidFill>
                  <a:srgbClr val="FF000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257388" y="2805283"/>
              <a:ext cx="283783" cy="24173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solidFill>
                  <a:srgbClr val="FF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393318" y="2930419"/>
              <a:ext cx="283783" cy="24173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solidFill>
                  <a:srgbClr val="FF0000"/>
                </a:solidFill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2326721" y="5542677"/>
              <a:ext cx="1158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City C (90%)</a:t>
              </a:r>
            </a:p>
            <a:p>
              <a:r>
                <a:rPr lang="en-US" sz="1200" dirty="0"/>
                <a:t>City A (10%)</a:t>
              </a:r>
              <a:endParaRPr lang="en-PH" sz="12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36943" y="5542677"/>
              <a:ext cx="1158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City B (90%)</a:t>
              </a:r>
            </a:p>
            <a:p>
              <a:r>
                <a:rPr lang="en-US" sz="1200" dirty="0"/>
                <a:t>City C (10%)</a:t>
              </a:r>
              <a:endParaRPr lang="en-PH" sz="12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122673" y="5542677"/>
              <a:ext cx="1158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City A (95%)</a:t>
              </a:r>
            </a:p>
            <a:p>
              <a:r>
                <a:rPr lang="en-US" sz="1200" dirty="0"/>
                <a:t>City B (5%)</a:t>
              </a:r>
              <a:endParaRPr lang="en-PH" sz="12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838627" y="5542677"/>
              <a:ext cx="1158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City B (95%)</a:t>
              </a:r>
            </a:p>
            <a:p>
              <a:r>
                <a:rPr lang="en-US" sz="1200" dirty="0"/>
                <a:t>City C (5%)</a:t>
              </a:r>
              <a:endParaRPr lang="en-PH" sz="12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734230" y="5542677"/>
              <a:ext cx="1158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City B (90%)</a:t>
              </a:r>
            </a:p>
            <a:p>
              <a:r>
                <a:rPr lang="en-US" sz="1200" dirty="0"/>
                <a:t>City A (10%)</a:t>
              </a:r>
              <a:endParaRPr lang="en-PH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926885" y="5542677"/>
              <a:ext cx="1158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City C (90%)</a:t>
              </a:r>
            </a:p>
            <a:p>
              <a:r>
                <a:rPr lang="en-US" sz="1200" dirty="0"/>
                <a:t>City A (10%)</a:t>
              </a:r>
              <a:endParaRPr lang="en-PH" sz="12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827084" y="5542677"/>
              <a:ext cx="1158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City A (90%)</a:t>
              </a:r>
            </a:p>
            <a:p>
              <a:r>
                <a:rPr lang="en-US" sz="1200" dirty="0"/>
                <a:t>City C (10%)</a:t>
              </a:r>
              <a:endParaRPr lang="en-PH" sz="12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996515" y="5542677"/>
              <a:ext cx="1158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City C (90%)</a:t>
              </a:r>
            </a:p>
            <a:p>
              <a:r>
                <a:rPr lang="en-US" sz="1200" dirty="0"/>
                <a:t>City A (10%)</a:t>
              </a:r>
              <a:endParaRPr lang="en-PH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328339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3093" y="813718"/>
            <a:ext cx="105586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It uses something called the </a:t>
            </a:r>
            <a:r>
              <a:rPr lang="en-US" sz="3200" b="1" dirty="0"/>
              <a:t>Expectation-Maximization (EM)</a:t>
            </a:r>
            <a:r>
              <a:rPr lang="en-US" sz="3200" dirty="0"/>
              <a:t> algorithm to find the best way to group people based on their heights and weights.</a:t>
            </a:r>
            <a:endParaRPr lang="en-PH" sz="2400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326721" y="2595068"/>
            <a:ext cx="7566280" cy="3409274"/>
            <a:chOff x="2326721" y="2595068"/>
            <a:chExt cx="7566280" cy="3409274"/>
          </a:xfrm>
        </p:grpSpPr>
        <p:pic>
          <p:nvPicPr>
            <p:cNvPr id="6" name="Picture 2" descr="C:\Users\rmaal.CHED-IDIG\OneDrive\Pictures\Screenshots\Screenshot 2024-10-06 194005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1916" y="2595068"/>
              <a:ext cx="7413265" cy="28597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2764216" y="2984946"/>
              <a:ext cx="283783" cy="24173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8" name="Rectangle 7"/>
            <p:cNvSpPr/>
            <p:nvPr/>
          </p:nvSpPr>
          <p:spPr>
            <a:xfrm>
              <a:off x="8108727" y="3247705"/>
              <a:ext cx="283783" cy="241738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468405" y="2595076"/>
              <a:ext cx="283783" cy="24173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solidFill>
                  <a:srgbClr val="FF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059208" y="2647627"/>
              <a:ext cx="283783" cy="24173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solidFill>
                  <a:srgbClr val="FF0000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939039" y="2595076"/>
              <a:ext cx="283783" cy="24173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solidFill>
                  <a:srgbClr val="FF000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139553" y="2809550"/>
              <a:ext cx="283783" cy="24173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solidFill>
                  <a:srgbClr val="FF000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257388" y="2805283"/>
              <a:ext cx="283783" cy="24173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solidFill>
                  <a:srgbClr val="FF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393318" y="2930419"/>
              <a:ext cx="283783" cy="24173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solidFill>
                  <a:srgbClr val="FF0000"/>
                </a:solidFill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2326721" y="5542677"/>
              <a:ext cx="1158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City C (90%)</a:t>
              </a:r>
            </a:p>
            <a:p>
              <a:r>
                <a:rPr lang="en-US" sz="1200" dirty="0"/>
                <a:t>City A (10%)</a:t>
              </a:r>
              <a:endParaRPr lang="en-PH" sz="12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36943" y="5542677"/>
              <a:ext cx="1158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City B (90%)</a:t>
              </a:r>
            </a:p>
            <a:p>
              <a:r>
                <a:rPr lang="en-US" sz="1200" dirty="0"/>
                <a:t>City C (10%)</a:t>
              </a:r>
              <a:endParaRPr lang="en-PH" sz="12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122673" y="5542677"/>
              <a:ext cx="1158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City A (95%)</a:t>
              </a:r>
            </a:p>
            <a:p>
              <a:r>
                <a:rPr lang="en-US" sz="1200" dirty="0"/>
                <a:t>City B (5%)</a:t>
              </a:r>
              <a:endParaRPr lang="en-PH" sz="12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838627" y="5542677"/>
              <a:ext cx="1158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City B (95%)</a:t>
              </a:r>
            </a:p>
            <a:p>
              <a:r>
                <a:rPr lang="en-US" sz="1200" dirty="0"/>
                <a:t>City C (5%)</a:t>
              </a:r>
              <a:endParaRPr lang="en-PH" sz="12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734230" y="5542677"/>
              <a:ext cx="1158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City B (90%)</a:t>
              </a:r>
            </a:p>
            <a:p>
              <a:r>
                <a:rPr lang="en-US" sz="1200" dirty="0"/>
                <a:t>City A (10%)</a:t>
              </a:r>
              <a:endParaRPr lang="en-PH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926885" y="5542677"/>
              <a:ext cx="1158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City C (90%)</a:t>
              </a:r>
            </a:p>
            <a:p>
              <a:r>
                <a:rPr lang="en-US" sz="1200" dirty="0"/>
                <a:t>City A (10%)</a:t>
              </a:r>
              <a:endParaRPr lang="en-PH" sz="12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827084" y="5542677"/>
              <a:ext cx="1158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City A (90%)</a:t>
              </a:r>
            </a:p>
            <a:p>
              <a:r>
                <a:rPr lang="en-US" sz="1200" dirty="0"/>
                <a:t>City C (10%)</a:t>
              </a:r>
              <a:endParaRPr lang="en-PH" sz="12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996515" y="5542677"/>
              <a:ext cx="1158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City C (90%)</a:t>
              </a:r>
            </a:p>
            <a:p>
              <a:r>
                <a:rPr lang="en-US" sz="1200" dirty="0"/>
                <a:t>City A (10%)</a:t>
              </a:r>
              <a:endParaRPr lang="en-PH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277918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3093" y="813718"/>
            <a:ext cx="1055866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5. Result: </a:t>
            </a:r>
            <a:r>
              <a:rPr lang="en-US" sz="2800" dirty="0"/>
              <a:t>In the end, GMM gives you a good idea of which group (city) each friend is most likely to belong to, even though it didn't know that at the start!</a:t>
            </a:r>
            <a:endParaRPr lang="en-PH" sz="2400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441916" y="2595068"/>
            <a:ext cx="7574910" cy="3224608"/>
            <a:chOff x="2441916" y="2595068"/>
            <a:chExt cx="7574910" cy="3224608"/>
          </a:xfrm>
        </p:grpSpPr>
        <p:pic>
          <p:nvPicPr>
            <p:cNvPr id="6" name="Picture 2" descr="C:\Users\rmaal.CHED-IDIG\OneDrive\Pictures\Screenshots\Screenshot 2024-10-06 194005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1916" y="2595068"/>
              <a:ext cx="7413265" cy="28597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2764216" y="2984946"/>
              <a:ext cx="283783" cy="24173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8" name="Rectangle 7"/>
            <p:cNvSpPr/>
            <p:nvPr/>
          </p:nvSpPr>
          <p:spPr>
            <a:xfrm>
              <a:off x="8108727" y="3247705"/>
              <a:ext cx="283783" cy="241738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468405" y="2595076"/>
              <a:ext cx="283783" cy="24173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solidFill>
                  <a:srgbClr val="FF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059208" y="2647627"/>
              <a:ext cx="283783" cy="24173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solidFill>
                  <a:srgbClr val="FF0000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939039" y="2595076"/>
              <a:ext cx="283783" cy="24173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solidFill>
                  <a:srgbClr val="FF000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139553" y="2809550"/>
              <a:ext cx="283783" cy="24173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solidFill>
                  <a:srgbClr val="FF000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257388" y="2805283"/>
              <a:ext cx="283783" cy="24173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solidFill>
                  <a:srgbClr val="FF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393318" y="2930419"/>
              <a:ext cx="283783" cy="24173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solidFill>
                  <a:srgbClr val="FF0000"/>
                </a:solidFill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2621996" y="5542677"/>
              <a:ext cx="11587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City C</a:t>
              </a:r>
              <a:endParaRPr lang="en-PH" sz="12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427443" y="5542677"/>
              <a:ext cx="11587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City B</a:t>
              </a:r>
              <a:endParaRPr lang="en-PH" sz="12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246498" y="5542677"/>
              <a:ext cx="11587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City A</a:t>
              </a:r>
              <a:endParaRPr lang="en-PH" sz="12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048177" y="5542677"/>
              <a:ext cx="11587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City B</a:t>
              </a:r>
              <a:endParaRPr lang="en-PH" sz="12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858055" y="5542677"/>
              <a:ext cx="11587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City B</a:t>
              </a:r>
              <a:endParaRPr lang="en-PH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184060" y="5542677"/>
              <a:ext cx="11587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City C</a:t>
              </a:r>
              <a:endParaRPr lang="en-PH" sz="12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969959" y="5542677"/>
              <a:ext cx="11587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City A</a:t>
              </a:r>
              <a:endParaRPr lang="en-PH" sz="12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129865" y="5542677"/>
              <a:ext cx="11587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City C</a:t>
              </a:r>
              <a:endParaRPr lang="en-PH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193685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6666" y="2162427"/>
            <a:ext cx="105586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/>
              <a:t>Tests for Normality</a:t>
            </a:r>
            <a:endParaRPr lang="en-US" sz="72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3121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6666" y="1022740"/>
            <a:ext cx="2272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Q-Q Plot</a:t>
            </a:r>
            <a:endParaRPr lang="en-US" sz="40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C54FAB-D0F6-47C9-AE59-B02EFF5E0F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9775" y="1136988"/>
            <a:ext cx="5192450" cy="487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1413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02810" y="1075486"/>
            <a:ext cx="4739008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Shapiro – Wilk Test</a:t>
            </a:r>
          </a:p>
          <a:p>
            <a:endParaRPr lang="en-US" sz="4000" b="1" dirty="0">
              <a:latin typeface="Arial" pitchFamily="34" charset="0"/>
              <a:cs typeface="Arial" pitchFamily="34" charset="0"/>
            </a:endParaRPr>
          </a:p>
          <a:p>
            <a:r>
              <a:rPr lang="en-US" sz="2000" b="1" dirty="0">
                <a:latin typeface="Arial" pitchFamily="34" charset="0"/>
                <a:cs typeface="Arial" pitchFamily="34" charset="0"/>
              </a:rPr>
              <a:t>if p-value &lt;= 0.05 (Non </a:t>
            </a:r>
            <a:r>
              <a:rPr lang="en-US" sz="2000" b="1" dirty="0" err="1">
                <a:latin typeface="Arial" pitchFamily="34" charset="0"/>
                <a:cs typeface="Arial" pitchFamily="34" charset="0"/>
              </a:rPr>
              <a:t>Gausssian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)</a:t>
            </a:r>
          </a:p>
          <a:p>
            <a:r>
              <a:rPr lang="en-US" sz="2000" b="1" dirty="0">
                <a:latin typeface="Arial" pitchFamily="34" charset="0"/>
                <a:cs typeface="Arial" pitchFamily="34" charset="0"/>
              </a:rPr>
              <a:t>if p-values &gt; 0.05 (Gaussian)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BD4223-89C9-417C-8A95-75E0D58C7D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217" y="1075486"/>
            <a:ext cx="5113002" cy="500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354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6666" y="1144994"/>
            <a:ext cx="10558668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Mixture of Gaussians</a:t>
            </a:r>
          </a:p>
          <a:p>
            <a:endParaRPr lang="en-US" dirty="0"/>
          </a:p>
          <a:p>
            <a:r>
              <a:rPr lang="en-US" sz="3600" dirty="0"/>
              <a:t>Instead of assuming that all the data comes from one bell-shaped curve (one Gaussian distribution), a </a:t>
            </a:r>
            <a:r>
              <a:rPr lang="en-US" sz="3600" b="1" dirty="0"/>
              <a:t>Gaussian Mixture Model</a:t>
            </a:r>
            <a:r>
              <a:rPr lang="en-US" sz="3600" dirty="0"/>
              <a:t> assumes that the data is generated from a mixture of several bell curves (each representing a different group or cluster).</a:t>
            </a:r>
          </a:p>
        </p:txBody>
      </p:sp>
    </p:spTree>
    <p:extLst>
      <p:ext uri="{BB962C8B-B14F-4D97-AF65-F5344CB8AC3E}">
        <p14:creationId xmlns:p14="http://schemas.microsoft.com/office/powerpoint/2010/main" val="34646736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0410" y="2056194"/>
            <a:ext cx="47390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itchFamily="34" charset="0"/>
                <a:cs typeface="Arial" pitchFamily="34" charset="0"/>
              </a:rPr>
              <a:t>if p-value &lt;= 0.05 (Non </a:t>
            </a:r>
            <a:r>
              <a:rPr lang="en-US" sz="2000" b="1" dirty="0" err="1">
                <a:latin typeface="Arial" pitchFamily="34" charset="0"/>
                <a:cs typeface="Arial" pitchFamily="34" charset="0"/>
              </a:rPr>
              <a:t>Gausssian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)</a:t>
            </a:r>
          </a:p>
          <a:p>
            <a:r>
              <a:rPr lang="en-US" sz="2000" b="1" dirty="0">
                <a:latin typeface="Arial" pitchFamily="34" charset="0"/>
                <a:cs typeface="Arial" pitchFamily="34" charset="0"/>
              </a:rPr>
              <a:t>if p-values &gt; 0.05 (Gaussian)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5800AE-3E4A-4782-A9BF-A44C5AEB8A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168" y="2056194"/>
            <a:ext cx="6635133" cy="36350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2B9BD4-415A-4C4B-A9FA-AEB315CB30A9}"/>
              </a:ext>
            </a:extLst>
          </p:cNvPr>
          <p:cNvSpPr txBox="1"/>
          <p:nvPr/>
        </p:nvSpPr>
        <p:spPr>
          <a:xfrm>
            <a:off x="650410" y="1166717"/>
            <a:ext cx="105863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Kolmogorov-Smirnov Test</a:t>
            </a:r>
          </a:p>
        </p:txBody>
      </p:sp>
    </p:spTree>
    <p:extLst>
      <p:ext uri="{BB962C8B-B14F-4D97-AF65-F5344CB8AC3E}">
        <p14:creationId xmlns:p14="http://schemas.microsoft.com/office/powerpoint/2010/main" val="28333530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0410" y="1719887"/>
            <a:ext cx="108372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itchFamily="34" charset="0"/>
                <a:cs typeface="Arial" pitchFamily="34" charset="0"/>
              </a:rPr>
              <a:t>A skewness value between -1 and +1 is excellent, while -2 to +2 is generally acceptable.</a:t>
            </a:r>
          </a:p>
          <a:p>
            <a:endParaRPr lang="en-US" sz="2000" b="1" dirty="0">
              <a:latin typeface="Arial" pitchFamily="34" charset="0"/>
              <a:cs typeface="Arial" pitchFamily="34" charset="0"/>
            </a:endParaRPr>
          </a:p>
          <a:p>
            <a:r>
              <a:rPr lang="en-US" sz="2000" b="1" dirty="0">
                <a:latin typeface="Arial" pitchFamily="34" charset="0"/>
                <a:cs typeface="Arial" pitchFamily="34" charset="0"/>
              </a:rPr>
              <a:t>Values beyond -2 and +2 suggest substantial nonnormality (Hair et al., 2022, p. 66).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2B9BD4-415A-4C4B-A9FA-AEB315CB30A9}"/>
              </a:ext>
            </a:extLst>
          </p:cNvPr>
          <p:cNvSpPr txBox="1"/>
          <p:nvPr/>
        </p:nvSpPr>
        <p:spPr>
          <a:xfrm>
            <a:off x="650410" y="903570"/>
            <a:ext cx="105863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Skewness Test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B15DC4-D27B-49F5-A61A-B02B7F81F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068" y="3155556"/>
            <a:ext cx="7223649" cy="279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4107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0410" y="1719887"/>
            <a:ext cx="108372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itchFamily="34" charset="0"/>
                <a:cs typeface="Arial" pitchFamily="34" charset="0"/>
              </a:rPr>
              <a:t>The values for asymmetry and kurtosis between -2 and +2 are considered</a:t>
            </a:r>
          </a:p>
          <a:p>
            <a:endParaRPr lang="en-US" sz="2000" b="1" dirty="0">
              <a:latin typeface="Arial" pitchFamily="34" charset="0"/>
              <a:cs typeface="Arial" pitchFamily="34" charset="0"/>
            </a:endParaRPr>
          </a:p>
          <a:p>
            <a:r>
              <a:rPr lang="en-US" sz="2000" b="1" dirty="0">
                <a:latin typeface="Arial" pitchFamily="34" charset="0"/>
                <a:cs typeface="Arial" pitchFamily="34" charset="0"/>
              </a:rPr>
              <a:t>Acceptable in order to prove normal univariate distribution (George &amp; Mallery, 2010).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2B9BD4-415A-4C4B-A9FA-AEB315CB30A9}"/>
              </a:ext>
            </a:extLst>
          </p:cNvPr>
          <p:cNvSpPr txBox="1"/>
          <p:nvPr/>
        </p:nvSpPr>
        <p:spPr>
          <a:xfrm>
            <a:off x="650410" y="903570"/>
            <a:ext cx="105863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Kurtosis Test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7F952B-4E82-490E-B368-E9BBC04516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151" y="2943045"/>
            <a:ext cx="5382003" cy="3085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7825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FF16100-234F-4980-A1A4-50405B50FE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945" y="1028640"/>
            <a:ext cx="7688109" cy="4800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6548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21364" y="2562078"/>
            <a:ext cx="107492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atin typeface="Arial" pitchFamily="34" charset="0"/>
                <a:cs typeface="Arial" pitchFamily="34" charset="0"/>
              </a:rPr>
              <a:t>Thank you very much for listening</a:t>
            </a:r>
            <a:r>
              <a:rPr lang="en-US" sz="3200" b="1" dirty="0">
                <a:latin typeface="Arial" pitchFamily="34" charset="0"/>
                <a:cs typeface="Arial" pitchFamily="34" charset="0"/>
              </a:rPr>
              <a:t>.</a:t>
            </a:r>
            <a:endParaRPr lang="en-US" sz="32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378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rmaal.CHED-IDIG\OneDrive\Desktop\Screenshot 2024-10-06 19182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5058" y="1178781"/>
            <a:ext cx="6601702" cy="4294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6177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3093" y="1155658"/>
            <a:ext cx="1055866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For example, if we have three clusters of data, we assume there are three </a:t>
            </a:r>
            <a:r>
              <a:rPr lang="en-US" sz="3200" b="1" dirty="0"/>
              <a:t>different Gaussian distributions</a:t>
            </a:r>
            <a:r>
              <a:rPr lang="en-US" sz="3200" dirty="0"/>
              <a:t>, each with its own mean and variance. The GMM will try to figure out:</a:t>
            </a:r>
          </a:p>
          <a:p>
            <a:endParaRPr lang="en-US" sz="3200" dirty="0"/>
          </a:p>
          <a:p>
            <a:pPr marL="514350" indent="-514350">
              <a:buAutoNum type="arabicPeriod"/>
            </a:pPr>
            <a:r>
              <a:rPr lang="en-US" sz="3200" dirty="0"/>
              <a:t>How many Gaussian distributions (clusters) there are.</a:t>
            </a:r>
          </a:p>
          <a:p>
            <a:pPr marL="514350" indent="-514350">
              <a:buAutoNum type="arabicPeriod"/>
            </a:pPr>
            <a:r>
              <a:rPr lang="en-US" sz="3200" dirty="0"/>
              <a:t>The mean and variance for each distribution.</a:t>
            </a:r>
          </a:p>
          <a:p>
            <a:pPr marL="514350" indent="-514350">
              <a:buAutoNum type="arabicPeriod"/>
            </a:pPr>
            <a:r>
              <a:rPr lang="en-US" sz="3200" dirty="0"/>
              <a:t>How likely it is that a given data point belongs to each distribution.</a:t>
            </a:r>
          </a:p>
        </p:txBody>
      </p:sp>
    </p:spTree>
    <p:extLst>
      <p:ext uri="{BB962C8B-B14F-4D97-AF65-F5344CB8AC3E}">
        <p14:creationId xmlns:p14="http://schemas.microsoft.com/office/powerpoint/2010/main" val="362415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3093" y="1155658"/>
            <a:ext cx="1055866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For example, if we have three clusters of data, we assume there are three </a:t>
            </a:r>
            <a:r>
              <a:rPr lang="en-US" sz="3200" b="1" dirty="0"/>
              <a:t>different Gaussian distributions</a:t>
            </a:r>
            <a:r>
              <a:rPr lang="en-US" sz="3200" dirty="0"/>
              <a:t>, each with its own mean and variance. The GMM will try to figure out:</a:t>
            </a:r>
          </a:p>
          <a:p>
            <a:endParaRPr lang="en-US" sz="3200" dirty="0"/>
          </a:p>
          <a:p>
            <a:pPr marL="514350" indent="-514350">
              <a:buAutoNum type="arabicPeriod"/>
            </a:pPr>
            <a:r>
              <a:rPr lang="en-US" sz="3200" dirty="0"/>
              <a:t>How many Gaussian distributions (clusters) there are.</a:t>
            </a:r>
          </a:p>
          <a:p>
            <a:pPr marL="514350" indent="-514350">
              <a:buAutoNum type="arabicPeriod"/>
            </a:pPr>
            <a:r>
              <a:rPr lang="en-US" sz="3200" dirty="0"/>
              <a:t>The mean and variance for each distribution.</a:t>
            </a:r>
          </a:p>
          <a:p>
            <a:pPr marL="514350" indent="-514350">
              <a:buAutoNum type="arabicPeriod"/>
            </a:pPr>
            <a:r>
              <a:rPr lang="en-US" sz="3200" dirty="0"/>
              <a:t>How likely it is that a given data point belongs to each distribution.</a:t>
            </a:r>
          </a:p>
        </p:txBody>
      </p:sp>
    </p:spTree>
    <p:extLst>
      <p:ext uri="{BB962C8B-B14F-4D97-AF65-F5344CB8AC3E}">
        <p14:creationId xmlns:p14="http://schemas.microsoft.com/office/powerpoint/2010/main" val="3040817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6666" y="2162427"/>
            <a:ext cx="105586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/>
              <a:t>How GMM Clustering Works?</a:t>
            </a:r>
            <a:endParaRPr lang="en-US" sz="72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7492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3093" y="1144358"/>
            <a:ext cx="1055866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1. Initial Guess:</a:t>
            </a:r>
          </a:p>
          <a:p>
            <a:endParaRPr lang="en-US" sz="4400" b="1" dirty="0"/>
          </a:p>
          <a:p>
            <a:r>
              <a:rPr lang="en-US" sz="4400" dirty="0"/>
              <a:t>The GMM starts with a </a:t>
            </a:r>
            <a:r>
              <a:rPr lang="en-US" sz="4400" b="1" dirty="0"/>
              <a:t>random guess </a:t>
            </a:r>
            <a:r>
              <a:rPr lang="en-US" sz="4400" dirty="0"/>
              <a:t>about how many clusters (Gaussians) there are and what their parameters (means and variances) are.</a:t>
            </a:r>
            <a:endParaRPr lang="en-PH" sz="4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0163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3093" y="986702"/>
            <a:ext cx="1055866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2. Expectation Step: </a:t>
            </a:r>
          </a:p>
          <a:p>
            <a:endParaRPr lang="en-US" sz="1600" b="1" dirty="0"/>
          </a:p>
          <a:p>
            <a:r>
              <a:rPr lang="en-US" sz="4000" dirty="0"/>
              <a:t>For each data point, it calculates the probability that it belongs to each of the clusters (each Gaussian distribution). </a:t>
            </a:r>
          </a:p>
          <a:p>
            <a:endParaRPr lang="en-US" sz="2000" dirty="0"/>
          </a:p>
          <a:p>
            <a:r>
              <a:rPr lang="en-US" sz="4000" dirty="0"/>
              <a:t>This is called a </a:t>
            </a:r>
            <a:r>
              <a:rPr lang="en-US" sz="4000" b="1" dirty="0"/>
              <a:t>"soft assignment," </a:t>
            </a:r>
            <a:r>
              <a:rPr lang="en-US" sz="4000" dirty="0"/>
              <a:t>meaning a point might belong to multiple clusters with different probabilities.</a:t>
            </a:r>
            <a:endParaRPr lang="en-PH" sz="4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6635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1221</TotalTime>
  <Words>1380</Words>
  <Application>Microsoft Office PowerPoint</Application>
  <PresentationFormat>Widescreen</PresentationFormat>
  <Paragraphs>156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Arial Black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Wael Elmedany</dc:creator>
  <cp:lastModifiedBy>Acer</cp:lastModifiedBy>
  <cp:revision>257</cp:revision>
  <dcterms:created xsi:type="dcterms:W3CDTF">2018-09-30T06:22:05Z</dcterms:created>
  <dcterms:modified xsi:type="dcterms:W3CDTF">2024-10-09T03:55:57Z</dcterms:modified>
</cp:coreProperties>
</file>