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58" r:id="rId2"/>
    <p:sldId id="334" r:id="rId3"/>
    <p:sldId id="384" r:id="rId4"/>
    <p:sldId id="385" r:id="rId5"/>
    <p:sldId id="387" r:id="rId6"/>
    <p:sldId id="388" r:id="rId7"/>
    <p:sldId id="386" r:id="rId8"/>
    <p:sldId id="389" r:id="rId9"/>
    <p:sldId id="390" r:id="rId10"/>
    <p:sldId id="392" r:id="rId11"/>
    <p:sldId id="391" r:id="rId12"/>
    <p:sldId id="393" r:id="rId13"/>
    <p:sldId id="31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-33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94FD-5702-4F25-9A4D-07294FF3292C}" type="datetimeFigureOut">
              <a:rPr lang="en-PH" smtClean="0"/>
              <a:t>11 Oct 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033A-92B8-453C-88B4-A91D8703A9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SUMMARY OF CLUSTERING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875392"/>
            <a:ext cx="11452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Clustering Summary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029" y="4059278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785259"/>
            <a:ext cx="1055866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Other Clustering Techniques</a:t>
            </a:r>
          </a:p>
          <a:p>
            <a:endParaRPr lang="en-US" sz="1400" b="1" dirty="0"/>
          </a:p>
          <a:p>
            <a:pPr marL="514350" indent="-514350">
              <a:buAutoNum type="alphaUcPeriod"/>
            </a:pPr>
            <a:r>
              <a:rPr lang="en-US" sz="2800" b="1" dirty="0"/>
              <a:t>Mean Shift Clustering</a:t>
            </a:r>
          </a:p>
          <a:p>
            <a:r>
              <a:rPr lang="en-US" sz="2800" dirty="0"/>
              <a:t>     	- finds density peaks, for unknown clusters but computationally  	expensive</a:t>
            </a:r>
          </a:p>
          <a:p>
            <a:endParaRPr lang="en-US" sz="2800" dirty="0"/>
          </a:p>
          <a:p>
            <a:r>
              <a:rPr lang="en-US" sz="2800" b="1" dirty="0"/>
              <a:t>B. Affinity Propagation</a:t>
            </a:r>
          </a:p>
          <a:p>
            <a:r>
              <a:rPr lang="en-US" sz="2800" dirty="0"/>
              <a:t>	- identifies clusters with exemplars without specifying k, but is 	memory intensive.</a:t>
            </a:r>
          </a:p>
        </p:txBody>
      </p:sp>
    </p:spTree>
    <p:extLst>
      <p:ext uri="{BB962C8B-B14F-4D97-AF65-F5344CB8AC3E}">
        <p14:creationId xmlns:p14="http://schemas.microsoft.com/office/powerpoint/2010/main" val="1771481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785259"/>
            <a:ext cx="1055866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Other Clustering Techniques</a:t>
            </a:r>
          </a:p>
          <a:p>
            <a:endParaRPr lang="en-US" sz="1400" b="1" dirty="0"/>
          </a:p>
          <a:p>
            <a:r>
              <a:rPr lang="en-US" sz="2800" b="1" dirty="0"/>
              <a:t>C. BIRCH </a:t>
            </a:r>
            <a:r>
              <a:rPr lang="en-US" sz="2800" dirty="0"/>
              <a:t>(Balanced Iterative Reducing and Clustering using Hierarchies)</a:t>
            </a:r>
          </a:p>
          <a:p>
            <a:r>
              <a:rPr lang="en-US" sz="2800" dirty="0"/>
              <a:t>	- memory-efficient for </a:t>
            </a:r>
            <a:r>
              <a:rPr lang="en-US" sz="2800" b="1" dirty="0"/>
              <a:t>large datasets</a:t>
            </a:r>
            <a:r>
              <a:rPr lang="en-US" sz="2800" dirty="0"/>
              <a:t>; used for hierarchical 	clustering.</a:t>
            </a:r>
          </a:p>
          <a:p>
            <a:endParaRPr lang="en-US" sz="2800" dirty="0"/>
          </a:p>
          <a:p>
            <a:r>
              <a:rPr lang="en-US" sz="2800" b="1" dirty="0"/>
              <a:t>D. OPTICS </a:t>
            </a:r>
            <a:r>
              <a:rPr lang="en-US" sz="2800" dirty="0"/>
              <a:t>(Ordering Points to Identify Clustering Structure)</a:t>
            </a:r>
          </a:p>
          <a:p>
            <a:r>
              <a:rPr lang="en-US" sz="2800" dirty="0"/>
              <a:t>	- similar to DBSCAN but better handling varying densities</a:t>
            </a:r>
          </a:p>
        </p:txBody>
      </p:sp>
    </p:spTree>
    <p:extLst>
      <p:ext uri="{BB962C8B-B14F-4D97-AF65-F5344CB8AC3E}">
        <p14:creationId xmlns:p14="http://schemas.microsoft.com/office/powerpoint/2010/main" val="333255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785259"/>
            <a:ext cx="1055866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Other Clustering Techniques</a:t>
            </a:r>
          </a:p>
          <a:p>
            <a:endParaRPr lang="en-US" sz="2800" dirty="0"/>
          </a:p>
          <a:p>
            <a:pPr marL="514350" indent="-514350">
              <a:buAutoNum type="alphaUcPeriod" startAt="4"/>
            </a:pPr>
            <a:r>
              <a:rPr lang="en-US" sz="2800" b="1" dirty="0"/>
              <a:t>Spectral Clustering</a:t>
            </a:r>
          </a:p>
          <a:p>
            <a:r>
              <a:rPr lang="en-US" sz="2800" dirty="0"/>
              <a:t>	- handles complex shapes, suitable for graph-like structures</a:t>
            </a:r>
            <a:endParaRPr lang="en-US" sz="2800" b="1" dirty="0"/>
          </a:p>
          <a:p>
            <a:endParaRPr lang="en-US" sz="2800" dirty="0"/>
          </a:p>
          <a:p>
            <a:r>
              <a:rPr lang="en-US" sz="2800" b="1" dirty="0"/>
              <a:t>E.  Self-Organizing Maps (SOM)</a:t>
            </a:r>
          </a:p>
          <a:p>
            <a:r>
              <a:rPr lang="en-US" sz="2800" dirty="0"/>
              <a:t>	- uses neural networks to visualize high-dimensional data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F.  Fuzzy C-Means Clustering</a:t>
            </a:r>
          </a:p>
          <a:p>
            <a:r>
              <a:rPr lang="en-US" sz="2800" dirty="0"/>
              <a:t>	- soft clustering with probabilistic cluster assignment</a:t>
            </a:r>
            <a:endParaRPr lang="en-US" sz="2800" b="1" dirty="0"/>
          </a:p>
          <a:p>
            <a:endParaRPr lang="en-US" sz="2800" b="1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94738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K-Means Clustering</a:t>
            </a:r>
          </a:p>
          <a:p>
            <a:endParaRPr lang="en-US" sz="1400" b="1" dirty="0"/>
          </a:p>
          <a:p>
            <a:r>
              <a:rPr lang="en-US" sz="2800" b="1" dirty="0"/>
              <a:t>When to use:</a:t>
            </a:r>
          </a:p>
          <a:p>
            <a:endParaRPr lang="en-US" sz="1400" b="1" dirty="0"/>
          </a:p>
          <a:p>
            <a:pPr marL="514350" indent="-514350">
              <a:buAutoNum type="alphaLcPeriod"/>
            </a:pPr>
            <a:r>
              <a:rPr lang="en-US" sz="2800" dirty="0"/>
              <a:t>You have a relatively </a:t>
            </a:r>
            <a:r>
              <a:rPr lang="en-US" sz="2800" b="1" dirty="0"/>
              <a:t>large dataset</a:t>
            </a:r>
          </a:p>
          <a:p>
            <a:pPr marL="514350" indent="-514350">
              <a:buAutoNum type="alphaLcPeriod"/>
            </a:pPr>
            <a:r>
              <a:rPr lang="en-US" sz="2800" dirty="0"/>
              <a:t>The clusters are </a:t>
            </a:r>
            <a:r>
              <a:rPr lang="en-US" sz="2800" b="1" dirty="0"/>
              <a:t>spherical</a:t>
            </a:r>
            <a:r>
              <a:rPr lang="en-US" sz="2800" dirty="0"/>
              <a:t> or well-separated</a:t>
            </a:r>
          </a:p>
          <a:p>
            <a:pPr marL="514350" indent="-514350">
              <a:buAutoNum type="alphaLcPeriod"/>
            </a:pPr>
            <a:r>
              <a:rPr lang="en-US" sz="2800" dirty="0"/>
              <a:t>You need a </a:t>
            </a:r>
            <a:r>
              <a:rPr lang="en-US" sz="2800" b="1" dirty="0"/>
              <a:t>quick</a:t>
            </a:r>
            <a:r>
              <a:rPr lang="en-US" sz="2800" dirty="0"/>
              <a:t>, efficient clustering method</a:t>
            </a:r>
          </a:p>
          <a:p>
            <a:pPr marL="514350" indent="-514350">
              <a:buAutoNum type="alphaLcPeriod"/>
            </a:pPr>
            <a:r>
              <a:rPr lang="en-US" sz="2800" dirty="0"/>
              <a:t>The number of clusters, k, can be </a:t>
            </a:r>
            <a:r>
              <a:rPr lang="en-US" sz="2800" b="1" dirty="0"/>
              <a:t>reasonably</a:t>
            </a:r>
            <a:r>
              <a:rPr lang="en-US" sz="2800" dirty="0"/>
              <a:t> estimated</a:t>
            </a:r>
          </a:p>
          <a:p>
            <a:pPr marL="514350" indent="-514350">
              <a:buAutoNum type="alphaLcPeriod"/>
            </a:pPr>
            <a:r>
              <a:rPr lang="en-US" sz="2800" dirty="0"/>
              <a:t>Your dataset is low-dimensional</a:t>
            </a:r>
          </a:p>
        </p:txBody>
      </p:sp>
    </p:spTree>
    <p:extLst>
      <p:ext uri="{BB962C8B-B14F-4D97-AF65-F5344CB8AC3E}">
        <p14:creationId xmlns:p14="http://schemas.microsoft.com/office/powerpoint/2010/main" val="19606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785259"/>
            <a:ext cx="1055866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K-Means Clustering</a:t>
            </a:r>
          </a:p>
          <a:p>
            <a:endParaRPr lang="en-US" sz="1400" b="1" dirty="0"/>
          </a:p>
          <a:p>
            <a:r>
              <a:rPr lang="en-US" sz="2800" b="1" dirty="0"/>
              <a:t>PROS:</a:t>
            </a:r>
          </a:p>
          <a:p>
            <a:endParaRPr lang="en-US" sz="1400" b="1" dirty="0"/>
          </a:p>
          <a:p>
            <a:pPr marL="514350" indent="-514350">
              <a:buAutoNum type="alphaLcPeriod"/>
            </a:pPr>
            <a:r>
              <a:rPr lang="en-US" sz="2800" dirty="0"/>
              <a:t>Simple and fast</a:t>
            </a:r>
          </a:p>
          <a:p>
            <a:pPr marL="514350" indent="-514350">
              <a:buAutoNum type="alphaLcPeriod"/>
            </a:pPr>
            <a:r>
              <a:rPr lang="en-US" sz="2800" dirty="0"/>
              <a:t>Works well on large dataset</a:t>
            </a:r>
          </a:p>
          <a:p>
            <a:pPr marL="514350" indent="-514350">
              <a:buAutoNum type="alphaLcPeriod"/>
            </a:pPr>
            <a:r>
              <a:rPr lang="en-US" sz="2800" dirty="0"/>
              <a:t>Easy to interpret</a:t>
            </a:r>
          </a:p>
          <a:p>
            <a:pPr marL="514350" indent="-514350">
              <a:buAutoNum type="alphaLcPeriod"/>
            </a:pPr>
            <a:endParaRPr lang="en-US" sz="2800" dirty="0"/>
          </a:p>
          <a:p>
            <a:r>
              <a:rPr lang="en-US" sz="2800" b="1" dirty="0"/>
              <a:t>CONS:</a:t>
            </a:r>
          </a:p>
          <a:p>
            <a:endParaRPr lang="en-US" sz="1400" b="1" dirty="0"/>
          </a:p>
          <a:p>
            <a:pPr marL="514350" indent="-514350">
              <a:buAutoNum type="alphaLcPeriod"/>
            </a:pPr>
            <a:r>
              <a:rPr lang="en-US" sz="2800" dirty="0"/>
              <a:t>Requires </a:t>
            </a:r>
            <a:r>
              <a:rPr lang="en-US" sz="2800" b="1" dirty="0"/>
              <a:t>pre-determining</a:t>
            </a:r>
            <a:r>
              <a:rPr lang="en-US" sz="2800" dirty="0"/>
              <a:t> the number of clusters (k)</a:t>
            </a:r>
          </a:p>
          <a:p>
            <a:pPr marL="514350" indent="-514350">
              <a:buAutoNum type="alphaLcPeriod"/>
            </a:pPr>
            <a:r>
              <a:rPr lang="en-US" sz="2800" dirty="0"/>
              <a:t>Sensitive to </a:t>
            </a:r>
            <a:r>
              <a:rPr lang="en-US" sz="2800" b="1" dirty="0"/>
              <a:t>outliers</a:t>
            </a:r>
            <a:r>
              <a:rPr lang="en-US" sz="2800" dirty="0"/>
              <a:t> and </a:t>
            </a:r>
            <a:r>
              <a:rPr lang="en-US" sz="2800" b="1" dirty="0"/>
              <a:t>initialization</a:t>
            </a:r>
          </a:p>
          <a:p>
            <a:pPr marL="514350" indent="-514350">
              <a:buAutoNum type="alphaLcPeriod"/>
            </a:pPr>
            <a:r>
              <a:rPr lang="en-US" sz="2800" dirty="0"/>
              <a:t>Can struggle with non-spherical or uneven clusters</a:t>
            </a:r>
          </a:p>
        </p:txBody>
      </p:sp>
    </p:spTree>
    <p:extLst>
      <p:ext uri="{BB962C8B-B14F-4D97-AF65-F5344CB8AC3E}">
        <p14:creationId xmlns:p14="http://schemas.microsoft.com/office/powerpoint/2010/main" val="57879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51592"/>
            <a:ext cx="105586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DBSCAN</a:t>
            </a:r>
          </a:p>
          <a:p>
            <a:endParaRPr lang="en-US" sz="1400" b="1" dirty="0"/>
          </a:p>
          <a:p>
            <a:r>
              <a:rPr lang="en-US" sz="2800" b="1" dirty="0"/>
              <a:t>When to use:</a:t>
            </a:r>
          </a:p>
          <a:p>
            <a:endParaRPr lang="en-US" sz="1400" b="1" dirty="0"/>
          </a:p>
          <a:p>
            <a:pPr marL="514350" indent="-514350">
              <a:buAutoNum type="alphaLcPeriod"/>
            </a:pPr>
            <a:r>
              <a:rPr lang="en-US" sz="2800" dirty="0"/>
              <a:t>You don’t know the number of clusters in advance</a:t>
            </a:r>
          </a:p>
          <a:p>
            <a:pPr marL="514350" indent="-514350">
              <a:buAutoNum type="alphaLcPeriod"/>
            </a:pPr>
            <a:r>
              <a:rPr lang="en-US" sz="2800" dirty="0"/>
              <a:t>The clusters are </a:t>
            </a:r>
            <a:r>
              <a:rPr lang="en-US" sz="2800" b="1" dirty="0"/>
              <a:t>arbitrary shapes</a:t>
            </a:r>
            <a:r>
              <a:rPr lang="en-US" sz="2800" dirty="0"/>
              <a:t> or </a:t>
            </a:r>
            <a:r>
              <a:rPr lang="en-US" sz="2800" b="1" dirty="0"/>
              <a:t>non-spherical</a:t>
            </a:r>
          </a:p>
          <a:p>
            <a:pPr marL="514350" indent="-514350">
              <a:buAutoNum type="alphaLcPeriod"/>
            </a:pPr>
            <a:r>
              <a:rPr lang="en-US" sz="2800" dirty="0"/>
              <a:t>The dataset has </a:t>
            </a:r>
            <a:r>
              <a:rPr lang="en-US" sz="2800" b="1" dirty="0"/>
              <a:t>outliers</a:t>
            </a:r>
            <a:r>
              <a:rPr lang="en-US" sz="2800" dirty="0"/>
              <a:t> or </a:t>
            </a:r>
            <a:r>
              <a:rPr lang="en-US" sz="2800" b="1" dirty="0"/>
              <a:t>noise</a:t>
            </a:r>
            <a:r>
              <a:rPr lang="en-US" sz="2800" dirty="0"/>
              <a:t> that should be identified or excluded</a:t>
            </a:r>
          </a:p>
          <a:p>
            <a:pPr marL="514350" indent="-514350">
              <a:buAutoNum type="alphaLcPeriod"/>
            </a:pPr>
            <a:r>
              <a:rPr lang="en-US" sz="2800" dirty="0"/>
              <a:t>The clusters have </a:t>
            </a:r>
            <a:r>
              <a:rPr lang="en-US" sz="2800" b="1" dirty="0"/>
              <a:t>varying densities</a:t>
            </a:r>
          </a:p>
        </p:txBody>
      </p:sp>
    </p:spTree>
    <p:extLst>
      <p:ext uri="{BB962C8B-B14F-4D97-AF65-F5344CB8AC3E}">
        <p14:creationId xmlns:p14="http://schemas.microsoft.com/office/powerpoint/2010/main" val="245630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785259"/>
            <a:ext cx="1055866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DBSCAN</a:t>
            </a:r>
          </a:p>
          <a:p>
            <a:endParaRPr lang="en-US" sz="1400" b="1" dirty="0"/>
          </a:p>
          <a:p>
            <a:r>
              <a:rPr lang="en-US" sz="2800" b="1" dirty="0"/>
              <a:t>PROS:</a:t>
            </a:r>
          </a:p>
          <a:p>
            <a:endParaRPr lang="en-US" sz="1400" b="1" dirty="0"/>
          </a:p>
          <a:p>
            <a:pPr marL="514350" indent="-514350">
              <a:buAutoNum type="alphaLcPeriod"/>
            </a:pPr>
            <a:r>
              <a:rPr lang="en-US" sz="2800" dirty="0"/>
              <a:t>Handles clusters of arbitrary shapes</a:t>
            </a:r>
          </a:p>
          <a:p>
            <a:pPr marL="514350" indent="-514350">
              <a:buAutoNum type="alphaLcPeriod"/>
            </a:pPr>
            <a:r>
              <a:rPr lang="en-US" sz="2800" dirty="0"/>
              <a:t>Identifies and filters out noise (outliers)</a:t>
            </a:r>
          </a:p>
          <a:p>
            <a:pPr marL="514350" indent="-514350">
              <a:buAutoNum type="alphaLcPeriod"/>
            </a:pPr>
            <a:r>
              <a:rPr lang="en-US" sz="2800" dirty="0"/>
              <a:t>No need to specify the number of clusters</a:t>
            </a:r>
          </a:p>
          <a:p>
            <a:pPr marL="514350" indent="-514350">
              <a:buAutoNum type="alphaLcPeriod"/>
            </a:pPr>
            <a:endParaRPr lang="en-US" sz="2800" dirty="0"/>
          </a:p>
          <a:p>
            <a:r>
              <a:rPr lang="en-US" sz="2800" b="1" dirty="0"/>
              <a:t>CONS:</a:t>
            </a:r>
          </a:p>
          <a:p>
            <a:endParaRPr lang="en-US" sz="1400" b="1" dirty="0"/>
          </a:p>
          <a:p>
            <a:pPr marL="514350" indent="-514350">
              <a:buAutoNum type="alphaLcPeriod"/>
            </a:pPr>
            <a:r>
              <a:rPr lang="en-US" sz="2800" dirty="0"/>
              <a:t>Struggles with varying densities and high-dimensional data</a:t>
            </a:r>
          </a:p>
          <a:p>
            <a:pPr marL="514350" indent="-514350">
              <a:buAutoNum type="alphaLcPeriod"/>
            </a:pPr>
            <a:r>
              <a:rPr lang="en-US" sz="2800" b="1" dirty="0"/>
              <a:t>Sensitive</a:t>
            </a:r>
            <a:r>
              <a:rPr lang="en-US" sz="2800" dirty="0"/>
              <a:t> to the choice of parameters (epsilon and min points)</a:t>
            </a:r>
          </a:p>
        </p:txBody>
      </p:sp>
    </p:spTree>
    <p:extLst>
      <p:ext uri="{BB962C8B-B14F-4D97-AF65-F5344CB8AC3E}">
        <p14:creationId xmlns:p14="http://schemas.microsoft.com/office/powerpoint/2010/main" val="399645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Hierarchical Clustering</a:t>
            </a:r>
          </a:p>
          <a:p>
            <a:endParaRPr lang="en-US" sz="1400" b="1" dirty="0"/>
          </a:p>
          <a:p>
            <a:r>
              <a:rPr lang="en-US" sz="2800" b="1" dirty="0"/>
              <a:t>When to use:</a:t>
            </a:r>
          </a:p>
          <a:p>
            <a:endParaRPr lang="en-US" sz="1400" b="1" dirty="0"/>
          </a:p>
          <a:p>
            <a:pPr marL="514350" indent="-514350">
              <a:buAutoNum type="alphaLcPeriod"/>
            </a:pPr>
            <a:r>
              <a:rPr lang="en-US" sz="2800" dirty="0"/>
              <a:t>You need a </a:t>
            </a:r>
            <a:r>
              <a:rPr lang="en-US" sz="2800" b="1" dirty="0"/>
              <a:t>dendrogram</a:t>
            </a:r>
            <a:r>
              <a:rPr lang="en-US" sz="2800" dirty="0"/>
              <a:t> for </a:t>
            </a:r>
            <a:r>
              <a:rPr lang="en-US" sz="2800" b="1" dirty="0"/>
              <a:t>hierarchical relationships</a:t>
            </a:r>
            <a:r>
              <a:rPr lang="en-US" sz="2800" dirty="0"/>
              <a:t> between clusters</a:t>
            </a:r>
          </a:p>
          <a:p>
            <a:pPr marL="514350" indent="-514350">
              <a:buAutoNum type="alphaLcPeriod"/>
            </a:pPr>
            <a:r>
              <a:rPr lang="en-US" sz="2800" dirty="0"/>
              <a:t>You have a </a:t>
            </a:r>
            <a:r>
              <a:rPr lang="en-US" sz="2800" b="1" dirty="0"/>
              <a:t>small</a:t>
            </a:r>
            <a:r>
              <a:rPr lang="en-US" sz="2800" dirty="0"/>
              <a:t> to </a:t>
            </a:r>
            <a:r>
              <a:rPr lang="en-US" sz="2800" b="1" dirty="0"/>
              <a:t>medium-sized</a:t>
            </a:r>
            <a:r>
              <a:rPr lang="en-US" sz="2800" dirty="0"/>
              <a:t> dataset.</a:t>
            </a:r>
          </a:p>
          <a:p>
            <a:pPr marL="514350" indent="-514350">
              <a:buAutoNum type="alphaLcPeriod"/>
            </a:pPr>
            <a:r>
              <a:rPr lang="en-US" sz="2800" dirty="0"/>
              <a:t>You don’t know the exact number of clusters in advance, but you want to </a:t>
            </a:r>
            <a:r>
              <a:rPr lang="en-US" sz="2800" b="1" dirty="0"/>
              <a:t>explore possible numbers</a:t>
            </a:r>
            <a:r>
              <a:rPr lang="en-US" sz="2800" dirty="0"/>
              <a:t>.</a:t>
            </a:r>
          </a:p>
          <a:p>
            <a:pPr marL="514350" indent="-514350">
              <a:buAutoNum type="alphaLcPeriod"/>
            </a:pPr>
            <a:r>
              <a:rPr lang="en-US" sz="2800" dirty="0"/>
              <a:t>The data is </a:t>
            </a:r>
            <a:r>
              <a:rPr lang="en-US" sz="2800" b="1" dirty="0"/>
              <a:t>not too large</a:t>
            </a:r>
            <a:r>
              <a:rPr lang="en-US" sz="2800" dirty="0"/>
              <a:t> (hierarchical clustering is computationally expensive).</a:t>
            </a:r>
          </a:p>
        </p:txBody>
      </p:sp>
    </p:spTree>
    <p:extLst>
      <p:ext uri="{BB962C8B-B14F-4D97-AF65-F5344CB8AC3E}">
        <p14:creationId xmlns:p14="http://schemas.microsoft.com/office/powerpoint/2010/main" val="288323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785259"/>
            <a:ext cx="1055866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Hierarchical Clustering</a:t>
            </a:r>
          </a:p>
          <a:p>
            <a:endParaRPr lang="en-US" sz="1400" b="1" dirty="0"/>
          </a:p>
          <a:p>
            <a:r>
              <a:rPr lang="en-US" sz="2800" b="1" dirty="0"/>
              <a:t>PROS:</a:t>
            </a:r>
          </a:p>
          <a:p>
            <a:endParaRPr lang="en-US" sz="1400" b="1" dirty="0"/>
          </a:p>
          <a:p>
            <a:pPr marL="514350" indent="-514350">
              <a:buAutoNum type="alphaLcPeriod"/>
            </a:pPr>
            <a:r>
              <a:rPr lang="en-US" sz="2800" dirty="0"/>
              <a:t>No need to specify the number of clusters in advance</a:t>
            </a:r>
          </a:p>
          <a:p>
            <a:pPr marL="514350" indent="-514350">
              <a:buAutoNum type="alphaLcPeriod"/>
            </a:pPr>
            <a:r>
              <a:rPr lang="en-US" sz="2800" dirty="0"/>
              <a:t>Produces a </a:t>
            </a:r>
            <a:r>
              <a:rPr lang="en-US" sz="2800" b="1" dirty="0"/>
              <a:t>hierarchy</a:t>
            </a:r>
            <a:r>
              <a:rPr lang="en-US" sz="2800" dirty="0"/>
              <a:t> of clusters that can be visualized</a:t>
            </a:r>
          </a:p>
          <a:p>
            <a:pPr marL="514350" indent="-514350">
              <a:buAutoNum type="alphaLcPeriod"/>
            </a:pPr>
            <a:r>
              <a:rPr lang="en-US" sz="2800" dirty="0"/>
              <a:t>Can use different </a:t>
            </a:r>
            <a:r>
              <a:rPr lang="en-US" sz="2800" b="1" dirty="0"/>
              <a:t>linkage criteria</a:t>
            </a:r>
            <a:r>
              <a:rPr lang="en-US" sz="2800" dirty="0"/>
              <a:t> (single, complete, average, ward)</a:t>
            </a:r>
          </a:p>
          <a:p>
            <a:endParaRPr lang="en-US" sz="2800" dirty="0"/>
          </a:p>
          <a:p>
            <a:r>
              <a:rPr lang="en-US" sz="2800" b="1" dirty="0"/>
              <a:t>CONS:</a:t>
            </a:r>
          </a:p>
          <a:p>
            <a:endParaRPr lang="en-US" sz="1400" b="1" dirty="0"/>
          </a:p>
          <a:p>
            <a:pPr marL="514350" indent="-514350">
              <a:buAutoNum type="alphaLcPeriod"/>
            </a:pPr>
            <a:r>
              <a:rPr lang="en-US" sz="2800" dirty="0"/>
              <a:t>Computationally </a:t>
            </a:r>
            <a:r>
              <a:rPr lang="en-US" sz="2800" b="1" dirty="0"/>
              <a:t>inefficient</a:t>
            </a:r>
            <a:r>
              <a:rPr lang="en-US" sz="2800" dirty="0"/>
              <a:t> for large datasets</a:t>
            </a:r>
          </a:p>
          <a:p>
            <a:pPr marL="514350" indent="-514350">
              <a:buAutoNum type="alphaLcPeriod"/>
            </a:pPr>
            <a:r>
              <a:rPr lang="en-US" sz="2800" b="1" dirty="0"/>
              <a:t>Noisy</a:t>
            </a:r>
            <a:r>
              <a:rPr lang="en-US" sz="2800" dirty="0"/>
              <a:t> data can significantly affect the result</a:t>
            </a:r>
          </a:p>
          <a:p>
            <a:pPr marL="514350" indent="-514350">
              <a:buAutoNum type="alphaLcPeriod"/>
            </a:pPr>
            <a:r>
              <a:rPr lang="en-US" sz="2800" dirty="0"/>
              <a:t>Choosing the </a:t>
            </a:r>
            <a:r>
              <a:rPr lang="en-US" sz="2800" b="1" dirty="0"/>
              <a:t>right cutoff</a:t>
            </a:r>
            <a:r>
              <a:rPr lang="en-US" sz="2800" dirty="0"/>
              <a:t> to determine clusters can be </a:t>
            </a:r>
            <a:r>
              <a:rPr lang="en-US" sz="2800" b="1" dirty="0"/>
              <a:t>subjective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97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Gaussian Mixture Models</a:t>
            </a:r>
          </a:p>
          <a:p>
            <a:endParaRPr lang="en-US" sz="1400" b="1" dirty="0"/>
          </a:p>
          <a:p>
            <a:r>
              <a:rPr lang="en-US" sz="2800" b="1" dirty="0"/>
              <a:t>When to use:</a:t>
            </a:r>
          </a:p>
          <a:p>
            <a:endParaRPr lang="en-US" sz="1400" b="1" dirty="0"/>
          </a:p>
          <a:p>
            <a:pPr marL="514350" indent="-514350">
              <a:buAutoNum type="alphaLcPeriod"/>
            </a:pPr>
            <a:r>
              <a:rPr lang="en-US" sz="2800" dirty="0"/>
              <a:t>You want to model clusters with soft assignments (e.g., a point can belong to multiple clusters with probabilities)</a:t>
            </a:r>
          </a:p>
          <a:p>
            <a:pPr marL="514350" indent="-514350">
              <a:buAutoNum type="alphaLcPeriod"/>
            </a:pPr>
            <a:r>
              <a:rPr lang="en-US" sz="2800" dirty="0"/>
              <a:t>The data fits the assumption of </a:t>
            </a:r>
            <a:r>
              <a:rPr lang="en-US" sz="2800" b="1" dirty="0"/>
              <a:t>normally distributed</a:t>
            </a:r>
            <a:r>
              <a:rPr lang="en-US" sz="2800" dirty="0"/>
              <a:t> clusters (i.e., Gaussian components)</a:t>
            </a:r>
          </a:p>
          <a:p>
            <a:pPr marL="514350" indent="-514350">
              <a:buAutoNum type="alphaLcPeriod"/>
            </a:pPr>
            <a:r>
              <a:rPr lang="en-US" sz="2800" dirty="0"/>
              <a:t>The clusters may be </a:t>
            </a:r>
            <a:r>
              <a:rPr lang="en-US" sz="2800" b="1" dirty="0"/>
              <a:t>overlapping</a:t>
            </a:r>
            <a:r>
              <a:rPr lang="en-US" sz="2800" dirty="0"/>
              <a:t>, and you want a probabilistic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175561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785259"/>
            <a:ext cx="1055866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Gaussian Mixture Model</a:t>
            </a:r>
          </a:p>
          <a:p>
            <a:endParaRPr lang="en-US" sz="1400" b="1" dirty="0"/>
          </a:p>
          <a:p>
            <a:r>
              <a:rPr lang="en-US" sz="2800" b="1" dirty="0"/>
              <a:t>PROS:</a:t>
            </a:r>
          </a:p>
          <a:p>
            <a:endParaRPr lang="en-US" sz="1400" b="1" dirty="0"/>
          </a:p>
          <a:p>
            <a:pPr marL="514350" indent="-514350">
              <a:buAutoNum type="alphaLcPeriod"/>
            </a:pPr>
            <a:r>
              <a:rPr lang="en-PH" sz="2800" dirty="0"/>
              <a:t>Provides </a:t>
            </a:r>
            <a:r>
              <a:rPr lang="en-PH" sz="2800" b="1" dirty="0"/>
              <a:t>probabilistic</a:t>
            </a:r>
            <a:r>
              <a:rPr lang="en-PH" sz="2800" dirty="0"/>
              <a:t> clustering.</a:t>
            </a:r>
          </a:p>
          <a:p>
            <a:pPr marL="514350" indent="-514350">
              <a:buAutoNum type="alphaLcPeriod"/>
            </a:pPr>
            <a:r>
              <a:rPr lang="en-US" sz="2800" dirty="0"/>
              <a:t>More </a:t>
            </a:r>
            <a:r>
              <a:rPr lang="en-US" sz="2800" b="1" dirty="0"/>
              <a:t>flexible</a:t>
            </a:r>
            <a:r>
              <a:rPr lang="en-US" sz="2800" dirty="0"/>
              <a:t> than K-Means as it can handle </a:t>
            </a:r>
            <a:r>
              <a:rPr lang="en-US" sz="2800" b="1" dirty="0"/>
              <a:t>elliptical clusters</a:t>
            </a:r>
            <a:r>
              <a:rPr lang="en-US" sz="2800" dirty="0"/>
              <a:t>.</a:t>
            </a:r>
          </a:p>
          <a:p>
            <a:pPr marL="514350" indent="-514350">
              <a:buAutoNum type="alphaLcPeriod"/>
            </a:pPr>
            <a:r>
              <a:rPr lang="en-US" sz="2800" dirty="0"/>
              <a:t>Suitable for </a:t>
            </a:r>
            <a:r>
              <a:rPr lang="en-US" sz="2800" b="1" dirty="0"/>
              <a:t>soft clustering</a:t>
            </a:r>
            <a:r>
              <a:rPr lang="en-US" sz="2800" dirty="0"/>
              <a:t> scenarios.</a:t>
            </a:r>
          </a:p>
          <a:p>
            <a:pPr marL="514350" indent="-514350">
              <a:buAutoNum type="alphaLcPeriod"/>
            </a:pPr>
            <a:endParaRPr lang="en-US" sz="2800" b="1" dirty="0"/>
          </a:p>
          <a:p>
            <a:r>
              <a:rPr lang="en-US" sz="2800" b="1" dirty="0"/>
              <a:t>CONS:</a:t>
            </a:r>
          </a:p>
          <a:p>
            <a:endParaRPr lang="en-US" sz="1400" b="1" dirty="0"/>
          </a:p>
          <a:p>
            <a:pPr marL="514350" indent="-514350">
              <a:buAutoNum type="alphaLcPeriod"/>
            </a:pPr>
            <a:r>
              <a:rPr lang="en-US" sz="2800" dirty="0"/>
              <a:t>Requires specifying the number of clusters in advance.</a:t>
            </a:r>
          </a:p>
          <a:p>
            <a:pPr marL="514350" indent="-514350">
              <a:buAutoNum type="alphaLcPeriod"/>
            </a:pPr>
            <a:r>
              <a:rPr lang="en-US" sz="2800" b="1" dirty="0"/>
              <a:t>Prone to overfitting</a:t>
            </a:r>
            <a:r>
              <a:rPr lang="en-US" sz="2800" dirty="0"/>
              <a:t>, especially for high-dimensional data.</a:t>
            </a:r>
          </a:p>
          <a:p>
            <a:pPr marL="514350" indent="-514350">
              <a:buAutoNum type="alphaLcPeriod"/>
            </a:pPr>
            <a:r>
              <a:rPr lang="en-US" sz="2800" dirty="0"/>
              <a:t>Computationally more </a:t>
            </a:r>
            <a:r>
              <a:rPr lang="en-US" sz="2800" b="1" dirty="0"/>
              <a:t>expensive</a:t>
            </a:r>
            <a:r>
              <a:rPr lang="en-US" sz="2800" dirty="0"/>
              <a:t> than K-Means.</a:t>
            </a:r>
          </a:p>
        </p:txBody>
      </p:sp>
    </p:spTree>
    <p:extLst>
      <p:ext uri="{BB962C8B-B14F-4D97-AF65-F5344CB8AC3E}">
        <p14:creationId xmlns:p14="http://schemas.microsoft.com/office/powerpoint/2010/main" val="110010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1281</TotalTime>
  <Words>446</Words>
  <Application>Microsoft Office PowerPoint</Application>
  <PresentationFormat>Widescreen</PresentationFormat>
  <Paragraphs>114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Acer</cp:lastModifiedBy>
  <cp:revision>264</cp:revision>
  <dcterms:created xsi:type="dcterms:W3CDTF">2018-09-30T06:22:05Z</dcterms:created>
  <dcterms:modified xsi:type="dcterms:W3CDTF">2024-10-11T05:03:27Z</dcterms:modified>
</cp:coreProperties>
</file>