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35"/>
  </p:notesMasterIdLst>
  <p:handoutMasterIdLst>
    <p:handoutMasterId r:id="rId36"/>
  </p:handoutMasterIdLst>
  <p:sldIdLst>
    <p:sldId id="258" r:id="rId2"/>
    <p:sldId id="334" r:id="rId3"/>
    <p:sldId id="335" r:id="rId4"/>
    <p:sldId id="363" r:id="rId5"/>
    <p:sldId id="365" r:id="rId6"/>
    <p:sldId id="364" r:id="rId7"/>
    <p:sldId id="366" r:id="rId8"/>
    <p:sldId id="367" r:id="rId9"/>
    <p:sldId id="368" r:id="rId10"/>
    <p:sldId id="369" r:id="rId11"/>
    <p:sldId id="370" r:id="rId12"/>
    <p:sldId id="371" r:id="rId13"/>
    <p:sldId id="372" r:id="rId14"/>
    <p:sldId id="374" r:id="rId15"/>
    <p:sldId id="375" r:id="rId16"/>
    <p:sldId id="376" r:id="rId17"/>
    <p:sldId id="378" r:id="rId18"/>
    <p:sldId id="377" r:id="rId19"/>
    <p:sldId id="379" r:id="rId20"/>
    <p:sldId id="380" r:id="rId21"/>
    <p:sldId id="425" r:id="rId22"/>
    <p:sldId id="382" r:id="rId23"/>
    <p:sldId id="383" r:id="rId24"/>
    <p:sldId id="431" r:id="rId25"/>
    <p:sldId id="426" r:id="rId26"/>
    <p:sldId id="432" r:id="rId27"/>
    <p:sldId id="427" r:id="rId28"/>
    <p:sldId id="433" r:id="rId29"/>
    <p:sldId id="428" r:id="rId30"/>
    <p:sldId id="434" r:id="rId31"/>
    <p:sldId id="429" r:id="rId32"/>
    <p:sldId id="435" r:id="rId33"/>
    <p:sldId id="31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67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-331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B94FD-5702-4F25-9A4D-07294FF3292C}" type="datetimeFigureOut">
              <a:rPr lang="en-PH" smtClean="0"/>
              <a:t>20 Nov 2024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B5033A-92B8-453C-88B4-A91D8703A97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54201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5AC51-C568-4371-A28D-D14CF2BCF8BA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38477-70AC-4892-810E-E936ABB30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2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38477-70AC-4892-810E-E936ABB30F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79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00066" y="6347892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5000" y="6347893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0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057E4A9-8BC1-4D03-B0CD-00353C3D487D}"/>
              </a:ext>
            </a:extLst>
          </p:cNvPr>
          <p:cNvSpPr>
            <a:spLocks noGrp="1"/>
          </p:cNvSpPr>
          <p:nvPr userDrawn="1"/>
        </p:nvSpPr>
        <p:spPr>
          <a:xfrm>
            <a:off x="4038600" y="635159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3ICT 2021 - 29-30 September 2021    University of Bahrain</a:t>
            </a:r>
          </a:p>
        </p:txBody>
      </p:sp>
    </p:spTree>
    <p:extLst>
      <p:ext uri="{BB962C8B-B14F-4D97-AF65-F5344CB8AC3E}">
        <p14:creationId xmlns:p14="http://schemas.microsoft.com/office/powerpoint/2010/main" val="238409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7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7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5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9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6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3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1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5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7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1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146801"/>
            <a:ext cx="12192000" cy="711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/>
          <p:cNvSpPr/>
          <p:nvPr userDrawn="1"/>
        </p:nvSpPr>
        <p:spPr>
          <a:xfrm>
            <a:off x="1" y="6354237"/>
            <a:ext cx="12192000" cy="368300"/>
          </a:xfrm>
          <a:prstGeom prst="rect">
            <a:avLst/>
          </a:prstGeom>
          <a:solidFill>
            <a:schemeClr val="tx2">
              <a:lumMod val="7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ASSOCIATION</a:t>
            </a:r>
            <a:r>
              <a:rPr lang="en-US" sz="1400" b="1" baseline="0" dirty="0"/>
              <a:t> RULE MINING - </a:t>
            </a:r>
            <a:r>
              <a:rPr lang="en-US" sz="1400" b="1" dirty="0"/>
              <a:t>FREQUENT PATTERN GROWTH</a:t>
            </a:r>
            <a:endParaRPr lang="en-PH" sz="1400" b="1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254977" y="385020"/>
            <a:ext cx="11720146" cy="313266"/>
          </a:xfrm>
          <a:prstGeom prst="rect">
            <a:avLst/>
          </a:prstGeom>
          <a:solidFill>
            <a:srgbClr val="C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Arial Black" pitchFamily="34" charset="0"/>
              </a:rPr>
              <a:t>Cognate/Professional Electives</a:t>
            </a:r>
            <a:endParaRPr lang="en-PH" sz="2000" b="1" dirty="0">
              <a:solidFill>
                <a:srgbClr val="0070C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79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9902" y="1875392"/>
            <a:ext cx="11452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Frequent Pattern (FP) Growth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18029" y="4059278"/>
            <a:ext cx="55559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Renato R. </a:t>
            </a:r>
            <a:r>
              <a:rPr lang="en-US" sz="2000" b="1" dirty="0" err="1"/>
              <a:t>Maaliw</a:t>
            </a:r>
            <a:r>
              <a:rPr lang="en-US" sz="2000" b="1" dirty="0"/>
              <a:t> III, </a:t>
            </a:r>
            <a:r>
              <a:rPr lang="en-US" sz="2000" b="1" i="1" dirty="0"/>
              <a:t>DIT</a:t>
            </a:r>
          </a:p>
          <a:p>
            <a:pPr algn="ctr"/>
            <a:r>
              <a:rPr lang="en-US" sz="2000" i="1" dirty="0"/>
              <a:t>College of Engineering</a:t>
            </a:r>
          </a:p>
          <a:p>
            <a:pPr algn="ctr"/>
            <a:r>
              <a:rPr lang="en-US" sz="2000" i="1" dirty="0"/>
              <a:t>Southern Luzon State University</a:t>
            </a:r>
          </a:p>
          <a:p>
            <a:pPr algn="ctr"/>
            <a:r>
              <a:rPr lang="en-US" sz="2000" dirty="0" err="1"/>
              <a:t>Lucban</a:t>
            </a:r>
            <a:r>
              <a:rPr lang="en-US" sz="2000" dirty="0"/>
              <a:t>, Quezon, Philippines</a:t>
            </a:r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3906540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D. Recursive Mining Process</a:t>
            </a:r>
          </a:p>
          <a:p>
            <a:endParaRPr lang="en-US" sz="1400" b="1" dirty="0"/>
          </a:p>
          <a:p>
            <a:pPr marL="514350" indent="-514350">
              <a:buAutoNum type="arabicPeriod"/>
            </a:pPr>
            <a:r>
              <a:rPr lang="en-US" sz="2800" dirty="0"/>
              <a:t>The FP-Growth algorithm mines the tree recursively by iterating over items in the header table.</a:t>
            </a:r>
          </a:p>
          <a:p>
            <a:pPr marL="514350" indent="-514350">
              <a:buAutoNum type="arabicPeriod"/>
            </a:pPr>
            <a:endParaRPr lang="en-US" sz="1400" dirty="0"/>
          </a:p>
          <a:p>
            <a:pPr marL="514350" indent="-514350">
              <a:buAutoNum type="arabicPeriod"/>
            </a:pPr>
            <a:r>
              <a:rPr lang="en-US" sz="2800" dirty="0"/>
              <a:t>By examining each item’s conditional tree, FP-Growth generates frequent </a:t>
            </a:r>
            <a:r>
              <a:rPr lang="en-US" sz="2800" dirty="0" err="1"/>
              <a:t>itemsets</a:t>
            </a:r>
            <a:r>
              <a:rPr lang="en-US" sz="2800" dirty="0"/>
              <a:t> without ever generating large candidate sets explicitly.</a:t>
            </a:r>
          </a:p>
        </p:txBody>
      </p:sp>
    </p:spTree>
    <p:extLst>
      <p:ext uri="{BB962C8B-B14F-4D97-AF65-F5344CB8AC3E}">
        <p14:creationId xmlns:p14="http://schemas.microsoft.com/office/powerpoint/2010/main" val="3900351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Advantages of FP-Growth over </a:t>
            </a:r>
            <a:r>
              <a:rPr lang="en-US" sz="4000" b="1" dirty="0" err="1"/>
              <a:t>Apriori</a:t>
            </a:r>
            <a:endParaRPr lang="en-US" sz="4000" b="1" dirty="0"/>
          </a:p>
          <a:p>
            <a:endParaRPr lang="en-US" sz="1400" b="1" dirty="0"/>
          </a:p>
          <a:p>
            <a:pPr marL="514350" indent="-514350">
              <a:buAutoNum type="alphaLcPeriod"/>
            </a:pPr>
            <a:r>
              <a:rPr lang="en-US" sz="2800" dirty="0"/>
              <a:t>Avoids Candidate Generation</a:t>
            </a:r>
          </a:p>
          <a:p>
            <a:r>
              <a:rPr lang="en-US" sz="2800" dirty="0"/>
              <a:t>      - 	</a:t>
            </a:r>
            <a:r>
              <a:rPr lang="en-US" sz="2400" dirty="0"/>
              <a:t>unlike </a:t>
            </a:r>
            <a:r>
              <a:rPr lang="en-US" sz="2400" dirty="0" err="1"/>
              <a:t>Apriori</a:t>
            </a:r>
            <a:r>
              <a:rPr lang="en-US" sz="2400" dirty="0"/>
              <a:t>, which generates and tests candidate </a:t>
            </a:r>
            <a:r>
              <a:rPr lang="en-US" sz="2400" dirty="0" err="1"/>
              <a:t>itemsets</a:t>
            </a:r>
            <a:r>
              <a:rPr lang="en-US" sz="2400" dirty="0"/>
              <a:t> at each level (1-	itemset, 2-itemset, etc.). FP-Growth avoids this step altogether, significantly 	reduces the computational load for large data.</a:t>
            </a:r>
          </a:p>
        </p:txBody>
      </p:sp>
    </p:spTree>
    <p:extLst>
      <p:ext uri="{BB962C8B-B14F-4D97-AF65-F5344CB8AC3E}">
        <p14:creationId xmlns:p14="http://schemas.microsoft.com/office/powerpoint/2010/main" val="444308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Advantages of FP-Growth over </a:t>
            </a:r>
            <a:r>
              <a:rPr lang="en-US" sz="4000" b="1" dirty="0" err="1"/>
              <a:t>Apriori</a:t>
            </a:r>
            <a:endParaRPr lang="en-US" sz="4000" b="1" dirty="0"/>
          </a:p>
          <a:p>
            <a:endParaRPr lang="en-US" sz="1400" b="1" dirty="0"/>
          </a:p>
          <a:p>
            <a:r>
              <a:rPr lang="en-US" sz="2800" dirty="0"/>
              <a:t>b.   Compact Representation of Data</a:t>
            </a:r>
          </a:p>
          <a:p>
            <a:r>
              <a:rPr lang="en-US" sz="2800" dirty="0"/>
              <a:t>      - 	</a:t>
            </a:r>
            <a:r>
              <a:rPr lang="en-US" sz="2400" dirty="0"/>
              <a:t>FP-Growth compresses the transaction database into an FP-Tree, allowing it 	to store the same data in a much smaller format. This is particularly helpful 	for dense datasets, where items frequently co-occur.</a:t>
            </a:r>
            <a:endParaRPr lang="en-US" sz="2800" dirty="0"/>
          </a:p>
          <a:p>
            <a:pPr marL="342900" indent="-342900">
              <a:buAutoNum type="alphaLcPeriod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34576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Advantages of FP-Growth over </a:t>
            </a:r>
            <a:r>
              <a:rPr lang="en-US" sz="4000" b="1" dirty="0" err="1"/>
              <a:t>Apriori</a:t>
            </a:r>
            <a:endParaRPr lang="en-US" sz="4000" b="1" dirty="0"/>
          </a:p>
          <a:p>
            <a:endParaRPr lang="en-US" sz="1400" b="1" dirty="0"/>
          </a:p>
          <a:p>
            <a:r>
              <a:rPr lang="en-US" sz="2800" dirty="0"/>
              <a:t>c.   Recursive, Divide-and-Conquer Approach</a:t>
            </a:r>
          </a:p>
          <a:p>
            <a:r>
              <a:rPr lang="en-US" sz="2800" dirty="0"/>
              <a:t>      - 	</a:t>
            </a:r>
            <a:r>
              <a:rPr lang="en-US" sz="2400" dirty="0"/>
              <a:t>The divide-and-conquer strategy used by FP-Growth helps in breaking down 	complex problems into smaller, more manageable parts, improving speed 	and memory efficiency.</a:t>
            </a:r>
            <a:endParaRPr lang="en-US" sz="2800" dirty="0"/>
          </a:p>
          <a:p>
            <a:pPr marL="342900" indent="-342900">
              <a:buAutoNum type="alphaLcPeriod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83745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92BDE47-316D-427B-93C9-9DD0B86B81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009691"/>
              </p:ext>
            </p:extLst>
          </p:nvPr>
        </p:nvGraphicFramePr>
        <p:xfrm>
          <a:off x="874581" y="1161030"/>
          <a:ext cx="10425081" cy="438439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475027">
                  <a:extLst>
                    <a:ext uri="{9D8B030D-6E8A-4147-A177-3AD203B41FA5}">
                      <a16:colId xmlns:a16="http://schemas.microsoft.com/office/drawing/2014/main" val="181439252"/>
                    </a:ext>
                  </a:extLst>
                </a:gridCol>
                <a:gridCol w="3475027">
                  <a:extLst>
                    <a:ext uri="{9D8B030D-6E8A-4147-A177-3AD203B41FA5}">
                      <a16:colId xmlns:a16="http://schemas.microsoft.com/office/drawing/2014/main" val="906303518"/>
                    </a:ext>
                  </a:extLst>
                </a:gridCol>
                <a:gridCol w="3475027">
                  <a:extLst>
                    <a:ext uri="{9D8B030D-6E8A-4147-A177-3AD203B41FA5}">
                      <a16:colId xmlns:a16="http://schemas.microsoft.com/office/drawing/2014/main" val="1515334915"/>
                    </a:ext>
                  </a:extLst>
                </a:gridCol>
              </a:tblGrid>
              <a:tr h="362611">
                <a:tc>
                  <a:txBody>
                    <a:bodyPr/>
                    <a:lstStyle/>
                    <a:p>
                      <a:r>
                        <a:rPr lang="en-PH" sz="1800" b="1" dirty="0"/>
                        <a:t>Feature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PH" sz="1800" b="1" dirty="0"/>
                        <a:t>FP-Growth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PH" sz="1800" b="1" dirty="0" err="1"/>
                        <a:t>Apriori</a:t>
                      </a:r>
                      <a:endParaRPr lang="en-PH" sz="1800" b="1" dirty="0"/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2954134539"/>
                  </a:ext>
                </a:extLst>
              </a:tr>
              <a:tr h="906529">
                <a:tc>
                  <a:txBody>
                    <a:bodyPr/>
                    <a:lstStyle/>
                    <a:p>
                      <a:r>
                        <a:rPr lang="en-PH" sz="1800" b="1" dirty="0"/>
                        <a:t>Methodology</a:t>
                      </a:r>
                    </a:p>
                  </a:txBody>
                  <a:tcPr marL="90653" marR="90653" marT="45326" marB="4532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Uses a compact FP-Tree to mine patterns without candidate generation.</a:t>
                      </a:r>
                    </a:p>
                  </a:txBody>
                  <a:tcPr marL="90653" marR="90653" marT="45326" marB="45326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Uses candidate generation with a join-and-prune approach.</a:t>
                      </a:r>
                    </a:p>
                  </a:txBody>
                  <a:tcPr marL="90653" marR="90653" marT="45326" marB="45326"/>
                </a:tc>
                <a:extLst>
                  <a:ext uri="{0D108BD9-81ED-4DB2-BD59-A6C34878D82A}">
                    <a16:rowId xmlns:a16="http://schemas.microsoft.com/office/drawing/2014/main" val="115539080"/>
                  </a:ext>
                </a:extLst>
              </a:tr>
              <a:tr h="634570">
                <a:tc>
                  <a:txBody>
                    <a:bodyPr/>
                    <a:lstStyle/>
                    <a:p>
                      <a:r>
                        <a:rPr lang="en-PH" sz="1800" b="1" dirty="0"/>
                        <a:t>Database Scans</a:t>
                      </a:r>
                    </a:p>
                  </a:txBody>
                  <a:tcPr marL="90653" marR="90653" marT="45326" marB="45326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Requires only two database scans.</a:t>
                      </a:r>
                    </a:p>
                  </a:txBody>
                  <a:tcPr marL="90653" marR="90653" marT="45326" marB="45326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Requires multiple scans (one for each k-itemset).</a:t>
                      </a:r>
                    </a:p>
                  </a:txBody>
                  <a:tcPr marL="90653" marR="90653" marT="45326" marB="45326"/>
                </a:tc>
                <a:extLst>
                  <a:ext uri="{0D108BD9-81ED-4DB2-BD59-A6C34878D82A}">
                    <a16:rowId xmlns:a16="http://schemas.microsoft.com/office/drawing/2014/main" val="529001585"/>
                  </a:ext>
                </a:extLst>
              </a:tr>
              <a:tr h="906529">
                <a:tc>
                  <a:txBody>
                    <a:bodyPr/>
                    <a:lstStyle/>
                    <a:p>
                      <a:r>
                        <a:rPr lang="en-PH" sz="1800" b="1"/>
                        <a:t>Efficiency</a:t>
                      </a:r>
                    </a:p>
                  </a:txBody>
                  <a:tcPr marL="90653" marR="90653" marT="45326" marB="4532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Faster, especially with dense data.</a:t>
                      </a:r>
                    </a:p>
                  </a:txBody>
                  <a:tcPr marL="90653" marR="90653" marT="45326" marB="45326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Slower due to candidate generation, especially with large datasets.</a:t>
                      </a:r>
                    </a:p>
                  </a:txBody>
                  <a:tcPr marL="90653" marR="90653" marT="45326" marB="45326"/>
                </a:tc>
                <a:extLst>
                  <a:ext uri="{0D108BD9-81ED-4DB2-BD59-A6C34878D82A}">
                    <a16:rowId xmlns:a16="http://schemas.microsoft.com/office/drawing/2014/main" val="3594714282"/>
                  </a:ext>
                </a:extLst>
              </a:tr>
              <a:tr h="634570">
                <a:tc>
                  <a:txBody>
                    <a:bodyPr/>
                    <a:lstStyle/>
                    <a:p>
                      <a:r>
                        <a:rPr lang="en-PH" sz="1800" b="1"/>
                        <a:t>Memory Usage</a:t>
                      </a:r>
                    </a:p>
                  </a:txBody>
                  <a:tcPr marL="90653" marR="90653" marT="45326" marB="4532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More memory-efficient, stores data compactly in a tree.</a:t>
                      </a:r>
                    </a:p>
                  </a:txBody>
                  <a:tcPr marL="90653" marR="90653" marT="45326" marB="45326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Memory-intensive due to candidate sets and multiple passes.</a:t>
                      </a:r>
                    </a:p>
                  </a:txBody>
                  <a:tcPr marL="90653" marR="90653" marT="45326" marB="45326"/>
                </a:tc>
                <a:extLst>
                  <a:ext uri="{0D108BD9-81ED-4DB2-BD59-A6C34878D82A}">
                    <a16:rowId xmlns:a16="http://schemas.microsoft.com/office/drawing/2014/main" val="995428735"/>
                  </a:ext>
                </a:extLst>
              </a:tr>
              <a:tr h="906529">
                <a:tc>
                  <a:txBody>
                    <a:bodyPr/>
                    <a:lstStyle/>
                    <a:p>
                      <a:r>
                        <a:rPr lang="en-PH" sz="1800" b="1" dirty="0"/>
                        <a:t>Best Use Cases</a:t>
                      </a:r>
                    </a:p>
                  </a:txBody>
                  <a:tcPr marL="90653" marR="90653" marT="45326" marB="45326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Works well for dense, large databases with many frequent patterns.</a:t>
                      </a:r>
                    </a:p>
                  </a:txBody>
                  <a:tcPr marL="90653" marR="90653" marT="45326" marB="4532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Suitable for small to medium-sized, sparse datasets.</a:t>
                      </a:r>
                    </a:p>
                  </a:txBody>
                  <a:tcPr marL="90653" marR="90653" marT="45326" marB="45326"/>
                </a:tc>
                <a:extLst>
                  <a:ext uri="{0D108BD9-81ED-4DB2-BD59-A6C34878D82A}">
                    <a16:rowId xmlns:a16="http://schemas.microsoft.com/office/drawing/2014/main" val="1131115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835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38525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1. Count Item Frequencies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EC11D1B-B1E4-4656-9967-F8B4B4227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177258"/>
              </p:ext>
            </p:extLst>
          </p:nvPr>
        </p:nvGraphicFramePr>
        <p:xfrm>
          <a:off x="762000" y="2053121"/>
          <a:ext cx="10515600" cy="2194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7653715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682146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PH" b="1" dirty="0"/>
                        <a:t>Transaction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Items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3550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0" dirty="0"/>
                        <a:t>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{A, B, D, E}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81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0" dirty="0"/>
                        <a:t>T2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{B, C, E}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222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0" dirty="0"/>
                        <a:t>T3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{A, B, C, E}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37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0"/>
                        <a:t>T4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{B, C}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849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0" dirty="0"/>
                        <a:t>T5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{A, C, D}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284257"/>
                  </a:ext>
                </a:extLst>
              </a:tr>
            </a:tbl>
          </a:graphicData>
        </a:graphic>
      </p:graphicFrame>
      <p:sp>
        <p:nvSpPr>
          <p:cNvPr id="25" name="Rectangle 15">
            <a:extLst>
              <a:ext uri="{FF2B5EF4-FFF2-40B4-BE49-F238E27FC236}">
                <a16:creationId xmlns:a16="http://schemas.microsoft.com/office/drawing/2014/main" id="{1D6AA419-6831-4164-BA48-6A64F8D31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730" y="1551553"/>
            <a:ext cx="105156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Consider a database of five transactions with minimum support of 2: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0E3094-EF97-4726-A444-FDFC8EAD4410}"/>
              </a:ext>
            </a:extLst>
          </p:cNvPr>
          <p:cNvSpPr txBox="1"/>
          <p:nvPr/>
        </p:nvSpPr>
        <p:spPr>
          <a:xfrm>
            <a:off x="762000" y="4403986"/>
            <a:ext cx="10515600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FP-Tree Construction: </a:t>
            </a:r>
          </a:p>
          <a:p>
            <a:endParaRPr lang="en-US" sz="1050" b="1" dirty="0"/>
          </a:p>
          <a:p>
            <a:pPr marL="457200" indent="-457200">
              <a:buAutoNum type="arabicPeriod"/>
            </a:pPr>
            <a:r>
              <a:rPr lang="en-US" sz="2000" dirty="0"/>
              <a:t>Count frequencies</a:t>
            </a:r>
            <a:r>
              <a:rPr lang="en-US" sz="2000" b="1" dirty="0"/>
              <a:t>: </a:t>
            </a:r>
            <a:r>
              <a:rPr lang="en-US" sz="2000" i="1" dirty="0">
                <a:solidFill>
                  <a:srgbClr val="FF0000"/>
                </a:solidFill>
              </a:rPr>
              <a:t>{A: 3, B: 4, C: 4, D: 2, E: 3</a:t>
            </a:r>
            <a:r>
              <a:rPr lang="en-US" sz="2000" dirty="0">
                <a:solidFill>
                  <a:srgbClr val="FF0000"/>
                </a:solidFill>
              </a:rPr>
              <a:t>}</a:t>
            </a:r>
          </a:p>
          <a:p>
            <a:pPr marL="457200" indent="-457200">
              <a:buAutoNum type="arabicPeriod"/>
            </a:pPr>
            <a:r>
              <a:rPr lang="en-US" sz="2000" dirty="0"/>
              <a:t>Sort by frequency</a:t>
            </a:r>
          </a:p>
          <a:p>
            <a:pPr marL="457200" indent="-457200">
              <a:buAutoNum type="arabicPeriod"/>
            </a:pPr>
            <a:r>
              <a:rPr lang="en-US" sz="2000" dirty="0"/>
              <a:t>Insert each transaction into the FP-Tree following the sorted order 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42094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38525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2. Sort Items in Each Transactions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EC11D1B-B1E4-4656-9967-F8B4B4227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128919"/>
              </p:ext>
            </p:extLst>
          </p:nvPr>
        </p:nvGraphicFramePr>
        <p:xfrm>
          <a:off x="762000" y="2053121"/>
          <a:ext cx="10515600" cy="21945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7653715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682146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PH" b="1" dirty="0"/>
                        <a:t>Transaction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Items (Sorted by Frequency)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3550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dirty="0"/>
                        <a:t>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{B, A, E, D}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81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dirty="0"/>
                        <a:t>T2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{B, C, E}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222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dirty="0"/>
                        <a:t>T3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{B, C,</a:t>
                      </a:r>
                      <a:r>
                        <a:rPr lang="en-PH" baseline="0" dirty="0"/>
                        <a:t> A</a:t>
                      </a:r>
                      <a:r>
                        <a:rPr lang="en-PH" dirty="0"/>
                        <a:t>, E}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37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/>
                        <a:t>T4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{B, C}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849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dirty="0"/>
                        <a:t>T5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{C, A, D}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284257"/>
                  </a:ext>
                </a:extLst>
              </a:tr>
            </a:tbl>
          </a:graphicData>
        </a:graphic>
      </p:graphicFrame>
      <p:sp>
        <p:nvSpPr>
          <p:cNvPr id="25" name="Rectangle 15">
            <a:extLst>
              <a:ext uri="{FF2B5EF4-FFF2-40B4-BE49-F238E27FC236}">
                <a16:creationId xmlns:a16="http://schemas.microsoft.com/office/drawing/2014/main" id="{1D6AA419-6831-4164-BA48-6A64F8D31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730" y="1551553"/>
            <a:ext cx="105156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Consider a database of five transactions with minimum support of 2: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0E3094-EF97-4726-A444-FDFC8EAD4410}"/>
              </a:ext>
            </a:extLst>
          </p:cNvPr>
          <p:cNvSpPr txBox="1"/>
          <p:nvPr/>
        </p:nvSpPr>
        <p:spPr>
          <a:xfrm>
            <a:off x="762000" y="4403986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Count frequencies</a:t>
            </a:r>
            <a:r>
              <a:rPr lang="en-US" sz="2400" b="1" dirty="0"/>
              <a:t>: </a:t>
            </a:r>
            <a:r>
              <a:rPr lang="en-US" sz="2400" i="1" dirty="0">
                <a:solidFill>
                  <a:srgbClr val="FF0000"/>
                </a:solidFill>
              </a:rPr>
              <a:t>{A: 3, B: 4, C: 4, D: 2, E: 3</a:t>
            </a:r>
            <a:r>
              <a:rPr lang="en-US" sz="2400" dirty="0">
                <a:solidFill>
                  <a:srgbClr val="FF0000"/>
                </a:solidFill>
              </a:rPr>
              <a:t>} </a:t>
            </a:r>
            <a:r>
              <a:rPr lang="en-US" sz="2400" dirty="0"/>
              <a:t>(For reference only)</a:t>
            </a:r>
          </a:p>
        </p:txBody>
      </p:sp>
    </p:spTree>
    <p:extLst>
      <p:ext uri="{BB962C8B-B14F-4D97-AF65-F5344CB8AC3E}">
        <p14:creationId xmlns:p14="http://schemas.microsoft.com/office/powerpoint/2010/main" val="1115566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38525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3. Insert Transactions into the FP-Tree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0E3094-EF97-4726-A444-FDFC8EAD4410}"/>
              </a:ext>
            </a:extLst>
          </p:cNvPr>
          <p:cNvSpPr txBox="1"/>
          <p:nvPr/>
        </p:nvSpPr>
        <p:spPr>
          <a:xfrm>
            <a:off x="669520" y="1599679"/>
            <a:ext cx="560065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Transaction T1</a:t>
            </a:r>
            <a:r>
              <a:rPr lang="en-US" sz="2400" b="1" dirty="0"/>
              <a:t>: </a:t>
            </a:r>
            <a:r>
              <a:rPr lang="en-US" sz="2400" dirty="0"/>
              <a:t>({</a:t>
            </a:r>
            <a:r>
              <a:rPr lang="en-US" sz="2400" dirty="0">
                <a:solidFill>
                  <a:srgbClr val="FF0000"/>
                </a:solidFill>
              </a:rPr>
              <a:t>B, A, E, D</a:t>
            </a:r>
            <a:r>
              <a:rPr lang="en-US" sz="2400" dirty="0"/>
              <a:t>})</a:t>
            </a:r>
          </a:p>
          <a:p>
            <a:endParaRPr lang="en-US" sz="1000" dirty="0"/>
          </a:p>
          <a:p>
            <a:r>
              <a:rPr lang="en-US" sz="2400" dirty="0"/>
              <a:t>Insert path </a:t>
            </a:r>
            <a:r>
              <a:rPr lang="en-US" sz="2400" dirty="0">
                <a:solidFill>
                  <a:srgbClr val="FF0000"/>
                </a:solidFill>
              </a:rPr>
              <a:t>B 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 A  E  D</a:t>
            </a:r>
          </a:p>
          <a:p>
            <a:r>
              <a:rPr lang="en-US" sz="2400" dirty="0">
                <a:sym typeface="Wingdings" panose="05000000000000000000" pitchFamily="2" charset="2"/>
              </a:rPr>
              <a:t>Set counters: B: 1, A: 1, E: 1, D: 1</a:t>
            </a:r>
            <a:endParaRPr lang="en-US" sz="24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7698212" y="1898452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F465D5F-EE40-4CF1-B973-7087C70611E4}"/>
              </a:ext>
            </a:extLst>
          </p:cNvPr>
          <p:cNvSpPr/>
          <p:nvPr/>
        </p:nvSpPr>
        <p:spPr>
          <a:xfrm>
            <a:off x="6869587" y="2676377"/>
            <a:ext cx="730518" cy="730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9C548D5-2D23-4238-82DF-921D2E3334F9}"/>
              </a:ext>
            </a:extLst>
          </p:cNvPr>
          <p:cNvSpPr/>
          <p:nvPr/>
        </p:nvSpPr>
        <p:spPr>
          <a:xfrm>
            <a:off x="6269620" y="3680381"/>
            <a:ext cx="741648" cy="741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70CE05-94D0-4DB6-BE29-980F92475FAA}"/>
              </a:ext>
            </a:extLst>
          </p:cNvPr>
          <p:cNvSpPr/>
          <p:nvPr/>
        </p:nvSpPr>
        <p:spPr>
          <a:xfrm>
            <a:off x="5573505" y="4538710"/>
            <a:ext cx="741648" cy="741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2" idx="3"/>
            <a:endCxn id="8" idx="7"/>
          </p:cNvCxnSpPr>
          <p:nvPr/>
        </p:nvCxnSpPr>
        <p:spPr>
          <a:xfrm flipH="1">
            <a:off x="7493123" y="2531487"/>
            <a:ext cx="313701" cy="251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71F84C-43EB-4E83-B34F-C5EA539A58EC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6763880" y="3299913"/>
            <a:ext cx="212689" cy="380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E9DF07-49B0-4931-B28A-3220297F1ADF}"/>
              </a:ext>
            </a:extLst>
          </p:cNvPr>
          <p:cNvCxnSpPr>
            <a:cxnSpLocks/>
            <a:stCxn id="10" idx="7"/>
            <a:endCxn id="9" idx="3"/>
          </p:cNvCxnSpPr>
          <p:nvPr/>
        </p:nvCxnSpPr>
        <p:spPr>
          <a:xfrm flipV="1">
            <a:off x="6206541" y="4313417"/>
            <a:ext cx="171691" cy="33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562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38525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3. Insert Transactions into the FP-Tree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0E3094-EF97-4726-A444-FDFC8EAD4410}"/>
              </a:ext>
            </a:extLst>
          </p:cNvPr>
          <p:cNvSpPr txBox="1"/>
          <p:nvPr/>
        </p:nvSpPr>
        <p:spPr>
          <a:xfrm>
            <a:off x="683177" y="1601565"/>
            <a:ext cx="625275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Transaction T2</a:t>
            </a:r>
            <a:r>
              <a:rPr lang="en-US" sz="2400" b="1" dirty="0"/>
              <a:t>: </a:t>
            </a:r>
            <a:r>
              <a:rPr lang="en-US" sz="2400" dirty="0"/>
              <a:t>({</a:t>
            </a:r>
            <a:r>
              <a:rPr lang="en-US" sz="2400" dirty="0">
                <a:solidFill>
                  <a:srgbClr val="FF0000"/>
                </a:solidFill>
              </a:rPr>
              <a:t>B, C, E</a:t>
            </a:r>
            <a:r>
              <a:rPr lang="en-US" sz="2400" dirty="0"/>
              <a:t>})</a:t>
            </a:r>
          </a:p>
          <a:p>
            <a:endParaRPr lang="en-US" sz="1000" dirty="0"/>
          </a:p>
          <a:p>
            <a:r>
              <a:rPr lang="en-US" sz="2400" dirty="0"/>
              <a:t>Insert path B </a:t>
            </a:r>
            <a:r>
              <a:rPr lang="en-US" sz="2400" dirty="0">
                <a:sym typeface="Wingdings" panose="05000000000000000000" pitchFamily="2" charset="2"/>
              </a:rPr>
              <a:t> C  E</a:t>
            </a:r>
          </a:p>
          <a:p>
            <a:r>
              <a:rPr lang="en-US" sz="2400" dirty="0">
                <a:sym typeface="Wingdings" panose="05000000000000000000" pitchFamily="2" charset="2"/>
              </a:rPr>
              <a:t>B exists already, so increment 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B to 2</a:t>
            </a:r>
          </a:p>
          <a:p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C </a:t>
            </a:r>
            <a:r>
              <a:rPr lang="en-US" sz="2400" dirty="0">
                <a:sym typeface="Wingdings" panose="05000000000000000000" pitchFamily="2" charset="2"/>
              </a:rPr>
              <a:t>and 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E</a:t>
            </a:r>
            <a:r>
              <a:rPr lang="en-US" sz="2400" dirty="0">
                <a:sym typeface="Wingdings" panose="05000000000000000000" pitchFamily="2" charset="2"/>
              </a:rPr>
              <a:t> are new in this branch, add 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C: 1 </a:t>
            </a:r>
            <a:r>
              <a:rPr lang="en-US" sz="2400" dirty="0">
                <a:sym typeface="Wingdings" panose="05000000000000000000" pitchFamily="2" charset="2"/>
              </a:rPr>
              <a:t>and 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E: 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439859" y="2718755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548471" y="3877989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38" idx="5"/>
            <a:endCxn id="31" idx="1"/>
          </p:cNvCxnSpPr>
          <p:nvPr/>
        </p:nvCxnSpPr>
        <p:spPr>
          <a:xfrm>
            <a:off x="8331247" y="2531487"/>
            <a:ext cx="217224" cy="295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32" idx="0"/>
            <a:endCxn id="31" idx="4"/>
          </p:cNvCxnSpPr>
          <p:nvPr/>
        </p:nvCxnSpPr>
        <p:spPr>
          <a:xfrm flipH="1" flipV="1">
            <a:off x="8810683" y="3460402"/>
            <a:ext cx="108612" cy="417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7698212" y="1898452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2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F465D5F-EE40-4CF1-B973-7087C70611E4}"/>
              </a:ext>
            </a:extLst>
          </p:cNvPr>
          <p:cNvSpPr/>
          <p:nvPr/>
        </p:nvSpPr>
        <p:spPr>
          <a:xfrm>
            <a:off x="6869587" y="2676377"/>
            <a:ext cx="730518" cy="7305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9C548D5-2D23-4238-82DF-921D2E3334F9}"/>
              </a:ext>
            </a:extLst>
          </p:cNvPr>
          <p:cNvSpPr/>
          <p:nvPr/>
        </p:nvSpPr>
        <p:spPr>
          <a:xfrm>
            <a:off x="6269620" y="3680381"/>
            <a:ext cx="741648" cy="74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370CE05-94D0-4DB6-BE29-980F92475FAA}"/>
              </a:ext>
            </a:extLst>
          </p:cNvPr>
          <p:cNvSpPr/>
          <p:nvPr/>
        </p:nvSpPr>
        <p:spPr>
          <a:xfrm>
            <a:off x="5573505" y="4538710"/>
            <a:ext cx="741648" cy="74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38" idx="3"/>
            <a:endCxn id="39" idx="7"/>
          </p:cNvCxnSpPr>
          <p:nvPr/>
        </p:nvCxnSpPr>
        <p:spPr>
          <a:xfrm flipH="1">
            <a:off x="7493123" y="2531487"/>
            <a:ext cx="313701" cy="251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671F84C-43EB-4E83-B34F-C5EA539A58EC}"/>
              </a:ext>
            </a:extLst>
          </p:cNvPr>
          <p:cNvCxnSpPr>
            <a:cxnSpLocks/>
            <a:endCxn id="39" idx="3"/>
          </p:cNvCxnSpPr>
          <p:nvPr/>
        </p:nvCxnSpPr>
        <p:spPr>
          <a:xfrm flipV="1">
            <a:off x="6763880" y="3299913"/>
            <a:ext cx="212689" cy="380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1E9DF07-49B0-4931-B28A-3220297F1ADF}"/>
              </a:ext>
            </a:extLst>
          </p:cNvPr>
          <p:cNvCxnSpPr>
            <a:cxnSpLocks/>
            <a:stCxn id="41" idx="7"/>
            <a:endCxn id="40" idx="3"/>
          </p:cNvCxnSpPr>
          <p:nvPr/>
        </p:nvCxnSpPr>
        <p:spPr>
          <a:xfrm flipV="1">
            <a:off x="6206541" y="4313417"/>
            <a:ext cx="171691" cy="33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237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38525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3. Insert Transactions into the FP-Tree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22747B-4BA2-49BB-8FCA-013B956D6605}"/>
              </a:ext>
            </a:extLst>
          </p:cNvPr>
          <p:cNvSpPr txBox="1"/>
          <p:nvPr/>
        </p:nvSpPr>
        <p:spPr>
          <a:xfrm>
            <a:off x="821920" y="1752079"/>
            <a:ext cx="560065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Transaction T3</a:t>
            </a:r>
            <a:r>
              <a:rPr lang="en-US" sz="2400" b="1" dirty="0"/>
              <a:t>: </a:t>
            </a:r>
            <a:r>
              <a:rPr lang="en-US" sz="2400" dirty="0"/>
              <a:t>({</a:t>
            </a:r>
            <a:r>
              <a:rPr lang="en-US" sz="2400" dirty="0">
                <a:solidFill>
                  <a:srgbClr val="FF0000"/>
                </a:solidFill>
              </a:rPr>
              <a:t>B, C, A, E</a:t>
            </a:r>
            <a:r>
              <a:rPr lang="en-US" sz="2400" dirty="0"/>
              <a:t>})</a:t>
            </a:r>
          </a:p>
          <a:p>
            <a:endParaRPr lang="en-US" sz="1000" dirty="0"/>
          </a:p>
          <a:p>
            <a:r>
              <a:rPr lang="en-US" sz="2400" dirty="0"/>
              <a:t>B &amp; C already exists in this branch, so increment </a:t>
            </a:r>
            <a:r>
              <a:rPr lang="en-US" sz="2400" dirty="0">
                <a:solidFill>
                  <a:srgbClr val="002060"/>
                </a:solidFill>
              </a:rPr>
              <a:t>B to 3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002060"/>
                </a:solidFill>
              </a:rPr>
              <a:t>C to 2</a:t>
            </a:r>
          </a:p>
          <a:p>
            <a:endParaRPr lang="en-US" sz="1200" dirty="0">
              <a:sym typeface="Wingdings" panose="05000000000000000000" pitchFamily="2" charset="2"/>
            </a:endParaRPr>
          </a:p>
          <a:p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A</a:t>
            </a:r>
            <a:r>
              <a:rPr lang="en-US" sz="2400" dirty="0">
                <a:sym typeface="Wingdings" panose="05000000000000000000" pitchFamily="2" charset="2"/>
              </a:rPr>
              <a:t> and 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E</a:t>
            </a:r>
            <a:r>
              <a:rPr lang="en-US" sz="2400" dirty="0">
                <a:sym typeface="Wingdings" panose="05000000000000000000" pitchFamily="2" charset="2"/>
              </a:rPr>
              <a:t> are new in this branch, so add 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A: 1 </a:t>
            </a:r>
            <a:r>
              <a:rPr lang="en-US" sz="2400" dirty="0">
                <a:sym typeface="Wingdings" panose="05000000000000000000" pitchFamily="2" charset="2"/>
              </a:rPr>
              <a:t>and 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E: 1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439859" y="2718755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2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548471" y="3877989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endCxn id="47" idx="1"/>
          </p:cNvCxnSpPr>
          <p:nvPr/>
        </p:nvCxnSpPr>
        <p:spPr>
          <a:xfrm>
            <a:off x="8331247" y="2531487"/>
            <a:ext cx="217224" cy="295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8" idx="0"/>
            <a:endCxn id="47" idx="4"/>
          </p:cNvCxnSpPr>
          <p:nvPr/>
        </p:nvCxnSpPr>
        <p:spPr>
          <a:xfrm flipH="1" flipV="1">
            <a:off x="8810683" y="3460402"/>
            <a:ext cx="108612" cy="417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FF465D5F-EE40-4CF1-B973-7087C70611E4}"/>
              </a:ext>
            </a:extLst>
          </p:cNvPr>
          <p:cNvSpPr/>
          <p:nvPr/>
        </p:nvSpPr>
        <p:spPr>
          <a:xfrm>
            <a:off x="6869587" y="2676377"/>
            <a:ext cx="730518" cy="7305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9C548D5-2D23-4238-82DF-921D2E3334F9}"/>
              </a:ext>
            </a:extLst>
          </p:cNvPr>
          <p:cNvSpPr/>
          <p:nvPr/>
        </p:nvSpPr>
        <p:spPr>
          <a:xfrm>
            <a:off x="6269620" y="3680381"/>
            <a:ext cx="741648" cy="74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370CE05-94D0-4DB6-BE29-980F92475FAA}"/>
              </a:ext>
            </a:extLst>
          </p:cNvPr>
          <p:cNvSpPr/>
          <p:nvPr/>
        </p:nvSpPr>
        <p:spPr>
          <a:xfrm>
            <a:off x="5573505" y="4538710"/>
            <a:ext cx="741648" cy="74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endCxn id="51" idx="7"/>
          </p:cNvCxnSpPr>
          <p:nvPr/>
        </p:nvCxnSpPr>
        <p:spPr>
          <a:xfrm flipH="1">
            <a:off x="7493123" y="2531487"/>
            <a:ext cx="313701" cy="251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671F84C-43EB-4E83-B34F-C5EA539A58EC}"/>
              </a:ext>
            </a:extLst>
          </p:cNvPr>
          <p:cNvCxnSpPr>
            <a:cxnSpLocks/>
            <a:endCxn id="51" idx="3"/>
          </p:cNvCxnSpPr>
          <p:nvPr/>
        </p:nvCxnSpPr>
        <p:spPr>
          <a:xfrm flipV="1">
            <a:off x="6763880" y="3299913"/>
            <a:ext cx="212689" cy="380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1E9DF07-49B0-4931-B28A-3220297F1ADF}"/>
              </a:ext>
            </a:extLst>
          </p:cNvPr>
          <p:cNvCxnSpPr>
            <a:cxnSpLocks/>
            <a:stCxn id="53" idx="7"/>
            <a:endCxn id="52" idx="3"/>
          </p:cNvCxnSpPr>
          <p:nvPr/>
        </p:nvCxnSpPr>
        <p:spPr>
          <a:xfrm flipV="1">
            <a:off x="6206541" y="4313417"/>
            <a:ext cx="171691" cy="33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7698212" y="1898452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3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366317" y="3251546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737140" y="4313417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58" idx="1"/>
            <a:endCxn id="47" idx="6"/>
          </p:cNvCxnSpPr>
          <p:nvPr/>
        </p:nvCxnSpPr>
        <p:spPr>
          <a:xfrm flipH="1" flipV="1">
            <a:off x="9181506" y="3089579"/>
            <a:ext cx="293423" cy="270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58" idx="5"/>
            <a:endCxn id="59" idx="0"/>
          </p:cNvCxnSpPr>
          <p:nvPr/>
        </p:nvCxnSpPr>
        <p:spPr>
          <a:xfrm>
            <a:off x="9999352" y="3884581"/>
            <a:ext cx="108612" cy="428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216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FP Growth</a:t>
            </a:r>
          </a:p>
          <a:p>
            <a:endParaRPr lang="en-US" sz="1400" b="1" dirty="0"/>
          </a:p>
          <a:p>
            <a:pPr marL="457200" indent="-457200">
              <a:buFontTx/>
              <a:buChar char="-"/>
            </a:pPr>
            <a:r>
              <a:rPr lang="en-US" sz="2800" dirty="0"/>
              <a:t>An algorithm for mining frequent </a:t>
            </a:r>
            <a:r>
              <a:rPr lang="en-US" sz="2800" dirty="0" err="1"/>
              <a:t>itemsets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without need </a:t>
            </a:r>
            <a:r>
              <a:rPr lang="en-US" sz="2800" dirty="0"/>
              <a:t>for generating candidate </a:t>
            </a:r>
            <a:r>
              <a:rPr lang="en-US" sz="2800" dirty="0" err="1"/>
              <a:t>itemsets</a:t>
            </a:r>
            <a:r>
              <a:rPr lang="en-US" sz="2800" dirty="0"/>
              <a:t>.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/>
              <a:t>Particularly useful in application like market basket analysis, where it helps identify sets of products that frequency co-occur in transactions (Han, Peri, Yin; 2000)</a:t>
            </a:r>
          </a:p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6065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38525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3. Insert Transactions into the FP-Tree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22747B-4BA2-49BB-8FCA-013B956D6605}"/>
              </a:ext>
            </a:extLst>
          </p:cNvPr>
          <p:cNvSpPr txBox="1"/>
          <p:nvPr/>
        </p:nvSpPr>
        <p:spPr>
          <a:xfrm>
            <a:off x="821920" y="1752079"/>
            <a:ext cx="5600651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Transaction T4</a:t>
            </a:r>
            <a:r>
              <a:rPr lang="en-US" sz="2400" b="1" dirty="0"/>
              <a:t>: </a:t>
            </a:r>
            <a:r>
              <a:rPr lang="en-US" sz="2400" dirty="0"/>
              <a:t>({</a:t>
            </a:r>
            <a:r>
              <a:rPr lang="en-US" sz="2400" dirty="0">
                <a:solidFill>
                  <a:srgbClr val="FF0000"/>
                </a:solidFill>
              </a:rPr>
              <a:t>B, C</a:t>
            </a:r>
            <a:r>
              <a:rPr lang="en-US" sz="2400" dirty="0"/>
              <a:t>})</a:t>
            </a:r>
          </a:p>
          <a:p>
            <a:endParaRPr lang="en-US" sz="1000" dirty="0"/>
          </a:p>
          <a:p>
            <a:r>
              <a:rPr lang="en-US" sz="2400" dirty="0"/>
              <a:t>Insert path B </a:t>
            </a:r>
            <a:r>
              <a:rPr lang="en-US" sz="2400" dirty="0">
                <a:sym typeface="Wingdings" panose="05000000000000000000" pitchFamily="2" charset="2"/>
              </a:rPr>
              <a:t> C</a:t>
            </a:r>
          </a:p>
          <a:p>
            <a:r>
              <a:rPr lang="en-US" sz="2400" dirty="0">
                <a:sym typeface="Wingdings" panose="05000000000000000000" pitchFamily="2" charset="2"/>
              </a:rPr>
              <a:t>B already exists, so increment </a:t>
            </a:r>
            <a:r>
              <a:rPr 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B to 4</a:t>
            </a:r>
            <a:r>
              <a:rPr lang="en-US" sz="2400" dirty="0">
                <a:solidFill>
                  <a:srgbClr val="002060"/>
                </a:solidFill>
                <a:sym typeface="Wingdings" panose="05000000000000000000" pitchFamily="2" charset="2"/>
              </a:rPr>
              <a:t>, </a:t>
            </a:r>
            <a:r>
              <a:rPr lang="en-US" sz="2400" dirty="0">
                <a:sym typeface="Wingdings" panose="05000000000000000000" pitchFamily="2" charset="2"/>
              </a:rPr>
              <a:t>increment </a:t>
            </a:r>
            <a:r>
              <a:rPr 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C to 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439859" y="2718755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3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548471" y="3877989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endCxn id="55" idx="1"/>
          </p:cNvCxnSpPr>
          <p:nvPr/>
        </p:nvCxnSpPr>
        <p:spPr>
          <a:xfrm>
            <a:off x="8331247" y="2531487"/>
            <a:ext cx="217224" cy="295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56" idx="0"/>
            <a:endCxn id="55" idx="4"/>
          </p:cNvCxnSpPr>
          <p:nvPr/>
        </p:nvCxnSpPr>
        <p:spPr>
          <a:xfrm flipH="1" flipV="1">
            <a:off x="8810683" y="3460402"/>
            <a:ext cx="108612" cy="417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FF465D5F-EE40-4CF1-B973-7087C70611E4}"/>
              </a:ext>
            </a:extLst>
          </p:cNvPr>
          <p:cNvSpPr/>
          <p:nvPr/>
        </p:nvSpPr>
        <p:spPr>
          <a:xfrm>
            <a:off x="6869587" y="2676377"/>
            <a:ext cx="730518" cy="7305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9C548D5-2D23-4238-82DF-921D2E3334F9}"/>
              </a:ext>
            </a:extLst>
          </p:cNvPr>
          <p:cNvSpPr/>
          <p:nvPr/>
        </p:nvSpPr>
        <p:spPr>
          <a:xfrm>
            <a:off x="6269620" y="3680381"/>
            <a:ext cx="741648" cy="74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370CE05-94D0-4DB6-BE29-980F92475FAA}"/>
              </a:ext>
            </a:extLst>
          </p:cNvPr>
          <p:cNvSpPr/>
          <p:nvPr/>
        </p:nvSpPr>
        <p:spPr>
          <a:xfrm>
            <a:off x="5573505" y="4538710"/>
            <a:ext cx="741648" cy="74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endCxn id="59" idx="7"/>
          </p:cNvCxnSpPr>
          <p:nvPr/>
        </p:nvCxnSpPr>
        <p:spPr>
          <a:xfrm flipH="1">
            <a:off x="7493123" y="2531487"/>
            <a:ext cx="313701" cy="251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671F84C-43EB-4E83-B34F-C5EA539A58EC}"/>
              </a:ext>
            </a:extLst>
          </p:cNvPr>
          <p:cNvCxnSpPr>
            <a:cxnSpLocks/>
            <a:endCxn id="59" idx="3"/>
          </p:cNvCxnSpPr>
          <p:nvPr/>
        </p:nvCxnSpPr>
        <p:spPr>
          <a:xfrm flipV="1">
            <a:off x="6763880" y="3299913"/>
            <a:ext cx="212689" cy="380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1E9DF07-49B0-4931-B28A-3220297F1ADF}"/>
              </a:ext>
            </a:extLst>
          </p:cNvPr>
          <p:cNvCxnSpPr>
            <a:cxnSpLocks/>
            <a:stCxn id="61" idx="7"/>
            <a:endCxn id="60" idx="3"/>
          </p:cNvCxnSpPr>
          <p:nvPr/>
        </p:nvCxnSpPr>
        <p:spPr>
          <a:xfrm flipV="1">
            <a:off x="6206541" y="4313417"/>
            <a:ext cx="171691" cy="33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7698212" y="1898452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4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366317" y="3251546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737140" y="4313417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66" idx="1"/>
            <a:endCxn id="55" idx="6"/>
          </p:cNvCxnSpPr>
          <p:nvPr/>
        </p:nvCxnSpPr>
        <p:spPr>
          <a:xfrm flipH="1" flipV="1">
            <a:off x="9181506" y="3089579"/>
            <a:ext cx="293423" cy="270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66" idx="5"/>
            <a:endCxn id="67" idx="0"/>
          </p:cNvCxnSpPr>
          <p:nvPr/>
        </p:nvCxnSpPr>
        <p:spPr>
          <a:xfrm>
            <a:off x="9999352" y="3884581"/>
            <a:ext cx="108612" cy="428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249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38525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3. Insert Transactions into the FP-Tree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22747B-4BA2-49BB-8FCA-013B956D6605}"/>
              </a:ext>
            </a:extLst>
          </p:cNvPr>
          <p:cNvSpPr txBox="1"/>
          <p:nvPr/>
        </p:nvSpPr>
        <p:spPr>
          <a:xfrm>
            <a:off x="821920" y="1752079"/>
            <a:ext cx="5600651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Transaction T5</a:t>
            </a:r>
            <a:r>
              <a:rPr lang="en-US" sz="2400" b="1" dirty="0"/>
              <a:t>: </a:t>
            </a:r>
            <a:r>
              <a:rPr lang="en-US" sz="2400" dirty="0"/>
              <a:t>({</a:t>
            </a:r>
            <a:r>
              <a:rPr lang="en-US" sz="2400" dirty="0">
                <a:solidFill>
                  <a:srgbClr val="FF0000"/>
                </a:solidFill>
              </a:rPr>
              <a:t>C, A, D</a:t>
            </a:r>
            <a:r>
              <a:rPr lang="en-US" sz="2400" dirty="0"/>
              <a:t>})</a:t>
            </a:r>
          </a:p>
          <a:p>
            <a:endParaRPr lang="en-US" sz="1000" dirty="0"/>
          </a:p>
          <a:p>
            <a:r>
              <a:rPr lang="en-US" sz="2400" dirty="0"/>
              <a:t>Start a new branch C as the first item</a:t>
            </a:r>
            <a:endParaRPr lang="en-US" sz="2400" dirty="0">
              <a:solidFill>
                <a:srgbClr val="002060"/>
              </a:solidFill>
            </a:endParaRPr>
          </a:p>
          <a:p>
            <a:endParaRPr lang="en-US" sz="12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Create path C  A  D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439859" y="2718755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3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548471" y="3877989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endCxn id="68" idx="1"/>
          </p:cNvCxnSpPr>
          <p:nvPr/>
        </p:nvCxnSpPr>
        <p:spPr>
          <a:xfrm>
            <a:off x="8331247" y="2531487"/>
            <a:ext cx="217224" cy="295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69" idx="0"/>
            <a:endCxn id="68" idx="4"/>
          </p:cNvCxnSpPr>
          <p:nvPr/>
        </p:nvCxnSpPr>
        <p:spPr>
          <a:xfrm flipH="1" flipV="1">
            <a:off x="8810683" y="3460402"/>
            <a:ext cx="108612" cy="417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FF465D5F-EE40-4CF1-B973-7087C70611E4}"/>
              </a:ext>
            </a:extLst>
          </p:cNvPr>
          <p:cNvSpPr/>
          <p:nvPr/>
        </p:nvSpPr>
        <p:spPr>
          <a:xfrm>
            <a:off x="6869587" y="2676377"/>
            <a:ext cx="730518" cy="7305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9C548D5-2D23-4238-82DF-921D2E3334F9}"/>
              </a:ext>
            </a:extLst>
          </p:cNvPr>
          <p:cNvSpPr/>
          <p:nvPr/>
        </p:nvSpPr>
        <p:spPr>
          <a:xfrm>
            <a:off x="6269620" y="3680381"/>
            <a:ext cx="741648" cy="74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370CE05-94D0-4DB6-BE29-980F92475FAA}"/>
              </a:ext>
            </a:extLst>
          </p:cNvPr>
          <p:cNvSpPr/>
          <p:nvPr/>
        </p:nvSpPr>
        <p:spPr>
          <a:xfrm>
            <a:off x="5573505" y="4538710"/>
            <a:ext cx="741648" cy="74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endCxn id="72" idx="7"/>
          </p:cNvCxnSpPr>
          <p:nvPr/>
        </p:nvCxnSpPr>
        <p:spPr>
          <a:xfrm flipH="1">
            <a:off x="7493123" y="2531487"/>
            <a:ext cx="313701" cy="251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671F84C-43EB-4E83-B34F-C5EA539A58EC}"/>
              </a:ext>
            </a:extLst>
          </p:cNvPr>
          <p:cNvCxnSpPr>
            <a:cxnSpLocks/>
            <a:endCxn id="72" idx="3"/>
          </p:cNvCxnSpPr>
          <p:nvPr/>
        </p:nvCxnSpPr>
        <p:spPr>
          <a:xfrm flipV="1">
            <a:off x="6763880" y="3299913"/>
            <a:ext cx="212689" cy="380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1E9DF07-49B0-4931-B28A-3220297F1ADF}"/>
              </a:ext>
            </a:extLst>
          </p:cNvPr>
          <p:cNvCxnSpPr>
            <a:cxnSpLocks/>
            <a:stCxn id="74" idx="7"/>
            <a:endCxn id="73" idx="3"/>
          </p:cNvCxnSpPr>
          <p:nvPr/>
        </p:nvCxnSpPr>
        <p:spPr>
          <a:xfrm flipV="1">
            <a:off x="6206541" y="4313417"/>
            <a:ext cx="171691" cy="33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7698212" y="1898452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4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366317" y="3251546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737140" y="4313417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79" idx="1"/>
            <a:endCxn id="68" idx="6"/>
          </p:cNvCxnSpPr>
          <p:nvPr/>
        </p:nvCxnSpPr>
        <p:spPr>
          <a:xfrm flipH="1" flipV="1">
            <a:off x="9181506" y="3089579"/>
            <a:ext cx="293423" cy="270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79" idx="5"/>
            <a:endCxn id="80" idx="0"/>
          </p:cNvCxnSpPr>
          <p:nvPr/>
        </p:nvCxnSpPr>
        <p:spPr>
          <a:xfrm>
            <a:off x="9999352" y="3884581"/>
            <a:ext cx="108612" cy="428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1872852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2941057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3993193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84" idx="0"/>
            <a:endCxn id="83" idx="4"/>
          </p:cNvCxnSpPr>
          <p:nvPr/>
        </p:nvCxnSpPr>
        <p:spPr>
          <a:xfrm flipV="1">
            <a:off x="11146318" y="2614499"/>
            <a:ext cx="0" cy="326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85" idx="0"/>
            <a:endCxn id="84" idx="4"/>
          </p:cNvCxnSpPr>
          <p:nvPr/>
        </p:nvCxnSpPr>
        <p:spPr>
          <a:xfrm flipV="1">
            <a:off x="11146318" y="3682704"/>
            <a:ext cx="0" cy="310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31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38525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4. Header Table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5AAE7AD-95E2-4A9A-A1BD-2337619DC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943318"/>
              </p:ext>
            </p:extLst>
          </p:nvPr>
        </p:nvGraphicFramePr>
        <p:xfrm>
          <a:off x="742968" y="1686080"/>
          <a:ext cx="5391132" cy="20116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095357">
                  <a:extLst>
                    <a:ext uri="{9D8B030D-6E8A-4147-A177-3AD203B41FA5}">
                      <a16:colId xmlns:a16="http://schemas.microsoft.com/office/drawing/2014/main" val="17816992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684168584"/>
                    </a:ext>
                  </a:extLst>
                </a:gridCol>
                <a:gridCol w="3000375">
                  <a:extLst>
                    <a:ext uri="{9D8B030D-6E8A-4147-A177-3AD203B41FA5}">
                      <a16:colId xmlns:a16="http://schemas.microsoft.com/office/drawing/2014/main" val="7313338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PH" sz="1600" b="1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sz="1600" b="1"/>
                        <a:t>Frequency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sz="1600" b="1" dirty="0"/>
                        <a:t>Pointer to First Node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35465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sz="160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sz="16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First B node in tree</a:t>
                      </a:r>
                      <a:endParaRPr lang="en-PH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78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sz="16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sz="16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First C node in tree</a:t>
                      </a:r>
                      <a:endParaRPr lang="en-PH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302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sz="16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sz="16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First A node in tree</a:t>
                      </a:r>
                      <a:endParaRPr lang="en-PH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4366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sz="160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sz="1600"/>
                        <a:t>3</a:t>
                      </a:r>
                      <a:endParaRPr lang="en-PH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First E node in tree</a:t>
                      </a:r>
                      <a:endParaRPr lang="en-PH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89238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sz="160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sz="16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First D node in tree</a:t>
                      </a:r>
                      <a:endParaRPr lang="en-PH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997865"/>
                  </a:ext>
                </a:extLst>
              </a:tr>
            </a:tbl>
          </a:graphicData>
        </a:graphic>
      </p:graphicFrame>
      <p:sp>
        <p:nvSpPr>
          <p:cNvPr id="29" name="Oval 28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439859" y="2718755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3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548471" y="3877989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endCxn id="29" idx="1"/>
          </p:cNvCxnSpPr>
          <p:nvPr/>
        </p:nvCxnSpPr>
        <p:spPr>
          <a:xfrm>
            <a:off x="8331247" y="2531487"/>
            <a:ext cx="217224" cy="295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30" idx="0"/>
            <a:endCxn id="29" idx="4"/>
          </p:cNvCxnSpPr>
          <p:nvPr/>
        </p:nvCxnSpPr>
        <p:spPr>
          <a:xfrm flipH="1" flipV="1">
            <a:off x="8810683" y="3460402"/>
            <a:ext cx="108612" cy="417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F465D5F-EE40-4CF1-B973-7087C70611E4}"/>
              </a:ext>
            </a:extLst>
          </p:cNvPr>
          <p:cNvSpPr/>
          <p:nvPr/>
        </p:nvSpPr>
        <p:spPr>
          <a:xfrm>
            <a:off x="6869587" y="2676377"/>
            <a:ext cx="730518" cy="7305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9C548D5-2D23-4238-82DF-921D2E3334F9}"/>
              </a:ext>
            </a:extLst>
          </p:cNvPr>
          <p:cNvSpPr/>
          <p:nvPr/>
        </p:nvSpPr>
        <p:spPr>
          <a:xfrm>
            <a:off x="6269620" y="3680381"/>
            <a:ext cx="741648" cy="74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370CE05-94D0-4DB6-BE29-980F92475FAA}"/>
              </a:ext>
            </a:extLst>
          </p:cNvPr>
          <p:cNvSpPr/>
          <p:nvPr/>
        </p:nvSpPr>
        <p:spPr>
          <a:xfrm>
            <a:off x="5573505" y="4538710"/>
            <a:ext cx="741648" cy="74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endCxn id="33" idx="7"/>
          </p:cNvCxnSpPr>
          <p:nvPr/>
        </p:nvCxnSpPr>
        <p:spPr>
          <a:xfrm flipH="1">
            <a:off x="7493123" y="2531487"/>
            <a:ext cx="313701" cy="251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671F84C-43EB-4E83-B34F-C5EA539A58EC}"/>
              </a:ext>
            </a:extLst>
          </p:cNvPr>
          <p:cNvCxnSpPr>
            <a:cxnSpLocks/>
            <a:endCxn id="33" idx="3"/>
          </p:cNvCxnSpPr>
          <p:nvPr/>
        </p:nvCxnSpPr>
        <p:spPr>
          <a:xfrm flipV="1">
            <a:off x="6763880" y="3299913"/>
            <a:ext cx="212689" cy="380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1E9DF07-49B0-4931-B28A-3220297F1ADF}"/>
              </a:ext>
            </a:extLst>
          </p:cNvPr>
          <p:cNvCxnSpPr>
            <a:cxnSpLocks/>
            <a:stCxn id="35" idx="7"/>
            <a:endCxn id="34" idx="3"/>
          </p:cNvCxnSpPr>
          <p:nvPr/>
        </p:nvCxnSpPr>
        <p:spPr>
          <a:xfrm flipV="1">
            <a:off x="6206541" y="4313417"/>
            <a:ext cx="171691" cy="33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7698212" y="1898452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4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366317" y="3251546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737140" y="4313417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0" idx="1"/>
            <a:endCxn id="29" idx="6"/>
          </p:cNvCxnSpPr>
          <p:nvPr/>
        </p:nvCxnSpPr>
        <p:spPr>
          <a:xfrm flipH="1" flipV="1">
            <a:off x="9181506" y="3089579"/>
            <a:ext cx="293423" cy="270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0" idx="5"/>
            <a:endCxn id="41" idx="0"/>
          </p:cNvCxnSpPr>
          <p:nvPr/>
        </p:nvCxnSpPr>
        <p:spPr>
          <a:xfrm>
            <a:off x="9999352" y="3884581"/>
            <a:ext cx="108612" cy="428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1872852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2941057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3993193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5" idx="0"/>
            <a:endCxn id="44" idx="4"/>
          </p:cNvCxnSpPr>
          <p:nvPr/>
        </p:nvCxnSpPr>
        <p:spPr>
          <a:xfrm flipV="1">
            <a:off x="11146318" y="2614499"/>
            <a:ext cx="0" cy="326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6" idx="0"/>
            <a:endCxn id="45" idx="4"/>
          </p:cNvCxnSpPr>
          <p:nvPr/>
        </p:nvCxnSpPr>
        <p:spPr>
          <a:xfrm flipV="1">
            <a:off x="11146318" y="3682704"/>
            <a:ext cx="0" cy="310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406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38525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5.1 Mining the FP-Tree for Frequent Patterns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6FFCD5-DA91-4170-905E-45E8EB9BEBE5}"/>
              </a:ext>
            </a:extLst>
          </p:cNvPr>
          <p:cNvSpPr txBox="1"/>
          <p:nvPr/>
        </p:nvSpPr>
        <p:spPr>
          <a:xfrm>
            <a:off x="746727" y="1763740"/>
            <a:ext cx="5600651" cy="3624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Paths Leading to D Nodes:</a:t>
            </a:r>
          </a:p>
          <a:p>
            <a:endParaRPr lang="en-US" sz="900" b="1" dirty="0"/>
          </a:p>
          <a:p>
            <a:pPr marL="457200" indent="-457200">
              <a:buAutoNum type="arabicPeriod"/>
            </a:pPr>
            <a:r>
              <a:rPr lang="en-US" sz="2000" dirty="0"/>
              <a:t>Path 1 containing D:</a:t>
            </a:r>
          </a:p>
          <a:p>
            <a:r>
              <a:rPr lang="en-US" sz="2000" dirty="0"/>
              <a:t>      </a:t>
            </a:r>
            <a:r>
              <a:rPr lang="en-US" dirty="0"/>
              <a:t>- </a:t>
            </a:r>
            <a:r>
              <a:rPr lang="en-US" b="1" dirty="0">
                <a:solidFill>
                  <a:srgbClr val="FF0000"/>
                </a:solidFill>
              </a:rPr>
              <a:t>B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A</a:t>
            </a:r>
            <a:r>
              <a:rPr lang="en-US" b="1" dirty="0">
                <a:sym typeface="Wingdings" panose="05000000000000000000" pitchFamily="2" charset="2"/>
              </a:rPr>
              <a:t> 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E</a:t>
            </a:r>
            <a:r>
              <a:rPr lang="en-US" b="1" dirty="0">
                <a:sym typeface="Wingdings" panose="05000000000000000000" pitchFamily="2" charset="2"/>
              </a:rPr>
              <a:t>  </a:t>
            </a:r>
            <a:r>
              <a:rPr lang="en-US" b="1" dirty="0">
                <a:solidFill>
                  <a:srgbClr val="7030A0"/>
                </a:solidFill>
                <a:sym typeface="Wingdings" panose="05000000000000000000" pitchFamily="2" charset="2"/>
              </a:rPr>
              <a:t>D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(support count = 1)</a:t>
            </a:r>
          </a:p>
          <a:p>
            <a:endParaRPr lang="en-US" sz="2000" b="1" dirty="0">
              <a:sym typeface="Wingdings" panose="05000000000000000000" pitchFamily="2" charset="2"/>
            </a:endParaRPr>
          </a:p>
          <a:p>
            <a:r>
              <a:rPr lang="en-US" sz="2000" dirty="0"/>
              <a:t>2.   Path 2 containing D:</a:t>
            </a:r>
          </a:p>
          <a:p>
            <a:r>
              <a:rPr lang="en-US" sz="2000" dirty="0"/>
              <a:t>      </a:t>
            </a:r>
            <a:r>
              <a:rPr lang="en-US" dirty="0"/>
              <a:t>- </a:t>
            </a:r>
            <a:r>
              <a:rPr lang="en-US" b="1" dirty="0">
                <a:solidFill>
                  <a:srgbClr val="FF0000"/>
                </a:solidFill>
              </a:rPr>
              <a:t>C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A</a:t>
            </a:r>
            <a:r>
              <a:rPr lang="en-US" b="1" dirty="0">
                <a:sym typeface="Wingdings" panose="05000000000000000000" pitchFamily="2" charset="2"/>
              </a:rPr>
              <a:t>  </a:t>
            </a:r>
            <a:r>
              <a:rPr lang="en-US" b="1" dirty="0">
                <a:solidFill>
                  <a:srgbClr val="7030A0"/>
                </a:solidFill>
                <a:sym typeface="Wingdings" panose="05000000000000000000" pitchFamily="2" charset="2"/>
              </a:rPr>
              <a:t>D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(support count = 1)</a:t>
            </a:r>
          </a:p>
          <a:p>
            <a:endParaRPr lang="en-US" sz="1200" b="1" dirty="0">
              <a:sym typeface="Wingdings" panose="05000000000000000000" pitchFamily="2" charset="2"/>
            </a:endParaRPr>
          </a:p>
          <a:p>
            <a:r>
              <a:rPr lang="en-US" sz="2000" b="1" dirty="0"/>
              <a:t>Sample Conditional Pattern Base on D:</a:t>
            </a:r>
          </a:p>
          <a:p>
            <a:endParaRPr lang="en-US" sz="900" b="1" dirty="0"/>
          </a:p>
          <a:p>
            <a:r>
              <a:rPr lang="en-US" sz="2000" dirty="0">
                <a:solidFill>
                  <a:srgbClr val="FF0000"/>
                </a:solidFill>
              </a:rPr>
              <a:t>B, A, E </a:t>
            </a:r>
            <a:r>
              <a:rPr lang="en-US" sz="2000" dirty="0"/>
              <a:t>		</a:t>
            </a:r>
            <a:r>
              <a:rPr lang="en-US" sz="2000" dirty="0">
                <a:solidFill>
                  <a:schemeClr val="bg1"/>
                </a:solidFill>
              </a:rPr>
              <a:t>(1)</a:t>
            </a:r>
          </a:p>
          <a:p>
            <a:r>
              <a:rPr lang="en-US" sz="2000" dirty="0">
                <a:solidFill>
                  <a:srgbClr val="FF0000"/>
                </a:solidFill>
              </a:rPr>
              <a:t>C, A</a:t>
            </a:r>
            <a:r>
              <a:rPr lang="en-US" sz="2000" dirty="0"/>
              <a:t>		</a:t>
            </a:r>
            <a:r>
              <a:rPr lang="en-US" sz="2000" dirty="0">
                <a:solidFill>
                  <a:schemeClr val="bg1"/>
                </a:solidFill>
              </a:rPr>
              <a:t>(1)</a:t>
            </a:r>
          </a:p>
          <a:p>
            <a:endParaRPr lang="en-US" b="1" dirty="0">
              <a:sym typeface="Wingdings" panose="05000000000000000000" pitchFamily="2" charset="2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439859" y="2718755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3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548471" y="3877989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endCxn id="30" idx="1"/>
          </p:cNvCxnSpPr>
          <p:nvPr/>
        </p:nvCxnSpPr>
        <p:spPr>
          <a:xfrm>
            <a:off x="8331247" y="2531487"/>
            <a:ext cx="217224" cy="295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31" idx="0"/>
            <a:endCxn id="30" idx="4"/>
          </p:cNvCxnSpPr>
          <p:nvPr/>
        </p:nvCxnSpPr>
        <p:spPr>
          <a:xfrm flipH="1" flipV="1">
            <a:off x="8810683" y="3460402"/>
            <a:ext cx="108612" cy="417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F465D5F-EE40-4CF1-B973-7087C70611E4}"/>
              </a:ext>
            </a:extLst>
          </p:cNvPr>
          <p:cNvSpPr/>
          <p:nvPr/>
        </p:nvSpPr>
        <p:spPr>
          <a:xfrm>
            <a:off x="6869587" y="2676377"/>
            <a:ext cx="730518" cy="730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9C548D5-2D23-4238-82DF-921D2E3334F9}"/>
              </a:ext>
            </a:extLst>
          </p:cNvPr>
          <p:cNvSpPr/>
          <p:nvPr/>
        </p:nvSpPr>
        <p:spPr>
          <a:xfrm>
            <a:off x="6269620" y="3680381"/>
            <a:ext cx="741648" cy="741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370CE05-94D0-4DB6-BE29-980F92475FAA}"/>
              </a:ext>
            </a:extLst>
          </p:cNvPr>
          <p:cNvSpPr/>
          <p:nvPr/>
        </p:nvSpPr>
        <p:spPr>
          <a:xfrm>
            <a:off x="5573505" y="4538710"/>
            <a:ext cx="741648" cy="7416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endCxn id="34" idx="7"/>
          </p:cNvCxnSpPr>
          <p:nvPr/>
        </p:nvCxnSpPr>
        <p:spPr>
          <a:xfrm flipH="1">
            <a:off x="7493123" y="2531487"/>
            <a:ext cx="313701" cy="251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671F84C-43EB-4E83-B34F-C5EA539A58EC}"/>
              </a:ext>
            </a:extLst>
          </p:cNvPr>
          <p:cNvCxnSpPr>
            <a:cxnSpLocks/>
            <a:endCxn id="34" idx="3"/>
          </p:cNvCxnSpPr>
          <p:nvPr/>
        </p:nvCxnSpPr>
        <p:spPr>
          <a:xfrm flipV="1">
            <a:off x="6763880" y="3299913"/>
            <a:ext cx="212689" cy="380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1E9DF07-49B0-4931-B28A-3220297F1ADF}"/>
              </a:ext>
            </a:extLst>
          </p:cNvPr>
          <p:cNvCxnSpPr>
            <a:cxnSpLocks/>
            <a:stCxn id="36" idx="7"/>
            <a:endCxn id="35" idx="3"/>
          </p:cNvCxnSpPr>
          <p:nvPr/>
        </p:nvCxnSpPr>
        <p:spPr>
          <a:xfrm flipV="1">
            <a:off x="6206541" y="4313417"/>
            <a:ext cx="171691" cy="33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7698212" y="1898452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4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366317" y="3251546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737140" y="4313417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1" idx="1"/>
            <a:endCxn id="30" idx="6"/>
          </p:cNvCxnSpPr>
          <p:nvPr/>
        </p:nvCxnSpPr>
        <p:spPr>
          <a:xfrm flipH="1" flipV="1">
            <a:off x="9181506" y="3089579"/>
            <a:ext cx="293423" cy="270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1" idx="5"/>
            <a:endCxn id="42" idx="0"/>
          </p:cNvCxnSpPr>
          <p:nvPr/>
        </p:nvCxnSpPr>
        <p:spPr>
          <a:xfrm>
            <a:off x="9999352" y="3884581"/>
            <a:ext cx="108612" cy="428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1872852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2941057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3993193"/>
            <a:ext cx="741647" cy="74164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6" idx="0"/>
            <a:endCxn id="45" idx="4"/>
          </p:cNvCxnSpPr>
          <p:nvPr/>
        </p:nvCxnSpPr>
        <p:spPr>
          <a:xfrm flipV="1">
            <a:off x="11146318" y="2614499"/>
            <a:ext cx="0" cy="326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7" idx="0"/>
            <a:endCxn id="46" idx="4"/>
          </p:cNvCxnSpPr>
          <p:nvPr/>
        </p:nvCxnSpPr>
        <p:spPr>
          <a:xfrm flipV="1">
            <a:off x="11146318" y="3682704"/>
            <a:ext cx="0" cy="310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285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38525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Frequent Pattern for Node 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439859" y="2718755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3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548471" y="3877989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endCxn id="30" idx="1"/>
          </p:cNvCxnSpPr>
          <p:nvPr/>
        </p:nvCxnSpPr>
        <p:spPr>
          <a:xfrm>
            <a:off x="8331247" y="2531487"/>
            <a:ext cx="217224" cy="295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31" idx="0"/>
            <a:endCxn id="30" idx="4"/>
          </p:cNvCxnSpPr>
          <p:nvPr/>
        </p:nvCxnSpPr>
        <p:spPr>
          <a:xfrm flipH="1" flipV="1">
            <a:off x="8810683" y="3460402"/>
            <a:ext cx="108612" cy="417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F465D5F-EE40-4CF1-B973-7087C70611E4}"/>
              </a:ext>
            </a:extLst>
          </p:cNvPr>
          <p:cNvSpPr/>
          <p:nvPr/>
        </p:nvSpPr>
        <p:spPr>
          <a:xfrm>
            <a:off x="6869587" y="2676377"/>
            <a:ext cx="730518" cy="730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9C548D5-2D23-4238-82DF-921D2E3334F9}"/>
              </a:ext>
            </a:extLst>
          </p:cNvPr>
          <p:cNvSpPr/>
          <p:nvPr/>
        </p:nvSpPr>
        <p:spPr>
          <a:xfrm>
            <a:off x="6269620" y="3680381"/>
            <a:ext cx="741648" cy="741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370CE05-94D0-4DB6-BE29-980F92475FAA}"/>
              </a:ext>
            </a:extLst>
          </p:cNvPr>
          <p:cNvSpPr/>
          <p:nvPr/>
        </p:nvSpPr>
        <p:spPr>
          <a:xfrm>
            <a:off x="5573505" y="4538710"/>
            <a:ext cx="741648" cy="7416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endCxn id="34" idx="7"/>
          </p:cNvCxnSpPr>
          <p:nvPr/>
        </p:nvCxnSpPr>
        <p:spPr>
          <a:xfrm flipH="1">
            <a:off x="7493123" y="2531487"/>
            <a:ext cx="313701" cy="251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671F84C-43EB-4E83-B34F-C5EA539A58EC}"/>
              </a:ext>
            </a:extLst>
          </p:cNvPr>
          <p:cNvCxnSpPr>
            <a:cxnSpLocks/>
            <a:endCxn id="34" idx="3"/>
          </p:cNvCxnSpPr>
          <p:nvPr/>
        </p:nvCxnSpPr>
        <p:spPr>
          <a:xfrm flipV="1">
            <a:off x="6763880" y="3299913"/>
            <a:ext cx="212689" cy="380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1E9DF07-49B0-4931-B28A-3220297F1ADF}"/>
              </a:ext>
            </a:extLst>
          </p:cNvPr>
          <p:cNvCxnSpPr>
            <a:cxnSpLocks/>
            <a:stCxn id="36" idx="7"/>
            <a:endCxn id="35" idx="3"/>
          </p:cNvCxnSpPr>
          <p:nvPr/>
        </p:nvCxnSpPr>
        <p:spPr>
          <a:xfrm flipV="1">
            <a:off x="6206541" y="4313417"/>
            <a:ext cx="171691" cy="33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7698212" y="1898452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4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366317" y="3251546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737140" y="4313417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1" idx="1"/>
            <a:endCxn id="30" idx="6"/>
          </p:cNvCxnSpPr>
          <p:nvPr/>
        </p:nvCxnSpPr>
        <p:spPr>
          <a:xfrm flipH="1" flipV="1">
            <a:off x="9181506" y="3089579"/>
            <a:ext cx="293423" cy="270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1" idx="5"/>
            <a:endCxn id="42" idx="0"/>
          </p:cNvCxnSpPr>
          <p:nvPr/>
        </p:nvCxnSpPr>
        <p:spPr>
          <a:xfrm>
            <a:off x="9999352" y="3884581"/>
            <a:ext cx="108612" cy="428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1872852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2941057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3993193"/>
            <a:ext cx="741647" cy="74164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6" idx="0"/>
            <a:endCxn id="45" idx="4"/>
          </p:cNvCxnSpPr>
          <p:nvPr/>
        </p:nvCxnSpPr>
        <p:spPr>
          <a:xfrm flipV="1">
            <a:off x="11146318" y="2614499"/>
            <a:ext cx="0" cy="326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7" idx="0"/>
            <a:endCxn id="46" idx="4"/>
          </p:cNvCxnSpPr>
          <p:nvPr/>
        </p:nvCxnSpPr>
        <p:spPr>
          <a:xfrm flipV="1">
            <a:off x="11146318" y="3682704"/>
            <a:ext cx="0" cy="310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EC11D1B-B1E4-4656-9967-F8B4B4227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466217"/>
              </p:ext>
            </p:extLst>
          </p:nvPr>
        </p:nvGraphicFramePr>
        <p:xfrm>
          <a:off x="771525" y="1680498"/>
          <a:ext cx="4695825" cy="256032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176537152"/>
                    </a:ext>
                  </a:extLst>
                </a:gridCol>
                <a:gridCol w="2867025">
                  <a:extLst>
                    <a:ext uri="{9D8B030D-6E8A-4147-A177-3AD203B41FA5}">
                      <a16:colId xmlns:a16="http://schemas.microsoft.com/office/drawing/2014/main" val="4682146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PH" b="1" dirty="0"/>
                        <a:t>Pattern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Support Count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3550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81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{A,</a:t>
                      </a:r>
                      <a:r>
                        <a:rPr lang="en-US" baseline="0" dirty="0"/>
                        <a:t> D}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222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{E,</a:t>
                      </a:r>
                      <a:r>
                        <a:rPr lang="en-US" baseline="0" dirty="0"/>
                        <a:t> D}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37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{A,</a:t>
                      </a:r>
                      <a:r>
                        <a:rPr lang="en-US" baseline="0" dirty="0"/>
                        <a:t> E, D}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849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{B,</a:t>
                      </a:r>
                      <a:r>
                        <a:rPr lang="en-US" baseline="0" dirty="0"/>
                        <a:t> A, E, D}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284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{C, A, D}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246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38525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5.2 Mining the FP-Tree for Frequent Patterns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6FFCD5-DA91-4170-905E-45E8EB9BEBE5}"/>
              </a:ext>
            </a:extLst>
          </p:cNvPr>
          <p:cNvSpPr txBox="1"/>
          <p:nvPr/>
        </p:nvSpPr>
        <p:spPr>
          <a:xfrm>
            <a:off x="746727" y="1763740"/>
            <a:ext cx="560065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Paths Leading to E Nodes:</a:t>
            </a:r>
          </a:p>
          <a:p>
            <a:endParaRPr lang="en-US" sz="900" b="1" dirty="0"/>
          </a:p>
          <a:p>
            <a:pPr marL="457200" indent="-457200">
              <a:buAutoNum type="arabicPeriod"/>
            </a:pPr>
            <a:r>
              <a:rPr lang="en-US" sz="2000" dirty="0"/>
              <a:t>Path 1 containing E:</a:t>
            </a:r>
          </a:p>
          <a:p>
            <a:r>
              <a:rPr lang="en-US" sz="2000" dirty="0"/>
              <a:t>      </a:t>
            </a:r>
            <a:r>
              <a:rPr lang="en-US" dirty="0"/>
              <a:t>- </a:t>
            </a:r>
            <a:r>
              <a:rPr lang="en-US" b="1" dirty="0">
                <a:solidFill>
                  <a:srgbClr val="FF0000"/>
                </a:solidFill>
              </a:rPr>
              <a:t>B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A</a:t>
            </a:r>
            <a:r>
              <a:rPr lang="en-US" b="1" dirty="0">
                <a:sym typeface="Wingdings" panose="05000000000000000000" pitchFamily="2" charset="2"/>
              </a:rPr>
              <a:t>  </a:t>
            </a:r>
            <a:r>
              <a:rPr lang="en-US" b="1" dirty="0">
                <a:solidFill>
                  <a:srgbClr val="7030A0"/>
                </a:solidFill>
                <a:sym typeface="Wingdings" panose="05000000000000000000" pitchFamily="2" charset="2"/>
              </a:rPr>
              <a:t>E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(support count = 1)</a:t>
            </a:r>
          </a:p>
          <a:p>
            <a:endParaRPr lang="en-US" sz="800" b="1" dirty="0">
              <a:sym typeface="Wingdings" panose="05000000000000000000" pitchFamily="2" charset="2"/>
            </a:endParaRPr>
          </a:p>
          <a:p>
            <a:r>
              <a:rPr lang="en-US" sz="2000" dirty="0"/>
              <a:t>2.   Path 2 containing E:</a:t>
            </a:r>
          </a:p>
          <a:p>
            <a:r>
              <a:rPr lang="en-US" sz="2000" dirty="0"/>
              <a:t>      </a:t>
            </a:r>
            <a:r>
              <a:rPr lang="en-US" dirty="0"/>
              <a:t>- </a:t>
            </a:r>
            <a:r>
              <a:rPr lang="en-US" b="1" dirty="0">
                <a:solidFill>
                  <a:srgbClr val="FF0000"/>
                </a:solidFill>
              </a:rPr>
              <a:t>B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C</a:t>
            </a:r>
            <a:r>
              <a:rPr lang="en-US" b="1" dirty="0">
                <a:sym typeface="Wingdings" panose="05000000000000000000" pitchFamily="2" charset="2"/>
              </a:rPr>
              <a:t>  </a:t>
            </a:r>
            <a:r>
              <a:rPr lang="en-US" b="1" dirty="0">
                <a:solidFill>
                  <a:srgbClr val="7030A0"/>
                </a:solidFill>
                <a:sym typeface="Wingdings" panose="05000000000000000000" pitchFamily="2" charset="2"/>
              </a:rPr>
              <a:t>E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(support count = 1)</a:t>
            </a:r>
          </a:p>
          <a:p>
            <a:endParaRPr lang="en-US" sz="800" b="1" dirty="0">
              <a:sym typeface="Wingdings" panose="05000000000000000000" pitchFamily="2" charset="2"/>
            </a:endParaRPr>
          </a:p>
          <a:p>
            <a:r>
              <a:rPr lang="en-US" dirty="0"/>
              <a:t>3.   </a:t>
            </a:r>
            <a:r>
              <a:rPr lang="en-US" sz="2000" dirty="0"/>
              <a:t>Path 2 containing E:</a:t>
            </a:r>
          </a:p>
          <a:p>
            <a:r>
              <a:rPr lang="en-US" dirty="0"/>
              <a:t>      - </a:t>
            </a:r>
            <a:r>
              <a:rPr lang="en-US" b="1" dirty="0">
                <a:solidFill>
                  <a:srgbClr val="FF0000"/>
                </a:solidFill>
              </a:rPr>
              <a:t>B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C</a:t>
            </a:r>
            <a:r>
              <a:rPr lang="en-US" b="1" dirty="0">
                <a:sym typeface="Wingdings" panose="05000000000000000000" pitchFamily="2" charset="2"/>
              </a:rPr>
              <a:t> 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A</a:t>
            </a:r>
            <a:r>
              <a:rPr lang="en-US" b="1" dirty="0">
                <a:sym typeface="Wingdings" panose="05000000000000000000" pitchFamily="2" charset="2"/>
              </a:rPr>
              <a:t>  </a:t>
            </a:r>
            <a:r>
              <a:rPr lang="en-US" b="1" dirty="0">
                <a:solidFill>
                  <a:srgbClr val="7030A0"/>
                </a:solidFill>
                <a:sym typeface="Wingdings" panose="05000000000000000000" pitchFamily="2" charset="2"/>
              </a:rPr>
              <a:t>E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(support count = 1)</a:t>
            </a:r>
          </a:p>
          <a:p>
            <a:endParaRPr lang="en-US" sz="1200" b="1" dirty="0">
              <a:sym typeface="Wingdings" panose="05000000000000000000" pitchFamily="2" charset="2"/>
            </a:endParaRPr>
          </a:p>
          <a:p>
            <a:r>
              <a:rPr lang="en-US" sz="2000" b="1" dirty="0"/>
              <a:t>Sample Conditional Pattern Base on E:</a:t>
            </a:r>
          </a:p>
          <a:p>
            <a:endParaRPr lang="en-US" sz="900" b="1" dirty="0"/>
          </a:p>
          <a:p>
            <a:r>
              <a:rPr lang="en-US" sz="2000" dirty="0">
                <a:solidFill>
                  <a:srgbClr val="FF0000"/>
                </a:solidFill>
              </a:rPr>
              <a:t>B, A </a:t>
            </a:r>
            <a:r>
              <a:rPr lang="en-US" sz="2000" dirty="0"/>
              <a:t>		</a:t>
            </a:r>
            <a:r>
              <a:rPr lang="en-US" sz="2000" dirty="0">
                <a:solidFill>
                  <a:schemeClr val="bg1"/>
                </a:solidFill>
              </a:rPr>
              <a:t>(1)</a:t>
            </a:r>
          </a:p>
          <a:p>
            <a:r>
              <a:rPr lang="en-US" sz="2000" dirty="0">
                <a:solidFill>
                  <a:srgbClr val="FF0000"/>
                </a:solidFill>
              </a:rPr>
              <a:t>B, C</a:t>
            </a:r>
            <a:r>
              <a:rPr lang="en-US" sz="2000" dirty="0"/>
              <a:t>		</a:t>
            </a:r>
            <a:r>
              <a:rPr lang="en-US" sz="2000" dirty="0">
                <a:solidFill>
                  <a:schemeClr val="bg1"/>
                </a:solidFill>
              </a:rPr>
              <a:t>(1)</a:t>
            </a:r>
          </a:p>
          <a:p>
            <a:r>
              <a:rPr lang="en-US" sz="2000" dirty="0">
                <a:solidFill>
                  <a:srgbClr val="FF0000"/>
                </a:solidFill>
              </a:rPr>
              <a:t>B, C, A</a:t>
            </a:r>
            <a:r>
              <a:rPr lang="en-US" sz="2000" dirty="0"/>
              <a:t>		</a:t>
            </a:r>
            <a:r>
              <a:rPr lang="en-US" sz="2000" dirty="0">
                <a:solidFill>
                  <a:schemeClr val="bg1"/>
                </a:solidFill>
              </a:rPr>
              <a:t>(1)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439859" y="2718755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3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548471" y="3877989"/>
            <a:ext cx="741647" cy="74164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endCxn id="30" idx="1"/>
          </p:cNvCxnSpPr>
          <p:nvPr/>
        </p:nvCxnSpPr>
        <p:spPr>
          <a:xfrm>
            <a:off x="8331247" y="2531487"/>
            <a:ext cx="217224" cy="295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31" idx="0"/>
            <a:endCxn id="30" idx="4"/>
          </p:cNvCxnSpPr>
          <p:nvPr/>
        </p:nvCxnSpPr>
        <p:spPr>
          <a:xfrm flipH="1" flipV="1">
            <a:off x="8810683" y="3460402"/>
            <a:ext cx="108612" cy="417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F465D5F-EE40-4CF1-B973-7087C70611E4}"/>
              </a:ext>
            </a:extLst>
          </p:cNvPr>
          <p:cNvSpPr/>
          <p:nvPr/>
        </p:nvSpPr>
        <p:spPr>
          <a:xfrm>
            <a:off x="6869587" y="2676377"/>
            <a:ext cx="730518" cy="730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9C548D5-2D23-4238-82DF-921D2E3334F9}"/>
              </a:ext>
            </a:extLst>
          </p:cNvPr>
          <p:cNvSpPr/>
          <p:nvPr/>
        </p:nvSpPr>
        <p:spPr>
          <a:xfrm>
            <a:off x="6269620" y="3680381"/>
            <a:ext cx="741648" cy="7416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370CE05-94D0-4DB6-BE29-980F92475FAA}"/>
              </a:ext>
            </a:extLst>
          </p:cNvPr>
          <p:cNvSpPr/>
          <p:nvPr/>
        </p:nvSpPr>
        <p:spPr>
          <a:xfrm>
            <a:off x="5573505" y="4538710"/>
            <a:ext cx="741648" cy="74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endCxn id="34" idx="7"/>
          </p:cNvCxnSpPr>
          <p:nvPr/>
        </p:nvCxnSpPr>
        <p:spPr>
          <a:xfrm flipH="1">
            <a:off x="7493123" y="2531487"/>
            <a:ext cx="313701" cy="251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671F84C-43EB-4E83-B34F-C5EA539A58EC}"/>
              </a:ext>
            </a:extLst>
          </p:cNvPr>
          <p:cNvCxnSpPr>
            <a:cxnSpLocks/>
            <a:endCxn id="34" idx="3"/>
          </p:cNvCxnSpPr>
          <p:nvPr/>
        </p:nvCxnSpPr>
        <p:spPr>
          <a:xfrm flipV="1">
            <a:off x="6763880" y="3299913"/>
            <a:ext cx="212689" cy="380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1E9DF07-49B0-4931-B28A-3220297F1ADF}"/>
              </a:ext>
            </a:extLst>
          </p:cNvPr>
          <p:cNvCxnSpPr>
            <a:cxnSpLocks/>
            <a:stCxn id="36" idx="7"/>
            <a:endCxn id="35" idx="3"/>
          </p:cNvCxnSpPr>
          <p:nvPr/>
        </p:nvCxnSpPr>
        <p:spPr>
          <a:xfrm flipV="1">
            <a:off x="6206541" y="4313417"/>
            <a:ext cx="171691" cy="33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7698212" y="1898452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4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366317" y="3251546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737140" y="4313417"/>
            <a:ext cx="741647" cy="74164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1" idx="1"/>
            <a:endCxn id="30" idx="6"/>
          </p:cNvCxnSpPr>
          <p:nvPr/>
        </p:nvCxnSpPr>
        <p:spPr>
          <a:xfrm flipH="1" flipV="1">
            <a:off x="9181506" y="3089579"/>
            <a:ext cx="293423" cy="270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1" idx="5"/>
            <a:endCxn id="42" idx="0"/>
          </p:cNvCxnSpPr>
          <p:nvPr/>
        </p:nvCxnSpPr>
        <p:spPr>
          <a:xfrm>
            <a:off x="9999352" y="3884581"/>
            <a:ext cx="108612" cy="428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1872852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2941057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3993193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6" idx="0"/>
            <a:endCxn id="45" idx="4"/>
          </p:cNvCxnSpPr>
          <p:nvPr/>
        </p:nvCxnSpPr>
        <p:spPr>
          <a:xfrm flipV="1">
            <a:off x="11146318" y="2614499"/>
            <a:ext cx="0" cy="326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7" idx="0"/>
            <a:endCxn id="46" idx="4"/>
          </p:cNvCxnSpPr>
          <p:nvPr/>
        </p:nvCxnSpPr>
        <p:spPr>
          <a:xfrm flipV="1">
            <a:off x="11146318" y="3682704"/>
            <a:ext cx="0" cy="310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9564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38525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Frequent Pattern for Node E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EC11D1B-B1E4-4656-9967-F8B4B4227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382054"/>
              </p:ext>
            </p:extLst>
          </p:nvPr>
        </p:nvGraphicFramePr>
        <p:xfrm>
          <a:off x="771525" y="1680498"/>
          <a:ext cx="4695825" cy="21945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176537152"/>
                    </a:ext>
                  </a:extLst>
                </a:gridCol>
                <a:gridCol w="2867025">
                  <a:extLst>
                    <a:ext uri="{9D8B030D-6E8A-4147-A177-3AD203B41FA5}">
                      <a16:colId xmlns:a16="http://schemas.microsoft.com/office/drawing/2014/main" val="4682146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PH" b="1" dirty="0"/>
                        <a:t>Pattern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Support Count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3550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{E}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81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{B,</a:t>
                      </a:r>
                      <a:r>
                        <a:rPr lang="en-US" baseline="0" dirty="0"/>
                        <a:t> E}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222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{B,</a:t>
                      </a:r>
                      <a:r>
                        <a:rPr lang="en-US" baseline="0" dirty="0"/>
                        <a:t> A, E}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37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{B,</a:t>
                      </a:r>
                      <a:r>
                        <a:rPr lang="en-US" baseline="0" dirty="0"/>
                        <a:t> C, E}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849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{B,</a:t>
                      </a:r>
                      <a:r>
                        <a:rPr lang="en-US" baseline="0" dirty="0"/>
                        <a:t> C, A, E}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284257"/>
                  </a:ext>
                </a:extLst>
              </a:tr>
            </a:tbl>
          </a:graphicData>
        </a:graphic>
      </p:graphicFrame>
      <p:sp>
        <p:nvSpPr>
          <p:cNvPr id="26" name="Oval 25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439859" y="2718755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3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548471" y="3877989"/>
            <a:ext cx="741647" cy="74164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endCxn id="26" idx="1"/>
          </p:cNvCxnSpPr>
          <p:nvPr/>
        </p:nvCxnSpPr>
        <p:spPr>
          <a:xfrm>
            <a:off x="8331247" y="2531487"/>
            <a:ext cx="217224" cy="295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27" idx="0"/>
            <a:endCxn id="26" idx="4"/>
          </p:cNvCxnSpPr>
          <p:nvPr/>
        </p:nvCxnSpPr>
        <p:spPr>
          <a:xfrm flipH="1" flipV="1">
            <a:off x="8810683" y="3460402"/>
            <a:ext cx="108612" cy="417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FF465D5F-EE40-4CF1-B973-7087C70611E4}"/>
              </a:ext>
            </a:extLst>
          </p:cNvPr>
          <p:cNvSpPr/>
          <p:nvPr/>
        </p:nvSpPr>
        <p:spPr>
          <a:xfrm>
            <a:off x="6869587" y="2676377"/>
            <a:ext cx="730518" cy="730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9C548D5-2D23-4238-82DF-921D2E3334F9}"/>
              </a:ext>
            </a:extLst>
          </p:cNvPr>
          <p:cNvSpPr/>
          <p:nvPr/>
        </p:nvSpPr>
        <p:spPr>
          <a:xfrm>
            <a:off x="6269620" y="3680381"/>
            <a:ext cx="741648" cy="7416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370CE05-94D0-4DB6-BE29-980F92475FAA}"/>
              </a:ext>
            </a:extLst>
          </p:cNvPr>
          <p:cNvSpPr/>
          <p:nvPr/>
        </p:nvSpPr>
        <p:spPr>
          <a:xfrm>
            <a:off x="5573505" y="4538710"/>
            <a:ext cx="741648" cy="74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endCxn id="50" idx="7"/>
          </p:cNvCxnSpPr>
          <p:nvPr/>
        </p:nvCxnSpPr>
        <p:spPr>
          <a:xfrm flipH="1">
            <a:off x="7493123" y="2531487"/>
            <a:ext cx="313701" cy="251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671F84C-43EB-4E83-B34F-C5EA539A58EC}"/>
              </a:ext>
            </a:extLst>
          </p:cNvPr>
          <p:cNvCxnSpPr>
            <a:cxnSpLocks/>
            <a:endCxn id="50" idx="3"/>
          </p:cNvCxnSpPr>
          <p:nvPr/>
        </p:nvCxnSpPr>
        <p:spPr>
          <a:xfrm flipV="1">
            <a:off x="6763880" y="3299913"/>
            <a:ext cx="212689" cy="380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1E9DF07-49B0-4931-B28A-3220297F1ADF}"/>
              </a:ext>
            </a:extLst>
          </p:cNvPr>
          <p:cNvCxnSpPr>
            <a:cxnSpLocks/>
            <a:stCxn id="52" idx="7"/>
            <a:endCxn id="51" idx="3"/>
          </p:cNvCxnSpPr>
          <p:nvPr/>
        </p:nvCxnSpPr>
        <p:spPr>
          <a:xfrm flipV="1">
            <a:off x="6206541" y="4313417"/>
            <a:ext cx="171691" cy="33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7698212" y="1898452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4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366317" y="3251546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737140" y="4313417"/>
            <a:ext cx="741647" cy="74164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57" idx="1"/>
            <a:endCxn id="26" idx="6"/>
          </p:cNvCxnSpPr>
          <p:nvPr/>
        </p:nvCxnSpPr>
        <p:spPr>
          <a:xfrm flipH="1" flipV="1">
            <a:off x="9181506" y="3089579"/>
            <a:ext cx="293423" cy="270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57" idx="5"/>
            <a:endCxn id="58" idx="0"/>
          </p:cNvCxnSpPr>
          <p:nvPr/>
        </p:nvCxnSpPr>
        <p:spPr>
          <a:xfrm>
            <a:off x="9999352" y="3884581"/>
            <a:ext cx="108612" cy="428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1872852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2941057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3993193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62" idx="0"/>
            <a:endCxn id="61" idx="4"/>
          </p:cNvCxnSpPr>
          <p:nvPr/>
        </p:nvCxnSpPr>
        <p:spPr>
          <a:xfrm flipV="1">
            <a:off x="11146318" y="2614499"/>
            <a:ext cx="0" cy="326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63" idx="0"/>
            <a:endCxn id="62" idx="4"/>
          </p:cNvCxnSpPr>
          <p:nvPr/>
        </p:nvCxnSpPr>
        <p:spPr>
          <a:xfrm flipV="1">
            <a:off x="11146318" y="3682704"/>
            <a:ext cx="0" cy="310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1494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38525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5.3 Mining the FP-Tree for Frequent Patterns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6FFCD5-DA91-4170-905E-45E8EB9BEBE5}"/>
              </a:ext>
            </a:extLst>
          </p:cNvPr>
          <p:cNvSpPr txBox="1"/>
          <p:nvPr/>
        </p:nvSpPr>
        <p:spPr>
          <a:xfrm>
            <a:off x="746727" y="1763740"/>
            <a:ext cx="560065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Paths Leading to A Nodes:</a:t>
            </a:r>
          </a:p>
          <a:p>
            <a:endParaRPr lang="en-US" sz="900" b="1" dirty="0"/>
          </a:p>
          <a:p>
            <a:pPr marL="457200" indent="-457200">
              <a:buAutoNum type="arabicPeriod"/>
            </a:pPr>
            <a:r>
              <a:rPr lang="en-US" sz="2000" dirty="0"/>
              <a:t>Path 1 containing A:</a:t>
            </a:r>
          </a:p>
          <a:p>
            <a:r>
              <a:rPr lang="en-US" sz="2000" dirty="0"/>
              <a:t>      </a:t>
            </a:r>
            <a:r>
              <a:rPr lang="en-US" dirty="0"/>
              <a:t>- </a:t>
            </a:r>
            <a:r>
              <a:rPr lang="en-US" b="1" dirty="0">
                <a:solidFill>
                  <a:srgbClr val="FF0000"/>
                </a:solidFill>
              </a:rPr>
              <a:t>B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7030A0"/>
                </a:solidFill>
                <a:sym typeface="Wingdings" panose="05000000000000000000" pitchFamily="2" charset="2"/>
              </a:rPr>
              <a:t>A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(support count = 1)</a:t>
            </a:r>
          </a:p>
          <a:p>
            <a:endParaRPr lang="en-US" sz="800" b="1" dirty="0">
              <a:sym typeface="Wingdings" panose="05000000000000000000" pitchFamily="2" charset="2"/>
            </a:endParaRPr>
          </a:p>
          <a:p>
            <a:r>
              <a:rPr lang="en-US" sz="2000" dirty="0"/>
              <a:t>2.   Path 2 containing A:</a:t>
            </a:r>
          </a:p>
          <a:p>
            <a:r>
              <a:rPr lang="en-US" sz="2000" dirty="0"/>
              <a:t>      </a:t>
            </a:r>
            <a:r>
              <a:rPr lang="en-US" dirty="0"/>
              <a:t>- </a:t>
            </a:r>
            <a:r>
              <a:rPr lang="en-US" b="1" dirty="0">
                <a:solidFill>
                  <a:srgbClr val="FF0000"/>
                </a:solidFill>
              </a:rPr>
              <a:t>B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C</a:t>
            </a:r>
            <a:r>
              <a:rPr lang="en-US" b="1" dirty="0">
                <a:sym typeface="Wingdings" panose="05000000000000000000" pitchFamily="2" charset="2"/>
              </a:rPr>
              <a:t>  </a:t>
            </a:r>
            <a:r>
              <a:rPr lang="en-US" b="1" dirty="0">
                <a:solidFill>
                  <a:srgbClr val="7030A0"/>
                </a:solidFill>
                <a:sym typeface="Wingdings" panose="05000000000000000000" pitchFamily="2" charset="2"/>
              </a:rPr>
              <a:t>A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(support count = 1)</a:t>
            </a:r>
          </a:p>
          <a:p>
            <a:endParaRPr lang="en-US" sz="800" b="1" dirty="0">
              <a:sym typeface="Wingdings" panose="05000000000000000000" pitchFamily="2" charset="2"/>
            </a:endParaRPr>
          </a:p>
          <a:p>
            <a:r>
              <a:rPr lang="en-US" dirty="0"/>
              <a:t>3.   </a:t>
            </a:r>
            <a:r>
              <a:rPr lang="en-US" sz="2000" dirty="0"/>
              <a:t>Path 2 containing A:</a:t>
            </a:r>
          </a:p>
          <a:p>
            <a:r>
              <a:rPr lang="en-US" dirty="0"/>
              <a:t>      -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C</a:t>
            </a:r>
            <a:r>
              <a:rPr lang="en-US" b="1" dirty="0">
                <a:sym typeface="Wingdings" panose="05000000000000000000" pitchFamily="2" charset="2"/>
              </a:rPr>
              <a:t>  </a:t>
            </a:r>
            <a:r>
              <a:rPr lang="en-US" b="1" dirty="0">
                <a:solidFill>
                  <a:srgbClr val="7030A0"/>
                </a:solidFill>
                <a:sym typeface="Wingdings" panose="05000000000000000000" pitchFamily="2" charset="2"/>
              </a:rPr>
              <a:t>A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(support count = 1)</a:t>
            </a:r>
          </a:p>
          <a:p>
            <a:endParaRPr lang="en-US" sz="1200" b="1" dirty="0">
              <a:sym typeface="Wingdings" panose="05000000000000000000" pitchFamily="2" charset="2"/>
            </a:endParaRPr>
          </a:p>
          <a:p>
            <a:r>
              <a:rPr lang="en-US" sz="2000" b="1" dirty="0"/>
              <a:t>Sample Conditional Pattern Base on A:</a:t>
            </a:r>
          </a:p>
          <a:p>
            <a:endParaRPr lang="en-US" sz="900" b="1" dirty="0"/>
          </a:p>
          <a:p>
            <a:r>
              <a:rPr lang="en-US" sz="2000" dirty="0">
                <a:solidFill>
                  <a:srgbClr val="FF0000"/>
                </a:solidFill>
              </a:rPr>
              <a:t>B </a:t>
            </a:r>
            <a:r>
              <a:rPr lang="en-US" sz="2000" dirty="0"/>
              <a:t>		</a:t>
            </a:r>
            <a:r>
              <a:rPr lang="en-US" sz="2000" dirty="0">
                <a:solidFill>
                  <a:schemeClr val="bg1"/>
                </a:solidFill>
              </a:rPr>
              <a:t>(1)</a:t>
            </a:r>
          </a:p>
          <a:p>
            <a:r>
              <a:rPr lang="en-US" sz="2000" dirty="0">
                <a:solidFill>
                  <a:srgbClr val="FF0000"/>
                </a:solidFill>
              </a:rPr>
              <a:t>B, C</a:t>
            </a:r>
            <a:r>
              <a:rPr lang="en-US" sz="2000" dirty="0"/>
              <a:t>		</a:t>
            </a:r>
            <a:r>
              <a:rPr lang="en-US" sz="2000" dirty="0">
                <a:solidFill>
                  <a:schemeClr val="bg1"/>
                </a:solidFill>
              </a:rPr>
              <a:t>(1)</a:t>
            </a:r>
          </a:p>
          <a:p>
            <a:r>
              <a:rPr lang="en-US" sz="2000" dirty="0">
                <a:solidFill>
                  <a:srgbClr val="FF0000"/>
                </a:solidFill>
              </a:rPr>
              <a:t>C</a:t>
            </a:r>
            <a:r>
              <a:rPr lang="en-US" sz="2000" dirty="0"/>
              <a:t>		</a:t>
            </a:r>
            <a:r>
              <a:rPr lang="en-US" sz="2000" dirty="0">
                <a:solidFill>
                  <a:schemeClr val="bg1"/>
                </a:solidFill>
              </a:rPr>
              <a:t>(1)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439859" y="2718755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3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548471" y="3877989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endCxn id="30" idx="1"/>
          </p:cNvCxnSpPr>
          <p:nvPr/>
        </p:nvCxnSpPr>
        <p:spPr>
          <a:xfrm>
            <a:off x="8331247" y="2531487"/>
            <a:ext cx="217224" cy="295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31" idx="0"/>
            <a:endCxn id="30" idx="4"/>
          </p:cNvCxnSpPr>
          <p:nvPr/>
        </p:nvCxnSpPr>
        <p:spPr>
          <a:xfrm flipH="1" flipV="1">
            <a:off x="8810683" y="3460402"/>
            <a:ext cx="108612" cy="417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F465D5F-EE40-4CF1-B973-7087C70611E4}"/>
              </a:ext>
            </a:extLst>
          </p:cNvPr>
          <p:cNvSpPr/>
          <p:nvPr/>
        </p:nvSpPr>
        <p:spPr>
          <a:xfrm>
            <a:off x="6869587" y="2676377"/>
            <a:ext cx="730518" cy="73051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9C548D5-2D23-4238-82DF-921D2E3334F9}"/>
              </a:ext>
            </a:extLst>
          </p:cNvPr>
          <p:cNvSpPr/>
          <p:nvPr/>
        </p:nvSpPr>
        <p:spPr>
          <a:xfrm>
            <a:off x="6269620" y="3680381"/>
            <a:ext cx="741648" cy="74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370CE05-94D0-4DB6-BE29-980F92475FAA}"/>
              </a:ext>
            </a:extLst>
          </p:cNvPr>
          <p:cNvSpPr/>
          <p:nvPr/>
        </p:nvSpPr>
        <p:spPr>
          <a:xfrm>
            <a:off x="5573505" y="4538710"/>
            <a:ext cx="741648" cy="74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endCxn id="34" idx="7"/>
          </p:cNvCxnSpPr>
          <p:nvPr/>
        </p:nvCxnSpPr>
        <p:spPr>
          <a:xfrm flipH="1">
            <a:off x="7493123" y="2531487"/>
            <a:ext cx="313701" cy="251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671F84C-43EB-4E83-B34F-C5EA539A58EC}"/>
              </a:ext>
            </a:extLst>
          </p:cNvPr>
          <p:cNvCxnSpPr>
            <a:cxnSpLocks/>
            <a:endCxn id="34" idx="3"/>
          </p:cNvCxnSpPr>
          <p:nvPr/>
        </p:nvCxnSpPr>
        <p:spPr>
          <a:xfrm flipV="1">
            <a:off x="6763880" y="3299913"/>
            <a:ext cx="212689" cy="380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1E9DF07-49B0-4931-B28A-3220297F1ADF}"/>
              </a:ext>
            </a:extLst>
          </p:cNvPr>
          <p:cNvCxnSpPr>
            <a:cxnSpLocks/>
            <a:stCxn id="36" idx="7"/>
            <a:endCxn id="35" idx="3"/>
          </p:cNvCxnSpPr>
          <p:nvPr/>
        </p:nvCxnSpPr>
        <p:spPr>
          <a:xfrm flipV="1">
            <a:off x="6206541" y="4313417"/>
            <a:ext cx="171691" cy="33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7698212" y="1898452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4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366317" y="3251546"/>
            <a:ext cx="741647" cy="74164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737140" y="4313417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1" idx="1"/>
            <a:endCxn id="30" idx="6"/>
          </p:cNvCxnSpPr>
          <p:nvPr/>
        </p:nvCxnSpPr>
        <p:spPr>
          <a:xfrm flipH="1" flipV="1">
            <a:off x="9181506" y="3089579"/>
            <a:ext cx="293423" cy="270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1" idx="5"/>
            <a:endCxn id="42" idx="0"/>
          </p:cNvCxnSpPr>
          <p:nvPr/>
        </p:nvCxnSpPr>
        <p:spPr>
          <a:xfrm>
            <a:off x="9999352" y="3884581"/>
            <a:ext cx="108612" cy="428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1872852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2941057"/>
            <a:ext cx="741647" cy="74164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3993193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6" idx="0"/>
            <a:endCxn id="45" idx="4"/>
          </p:cNvCxnSpPr>
          <p:nvPr/>
        </p:nvCxnSpPr>
        <p:spPr>
          <a:xfrm flipV="1">
            <a:off x="11146318" y="2614499"/>
            <a:ext cx="0" cy="326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7" idx="0"/>
            <a:endCxn id="46" idx="4"/>
          </p:cNvCxnSpPr>
          <p:nvPr/>
        </p:nvCxnSpPr>
        <p:spPr>
          <a:xfrm flipV="1">
            <a:off x="11146318" y="3682704"/>
            <a:ext cx="0" cy="310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3005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38525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Frequent Pattern for Node A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EC11D1B-B1E4-4656-9967-F8B4B4227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906261"/>
              </p:ext>
            </p:extLst>
          </p:nvPr>
        </p:nvGraphicFramePr>
        <p:xfrm>
          <a:off x="771525" y="1680498"/>
          <a:ext cx="4695825" cy="18288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176537152"/>
                    </a:ext>
                  </a:extLst>
                </a:gridCol>
                <a:gridCol w="2867025">
                  <a:extLst>
                    <a:ext uri="{9D8B030D-6E8A-4147-A177-3AD203B41FA5}">
                      <a16:colId xmlns:a16="http://schemas.microsoft.com/office/drawing/2014/main" val="4682146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PH" b="1" dirty="0"/>
                        <a:t>Pattern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Support Count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3550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81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{B,</a:t>
                      </a:r>
                      <a:r>
                        <a:rPr lang="en-US" baseline="0" dirty="0"/>
                        <a:t> A}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222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{C, A}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37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{B,</a:t>
                      </a:r>
                      <a:r>
                        <a:rPr lang="en-US" baseline="0" dirty="0"/>
                        <a:t> C, A}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849785"/>
                  </a:ext>
                </a:extLst>
              </a:tr>
            </a:tbl>
          </a:graphicData>
        </a:graphic>
      </p:graphicFrame>
      <p:sp>
        <p:nvSpPr>
          <p:cNvPr id="25" name="Oval 24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439859" y="2718755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3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548471" y="3877989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endCxn id="25" idx="1"/>
          </p:cNvCxnSpPr>
          <p:nvPr/>
        </p:nvCxnSpPr>
        <p:spPr>
          <a:xfrm>
            <a:off x="8331247" y="2531487"/>
            <a:ext cx="217224" cy="295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30" idx="0"/>
            <a:endCxn id="25" idx="4"/>
          </p:cNvCxnSpPr>
          <p:nvPr/>
        </p:nvCxnSpPr>
        <p:spPr>
          <a:xfrm flipH="1" flipV="1">
            <a:off x="8810683" y="3460402"/>
            <a:ext cx="108612" cy="417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F465D5F-EE40-4CF1-B973-7087C70611E4}"/>
              </a:ext>
            </a:extLst>
          </p:cNvPr>
          <p:cNvSpPr/>
          <p:nvPr/>
        </p:nvSpPr>
        <p:spPr>
          <a:xfrm>
            <a:off x="6869587" y="2676377"/>
            <a:ext cx="730518" cy="73051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9C548D5-2D23-4238-82DF-921D2E3334F9}"/>
              </a:ext>
            </a:extLst>
          </p:cNvPr>
          <p:cNvSpPr/>
          <p:nvPr/>
        </p:nvSpPr>
        <p:spPr>
          <a:xfrm>
            <a:off x="6269620" y="3680381"/>
            <a:ext cx="741648" cy="74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370CE05-94D0-4DB6-BE29-980F92475FAA}"/>
              </a:ext>
            </a:extLst>
          </p:cNvPr>
          <p:cNvSpPr/>
          <p:nvPr/>
        </p:nvSpPr>
        <p:spPr>
          <a:xfrm>
            <a:off x="5573505" y="4538710"/>
            <a:ext cx="741648" cy="74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endCxn id="33" idx="7"/>
          </p:cNvCxnSpPr>
          <p:nvPr/>
        </p:nvCxnSpPr>
        <p:spPr>
          <a:xfrm flipH="1">
            <a:off x="7493123" y="2531487"/>
            <a:ext cx="313701" cy="251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671F84C-43EB-4E83-B34F-C5EA539A58EC}"/>
              </a:ext>
            </a:extLst>
          </p:cNvPr>
          <p:cNvCxnSpPr>
            <a:cxnSpLocks/>
            <a:endCxn id="33" idx="3"/>
          </p:cNvCxnSpPr>
          <p:nvPr/>
        </p:nvCxnSpPr>
        <p:spPr>
          <a:xfrm flipV="1">
            <a:off x="6763880" y="3299913"/>
            <a:ext cx="212689" cy="380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1E9DF07-49B0-4931-B28A-3220297F1ADF}"/>
              </a:ext>
            </a:extLst>
          </p:cNvPr>
          <p:cNvCxnSpPr>
            <a:cxnSpLocks/>
            <a:stCxn id="35" idx="7"/>
            <a:endCxn id="34" idx="3"/>
          </p:cNvCxnSpPr>
          <p:nvPr/>
        </p:nvCxnSpPr>
        <p:spPr>
          <a:xfrm flipV="1">
            <a:off x="6206541" y="4313417"/>
            <a:ext cx="171691" cy="33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7698212" y="1898452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4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366317" y="3251546"/>
            <a:ext cx="741647" cy="74164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737140" y="4313417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0" idx="1"/>
            <a:endCxn id="25" idx="6"/>
          </p:cNvCxnSpPr>
          <p:nvPr/>
        </p:nvCxnSpPr>
        <p:spPr>
          <a:xfrm flipH="1" flipV="1">
            <a:off x="9181506" y="3089579"/>
            <a:ext cx="293423" cy="270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0" idx="5"/>
            <a:endCxn id="41" idx="0"/>
          </p:cNvCxnSpPr>
          <p:nvPr/>
        </p:nvCxnSpPr>
        <p:spPr>
          <a:xfrm>
            <a:off x="9999352" y="3884581"/>
            <a:ext cx="108612" cy="428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1872852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2941057"/>
            <a:ext cx="741647" cy="74164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3993193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5" idx="0"/>
            <a:endCxn id="44" idx="4"/>
          </p:cNvCxnSpPr>
          <p:nvPr/>
        </p:nvCxnSpPr>
        <p:spPr>
          <a:xfrm flipV="1">
            <a:off x="11146318" y="2614499"/>
            <a:ext cx="0" cy="326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6" idx="0"/>
            <a:endCxn id="45" idx="4"/>
          </p:cNvCxnSpPr>
          <p:nvPr/>
        </p:nvCxnSpPr>
        <p:spPr>
          <a:xfrm flipV="1">
            <a:off x="11146318" y="3682704"/>
            <a:ext cx="0" cy="310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2079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38525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5.4 Mining the FP-Tree for Frequent Patterns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6FFCD5-DA91-4170-905E-45E8EB9BEBE5}"/>
              </a:ext>
            </a:extLst>
          </p:cNvPr>
          <p:cNvSpPr txBox="1"/>
          <p:nvPr/>
        </p:nvSpPr>
        <p:spPr>
          <a:xfrm>
            <a:off x="746727" y="1763740"/>
            <a:ext cx="5600651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Paths Leading to C Nodes:</a:t>
            </a:r>
          </a:p>
          <a:p>
            <a:endParaRPr lang="en-US" sz="900" b="1" dirty="0"/>
          </a:p>
          <a:p>
            <a:pPr marL="457200" indent="-457200">
              <a:buAutoNum type="arabicPeriod"/>
            </a:pPr>
            <a:r>
              <a:rPr lang="en-US" sz="2000" dirty="0"/>
              <a:t>Path 1 containing C:</a:t>
            </a:r>
          </a:p>
          <a:p>
            <a:r>
              <a:rPr lang="en-US" sz="2000" dirty="0"/>
              <a:t>      </a:t>
            </a:r>
            <a:r>
              <a:rPr lang="en-US" dirty="0"/>
              <a:t>- </a:t>
            </a:r>
            <a:r>
              <a:rPr lang="en-US" b="1" dirty="0">
                <a:solidFill>
                  <a:srgbClr val="FF0000"/>
                </a:solidFill>
              </a:rPr>
              <a:t>B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7030A0"/>
                </a:solidFill>
                <a:sym typeface="Wingdings" panose="05000000000000000000" pitchFamily="2" charset="2"/>
              </a:rPr>
              <a:t>C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(support count = 1)</a:t>
            </a:r>
          </a:p>
          <a:p>
            <a:endParaRPr lang="en-US" sz="800" b="1" dirty="0">
              <a:sym typeface="Wingdings" panose="05000000000000000000" pitchFamily="2" charset="2"/>
            </a:endParaRPr>
          </a:p>
          <a:p>
            <a:r>
              <a:rPr lang="en-US" sz="2000" dirty="0"/>
              <a:t>2.   Path 2 containing C:</a:t>
            </a:r>
          </a:p>
          <a:p>
            <a:r>
              <a:rPr lang="en-US" sz="2000" dirty="0"/>
              <a:t>      </a:t>
            </a:r>
            <a:r>
              <a:rPr lang="en-US" dirty="0"/>
              <a:t>- </a:t>
            </a:r>
            <a:r>
              <a:rPr lang="en-US" b="1" dirty="0">
                <a:solidFill>
                  <a:srgbClr val="FF0000"/>
                </a:solidFill>
              </a:rPr>
              <a:t>Root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C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(support count = 1)</a:t>
            </a:r>
          </a:p>
          <a:p>
            <a:endParaRPr lang="en-US" sz="800" b="1" dirty="0">
              <a:sym typeface="Wingdings" panose="05000000000000000000" pitchFamily="2" charset="2"/>
            </a:endParaRPr>
          </a:p>
          <a:p>
            <a:endParaRPr lang="en-US" sz="1200" b="1" dirty="0">
              <a:sym typeface="Wingdings" panose="05000000000000000000" pitchFamily="2" charset="2"/>
            </a:endParaRPr>
          </a:p>
          <a:p>
            <a:r>
              <a:rPr lang="en-US" sz="2000" b="1" dirty="0"/>
              <a:t>Sample Conditional Pattern Base on C:</a:t>
            </a:r>
          </a:p>
          <a:p>
            <a:endParaRPr lang="en-US" sz="900" b="1" dirty="0"/>
          </a:p>
          <a:p>
            <a:r>
              <a:rPr lang="en-US" sz="2000" dirty="0">
                <a:solidFill>
                  <a:srgbClr val="FF0000"/>
                </a:solidFill>
              </a:rPr>
              <a:t>B </a:t>
            </a:r>
            <a:r>
              <a:rPr lang="en-US" sz="2000" dirty="0"/>
              <a:t>		</a:t>
            </a:r>
            <a:r>
              <a:rPr lang="en-US" sz="2000" dirty="0">
                <a:solidFill>
                  <a:schemeClr val="bg1"/>
                </a:solidFill>
              </a:rPr>
              <a:t>(3)</a:t>
            </a:r>
          </a:p>
          <a:p>
            <a:r>
              <a:rPr lang="en-US" sz="2000" dirty="0">
                <a:solidFill>
                  <a:srgbClr val="FF0000"/>
                </a:solidFill>
              </a:rPr>
              <a:t>C (root)</a:t>
            </a:r>
            <a:r>
              <a:rPr lang="en-US" sz="2000" dirty="0"/>
              <a:t>		</a:t>
            </a:r>
            <a:r>
              <a:rPr lang="en-US" sz="2000" dirty="0">
                <a:solidFill>
                  <a:schemeClr val="bg1"/>
                </a:solidFill>
              </a:rPr>
              <a:t>(1)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439859" y="2718755"/>
            <a:ext cx="741647" cy="74164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3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548471" y="3877989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endCxn id="30" idx="1"/>
          </p:cNvCxnSpPr>
          <p:nvPr/>
        </p:nvCxnSpPr>
        <p:spPr>
          <a:xfrm>
            <a:off x="8331247" y="2531487"/>
            <a:ext cx="217224" cy="295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31" idx="0"/>
            <a:endCxn id="30" idx="4"/>
          </p:cNvCxnSpPr>
          <p:nvPr/>
        </p:nvCxnSpPr>
        <p:spPr>
          <a:xfrm flipH="1" flipV="1">
            <a:off x="8810683" y="3460402"/>
            <a:ext cx="108612" cy="417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F465D5F-EE40-4CF1-B973-7087C70611E4}"/>
              </a:ext>
            </a:extLst>
          </p:cNvPr>
          <p:cNvSpPr/>
          <p:nvPr/>
        </p:nvSpPr>
        <p:spPr>
          <a:xfrm>
            <a:off x="6869587" y="2676377"/>
            <a:ext cx="730518" cy="7305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9C548D5-2D23-4238-82DF-921D2E3334F9}"/>
              </a:ext>
            </a:extLst>
          </p:cNvPr>
          <p:cNvSpPr/>
          <p:nvPr/>
        </p:nvSpPr>
        <p:spPr>
          <a:xfrm>
            <a:off x="6269620" y="3680381"/>
            <a:ext cx="741648" cy="74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370CE05-94D0-4DB6-BE29-980F92475FAA}"/>
              </a:ext>
            </a:extLst>
          </p:cNvPr>
          <p:cNvSpPr/>
          <p:nvPr/>
        </p:nvSpPr>
        <p:spPr>
          <a:xfrm>
            <a:off x="5573505" y="4538710"/>
            <a:ext cx="741648" cy="74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endCxn id="34" idx="7"/>
          </p:cNvCxnSpPr>
          <p:nvPr/>
        </p:nvCxnSpPr>
        <p:spPr>
          <a:xfrm flipH="1">
            <a:off x="7493123" y="2531487"/>
            <a:ext cx="313701" cy="251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671F84C-43EB-4E83-B34F-C5EA539A58EC}"/>
              </a:ext>
            </a:extLst>
          </p:cNvPr>
          <p:cNvCxnSpPr>
            <a:cxnSpLocks/>
            <a:endCxn id="34" idx="3"/>
          </p:cNvCxnSpPr>
          <p:nvPr/>
        </p:nvCxnSpPr>
        <p:spPr>
          <a:xfrm flipV="1">
            <a:off x="6763880" y="3299913"/>
            <a:ext cx="212689" cy="380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1E9DF07-49B0-4931-B28A-3220297F1ADF}"/>
              </a:ext>
            </a:extLst>
          </p:cNvPr>
          <p:cNvCxnSpPr>
            <a:cxnSpLocks/>
            <a:stCxn id="36" idx="7"/>
            <a:endCxn id="35" idx="3"/>
          </p:cNvCxnSpPr>
          <p:nvPr/>
        </p:nvCxnSpPr>
        <p:spPr>
          <a:xfrm flipV="1">
            <a:off x="6206541" y="4313417"/>
            <a:ext cx="171691" cy="33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7698212" y="1898452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4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366317" y="3251546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737140" y="4313417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1" idx="1"/>
            <a:endCxn id="30" idx="6"/>
          </p:cNvCxnSpPr>
          <p:nvPr/>
        </p:nvCxnSpPr>
        <p:spPr>
          <a:xfrm flipH="1" flipV="1">
            <a:off x="9181506" y="3089579"/>
            <a:ext cx="293423" cy="270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1" idx="5"/>
            <a:endCxn id="42" idx="0"/>
          </p:cNvCxnSpPr>
          <p:nvPr/>
        </p:nvCxnSpPr>
        <p:spPr>
          <a:xfrm>
            <a:off x="9999352" y="3884581"/>
            <a:ext cx="108612" cy="428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1872852"/>
            <a:ext cx="741647" cy="74164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2941057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3993193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6" idx="0"/>
            <a:endCxn id="45" idx="4"/>
          </p:cNvCxnSpPr>
          <p:nvPr/>
        </p:nvCxnSpPr>
        <p:spPr>
          <a:xfrm flipV="1">
            <a:off x="11146318" y="2614499"/>
            <a:ext cx="0" cy="326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7" idx="0"/>
            <a:endCxn id="46" idx="4"/>
          </p:cNvCxnSpPr>
          <p:nvPr/>
        </p:nvCxnSpPr>
        <p:spPr>
          <a:xfrm flipV="1">
            <a:off x="11146318" y="3682704"/>
            <a:ext cx="0" cy="310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300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Key Objectives of FP Growth</a:t>
            </a:r>
          </a:p>
          <a:p>
            <a:endParaRPr lang="en-US" sz="1400" b="1" dirty="0"/>
          </a:p>
          <a:p>
            <a:pPr marL="457200" indent="-457200">
              <a:buFontTx/>
              <a:buChar char="-"/>
            </a:pPr>
            <a:r>
              <a:rPr lang="en-US" sz="2800" dirty="0"/>
              <a:t>Identify frequent itemset (combinations of items that frequently appear together)</a:t>
            </a:r>
          </a:p>
          <a:p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FF0000"/>
                </a:solidFill>
              </a:rPr>
              <a:t>Optimize</a:t>
            </a:r>
            <a:r>
              <a:rPr lang="en-US" sz="2800" dirty="0"/>
              <a:t> the process by reducing the computational complexity and memory requirements compared to </a:t>
            </a:r>
            <a:r>
              <a:rPr lang="en-US" sz="2800" dirty="0" err="1"/>
              <a:t>Apriori</a:t>
            </a:r>
            <a:endParaRPr lang="en-US" sz="2800" dirty="0"/>
          </a:p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0589376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38525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Frequent Pattern for Node C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EC11D1B-B1E4-4656-9967-F8B4B4227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65141"/>
              </p:ext>
            </p:extLst>
          </p:nvPr>
        </p:nvGraphicFramePr>
        <p:xfrm>
          <a:off x="771525" y="1680498"/>
          <a:ext cx="4695825" cy="10972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176537152"/>
                    </a:ext>
                  </a:extLst>
                </a:gridCol>
                <a:gridCol w="2867025">
                  <a:extLst>
                    <a:ext uri="{9D8B030D-6E8A-4147-A177-3AD203B41FA5}">
                      <a16:colId xmlns:a16="http://schemas.microsoft.com/office/drawing/2014/main" val="4682146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PH" b="1" dirty="0"/>
                        <a:t>Pattern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Support Count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3550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81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{B,</a:t>
                      </a:r>
                      <a:r>
                        <a:rPr lang="en-US" baseline="0" dirty="0"/>
                        <a:t> C}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222317"/>
                  </a:ext>
                </a:extLst>
              </a:tr>
            </a:tbl>
          </a:graphicData>
        </a:graphic>
      </p:graphicFrame>
      <p:sp>
        <p:nvSpPr>
          <p:cNvPr id="26" name="Oval 25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439859" y="2718755"/>
            <a:ext cx="741647" cy="74164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3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548471" y="3877989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endCxn id="26" idx="1"/>
          </p:cNvCxnSpPr>
          <p:nvPr/>
        </p:nvCxnSpPr>
        <p:spPr>
          <a:xfrm>
            <a:off x="8331247" y="2531487"/>
            <a:ext cx="217224" cy="295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27" idx="0"/>
            <a:endCxn id="26" idx="4"/>
          </p:cNvCxnSpPr>
          <p:nvPr/>
        </p:nvCxnSpPr>
        <p:spPr>
          <a:xfrm flipH="1" flipV="1">
            <a:off x="8810683" y="3460402"/>
            <a:ext cx="108612" cy="417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FF465D5F-EE40-4CF1-B973-7087C70611E4}"/>
              </a:ext>
            </a:extLst>
          </p:cNvPr>
          <p:cNvSpPr/>
          <p:nvPr/>
        </p:nvSpPr>
        <p:spPr>
          <a:xfrm>
            <a:off x="6869587" y="2676377"/>
            <a:ext cx="730518" cy="7305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9C548D5-2D23-4238-82DF-921D2E3334F9}"/>
              </a:ext>
            </a:extLst>
          </p:cNvPr>
          <p:cNvSpPr/>
          <p:nvPr/>
        </p:nvSpPr>
        <p:spPr>
          <a:xfrm>
            <a:off x="6269620" y="3680381"/>
            <a:ext cx="741648" cy="74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370CE05-94D0-4DB6-BE29-980F92475FAA}"/>
              </a:ext>
            </a:extLst>
          </p:cNvPr>
          <p:cNvSpPr/>
          <p:nvPr/>
        </p:nvSpPr>
        <p:spPr>
          <a:xfrm>
            <a:off x="5573505" y="4538710"/>
            <a:ext cx="741648" cy="74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endCxn id="49" idx="7"/>
          </p:cNvCxnSpPr>
          <p:nvPr/>
        </p:nvCxnSpPr>
        <p:spPr>
          <a:xfrm flipH="1">
            <a:off x="7493123" y="2531487"/>
            <a:ext cx="313701" cy="251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671F84C-43EB-4E83-B34F-C5EA539A58EC}"/>
              </a:ext>
            </a:extLst>
          </p:cNvPr>
          <p:cNvCxnSpPr>
            <a:cxnSpLocks/>
            <a:endCxn id="49" idx="3"/>
          </p:cNvCxnSpPr>
          <p:nvPr/>
        </p:nvCxnSpPr>
        <p:spPr>
          <a:xfrm flipV="1">
            <a:off x="6763880" y="3299913"/>
            <a:ext cx="212689" cy="380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1E9DF07-49B0-4931-B28A-3220297F1ADF}"/>
              </a:ext>
            </a:extLst>
          </p:cNvPr>
          <p:cNvCxnSpPr>
            <a:cxnSpLocks/>
            <a:stCxn id="51" idx="7"/>
            <a:endCxn id="50" idx="3"/>
          </p:cNvCxnSpPr>
          <p:nvPr/>
        </p:nvCxnSpPr>
        <p:spPr>
          <a:xfrm flipV="1">
            <a:off x="6206541" y="4313417"/>
            <a:ext cx="171691" cy="33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7698212" y="1898452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4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366317" y="3251546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737140" y="4313417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56" idx="1"/>
            <a:endCxn id="26" idx="6"/>
          </p:cNvCxnSpPr>
          <p:nvPr/>
        </p:nvCxnSpPr>
        <p:spPr>
          <a:xfrm flipH="1" flipV="1">
            <a:off x="9181506" y="3089579"/>
            <a:ext cx="293423" cy="270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56" idx="5"/>
            <a:endCxn id="57" idx="0"/>
          </p:cNvCxnSpPr>
          <p:nvPr/>
        </p:nvCxnSpPr>
        <p:spPr>
          <a:xfrm>
            <a:off x="9999352" y="3884581"/>
            <a:ext cx="108612" cy="428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1872852"/>
            <a:ext cx="741647" cy="74164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2941057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3993193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61" idx="0"/>
            <a:endCxn id="60" idx="4"/>
          </p:cNvCxnSpPr>
          <p:nvPr/>
        </p:nvCxnSpPr>
        <p:spPr>
          <a:xfrm flipV="1">
            <a:off x="11146318" y="2614499"/>
            <a:ext cx="0" cy="326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62" idx="0"/>
            <a:endCxn id="61" idx="4"/>
          </p:cNvCxnSpPr>
          <p:nvPr/>
        </p:nvCxnSpPr>
        <p:spPr>
          <a:xfrm flipV="1">
            <a:off x="11146318" y="3682704"/>
            <a:ext cx="0" cy="310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222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38525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5.4 Mining the FP-Tree for Frequent Patterns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6FFCD5-DA91-4170-905E-45E8EB9BEBE5}"/>
              </a:ext>
            </a:extLst>
          </p:cNvPr>
          <p:cNvSpPr txBox="1"/>
          <p:nvPr/>
        </p:nvSpPr>
        <p:spPr>
          <a:xfrm>
            <a:off x="746727" y="1763740"/>
            <a:ext cx="5600651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Paths Leading to B Nodes:</a:t>
            </a:r>
          </a:p>
          <a:p>
            <a:endParaRPr lang="en-US" sz="900" b="1" dirty="0"/>
          </a:p>
          <a:p>
            <a:pPr marL="457200" indent="-457200">
              <a:buAutoNum type="arabicPeriod"/>
            </a:pPr>
            <a:r>
              <a:rPr lang="en-US" sz="2000" dirty="0"/>
              <a:t>Path 1 containing B:</a:t>
            </a:r>
          </a:p>
          <a:p>
            <a:r>
              <a:rPr lang="en-US" sz="2000" dirty="0"/>
              <a:t>      </a:t>
            </a:r>
            <a:r>
              <a:rPr lang="en-US" dirty="0"/>
              <a:t>- </a:t>
            </a:r>
            <a:r>
              <a:rPr lang="en-US" b="1" dirty="0">
                <a:solidFill>
                  <a:srgbClr val="7030A0"/>
                </a:solidFill>
              </a:rPr>
              <a:t>B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is the root ode, all paths inherently include it</a:t>
            </a:r>
          </a:p>
          <a:p>
            <a:endParaRPr lang="en-US" sz="800" b="1" dirty="0">
              <a:sym typeface="Wingdings" panose="05000000000000000000" pitchFamily="2" charset="2"/>
            </a:endParaRPr>
          </a:p>
          <a:p>
            <a:endParaRPr lang="en-US" sz="1200" b="1" dirty="0">
              <a:sym typeface="Wingdings" panose="05000000000000000000" pitchFamily="2" charset="2"/>
            </a:endParaRPr>
          </a:p>
          <a:p>
            <a:r>
              <a:rPr lang="en-US" sz="2000" b="1" dirty="0"/>
              <a:t>Sample Conditional Pattern Base on B:</a:t>
            </a:r>
          </a:p>
          <a:p>
            <a:endParaRPr lang="en-US" sz="900" b="1" dirty="0"/>
          </a:p>
          <a:p>
            <a:r>
              <a:rPr lang="en-US" sz="2000" dirty="0">
                <a:solidFill>
                  <a:srgbClr val="FF0000"/>
                </a:solidFill>
              </a:rPr>
              <a:t>A </a:t>
            </a:r>
            <a:r>
              <a:rPr lang="en-US" sz="2000" dirty="0"/>
              <a:t>		</a:t>
            </a:r>
            <a:r>
              <a:rPr lang="en-US" sz="2000" dirty="0">
                <a:solidFill>
                  <a:schemeClr val="bg1"/>
                </a:solidFill>
              </a:rPr>
              <a:t>(1)</a:t>
            </a:r>
          </a:p>
          <a:p>
            <a:r>
              <a:rPr lang="en-US" sz="2000" dirty="0">
                <a:solidFill>
                  <a:srgbClr val="FF0000"/>
                </a:solidFill>
              </a:rPr>
              <a:t>C</a:t>
            </a:r>
            <a:r>
              <a:rPr lang="en-US" sz="2000" dirty="0"/>
              <a:t>		</a:t>
            </a:r>
            <a:r>
              <a:rPr lang="en-US" sz="2000" dirty="0">
                <a:solidFill>
                  <a:schemeClr val="bg1"/>
                </a:solidFill>
              </a:rPr>
              <a:t>(3)</a:t>
            </a:r>
          </a:p>
          <a:p>
            <a:r>
              <a:rPr lang="en-US" sz="2000" dirty="0">
                <a:solidFill>
                  <a:srgbClr val="FF0000"/>
                </a:solidFill>
              </a:rPr>
              <a:t>A, E, D</a:t>
            </a:r>
            <a:r>
              <a:rPr lang="en-US" sz="2000" dirty="0"/>
              <a:t>		</a:t>
            </a:r>
            <a:r>
              <a:rPr lang="en-US" sz="2000" dirty="0">
                <a:solidFill>
                  <a:schemeClr val="bg1"/>
                </a:solidFill>
              </a:rPr>
              <a:t>(1)</a:t>
            </a:r>
          </a:p>
          <a:p>
            <a:r>
              <a:rPr lang="en-US" sz="2000" dirty="0">
                <a:solidFill>
                  <a:srgbClr val="FF0000"/>
                </a:solidFill>
              </a:rPr>
              <a:t>C, E</a:t>
            </a:r>
            <a:r>
              <a:rPr lang="en-US" sz="2000" dirty="0"/>
              <a:t>		</a:t>
            </a:r>
            <a:r>
              <a:rPr lang="en-US" sz="2000" dirty="0">
                <a:solidFill>
                  <a:schemeClr val="bg1"/>
                </a:solidFill>
              </a:rPr>
              <a:t>(1)</a:t>
            </a:r>
          </a:p>
          <a:p>
            <a:r>
              <a:rPr lang="en-US" sz="2000" dirty="0">
                <a:solidFill>
                  <a:srgbClr val="FF0000"/>
                </a:solidFill>
              </a:rPr>
              <a:t>C, A, E	</a:t>
            </a:r>
            <a:r>
              <a:rPr lang="en-US" sz="2000" dirty="0"/>
              <a:t>	</a:t>
            </a:r>
            <a:r>
              <a:rPr lang="en-US" sz="2000" dirty="0">
                <a:solidFill>
                  <a:schemeClr val="bg1"/>
                </a:solidFill>
              </a:rPr>
              <a:t>(1)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439859" y="2718755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3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548471" y="3877989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endCxn id="30" idx="1"/>
          </p:cNvCxnSpPr>
          <p:nvPr/>
        </p:nvCxnSpPr>
        <p:spPr>
          <a:xfrm>
            <a:off x="8331247" y="2531487"/>
            <a:ext cx="217224" cy="295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31" idx="0"/>
            <a:endCxn id="30" idx="4"/>
          </p:cNvCxnSpPr>
          <p:nvPr/>
        </p:nvCxnSpPr>
        <p:spPr>
          <a:xfrm flipH="1" flipV="1">
            <a:off x="8810683" y="3460402"/>
            <a:ext cx="108612" cy="417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F465D5F-EE40-4CF1-B973-7087C70611E4}"/>
              </a:ext>
            </a:extLst>
          </p:cNvPr>
          <p:cNvSpPr/>
          <p:nvPr/>
        </p:nvSpPr>
        <p:spPr>
          <a:xfrm>
            <a:off x="6869587" y="2676377"/>
            <a:ext cx="730518" cy="730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9C548D5-2D23-4238-82DF-921D2E3334F9}"/>
              </a:ext>
            </a:extLst>
          </p:cNvPr>
          <p:cNvSpPr/>
          <p:nvPr/>
        </p:nvSpPr>
        <p:spPr>
          <a:xfrm>
            <a:off x="6269620" y="3680381"/>
            <a:ext cx="741648" cy="741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370CE05-94D0-4DB6-BE29-980F92475FAA}"/>
              </a:ext>
            </a:extLst>
          </p:cNvPr>
          <p:cNvSpPr/>
          <p:nvPr/>
        </p:nvSpPr>
        <p:spPr>
          <a:xfrm>
            <a:off x="5573505" y="4538710"/>
            <a:ext cx="741648" cy="741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endCxn id="34" idx="7"/>
          </p:cNvCxnSpPr>
          <p:nvPr/>
        </p:nvCxnSpPr>
        <p:spPr>
          <a:xfrm flipH="1">
            <a:off x="7493123" y="2531487"/>
            <a:ext cx="313701" cy="251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671F84C-43EB-4E83-B34F-C5EA539A58EC}"/>
              </a:ext>
            </a:extLst>
          </p:cNvPr>
          <p:cNvCxnSpPr>
            <a:cxnSpLocks/>
            <a:endCxn id="34" idx="3"/>
          </p:cNvCxnSpPr>
          <p:nvPr/>
        </p:nvCxnSpPr>
        <p:spPr>
          <a:xfrm flipV="1">
            <a:off x="6763880" y="3299913"/>
            <a:ext cx="212689" cy="380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1E9DF07-49B0-4931-B28A-3220297F1ADF}"/>
              </a:ext>
            </a:extLst>
          </p:cNvPr>
          <p:cNvCxnSpPr>
            <a:cxnSpLocks/>
            <a:stCxn id="36" idx="7"/>
            <a:endCxn id="35" idx="3"/>
          </p:cNvCxnSpPr>
          <p:nvPr/>
        </p:nvCxnSpPr>
        <p:spPr>
          <a:xfrm flipV="1">
            <a:off x="6206541" y="4313417"/>
            <a:ext cx="171691" cy="33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7698212" y="1898452"/>
            <a:ext cx="741647" cy="74164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4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366317" y="3251546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737140" y="4313417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1" idx="1"/>
            <a:endCxn id="30" idx="6"/>
          </p:cNvCxnSpPr>
          <p:nvPr/>
        </p:nvCxnSpPr>
        <p:spPr>
          <a:xfrm flipH="1" flipV="1">
            <a:off x="9181506" y="3089579"/>
            <a:ext cx="293423" cy="270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1" idx="5"/>
            <a:endCxn id="42" idx="0"/>
          </p:cNvCxnSpPr>
          <p:nvPr/>
        </p:nvCxnSpPr>
        <p:spPr>
          <a:xfrm>
            <a:off x="9999352" y="3884581"/>
            <a:ext cx="108612" cy="428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1872852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2941057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3993193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6" idx="0"/>
            <a:endCxn id="45" idx="4"/>
          </p:cNvCxnSpPr>
          <p:nvPr/>
        </p:nvCxnSpPr>
        <p:spPr>
          <a:xfrm flipV="1">
            <a:off x="11146318" y="2614499"/>
            <a:ext cx="0" cy="326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7" idx="0"/>
            <a:endCxn id="46" idx="4"/>
          </p:cNvCxnSpPr>
          <p:nvPr/>
        </p:nvCxnSpPr>
        <p:spPr>
          <a:xfrm flipV="1">
            <a:off x="11146318" y="3682704"/>
            <a:ext cx="0" cy="310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1029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650" y="821318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Frequent Pattern for Node B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EC11D1B-B1E4-4656-9967-F8B4B4227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794891"/>
              </p:ext>
            </p:extLst>
          </p:nvPr>
        </p:nvGraphicFramePr>
        <p:xfrm>
          <a:off x="771525" y="1680498"/>
          <a:ext cx="4695825" cy="3291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176537152"/>
                    </a:ext>
                  </a:extLst>
                </a:gridCol>
                <a:gridCol w="2867025">
                  <a:extLst>
                    <a:ext uri="{9D8B030D-6E8A-4147-A177-3AD203B41FA5}">
                      <a16:colId xmlns:a16="http://schemas.microsoft.com/office/drawing/2014/main" val="4682146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PH" b="1" dirty="0"/>
                        <a:t>Pattern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Support Count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3550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81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{B,</a:t>
                      </a:r>
                      <a:r>
                        <a:rPr lang="en-US" baseline="0" dirty="0"/>
                        <a:t> A}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222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{B, C}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{B, E}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{B, C, E}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{B, C, A}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{B, A, E}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{B, A, E, D}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5" name="Oval 24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439859" y="2718755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3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548471" y="3877989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endCxn id="25" idx="1"/>
          </p:cNvCxnSpPr>
          <p:nvPr/>
        </p:nvCxnSpPr>
        <p:spPr>
          <a:xfrm>
            <a:off x="8331247" y="2531487"/>
            <a:ext cx="217224" cy="295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30" idx="0"/>
            <a:endCxn id="25" idx="4"/>
          </p:cNvCxnSpPr>
          <p:nvPr/>
        </p:nvCxnSpPr>
        <p:spPr>
          <a:xfrm flipH="1" flipV="1">
            <a:off x="8810683" y="3460402"/>
            <a:ext cx="108612" cy="417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F465D5F-EE40-4CF1-B973-7087C70611E4}"/>
              </a:ext>
            </a:extLst>
          </p:cNvPr>
          <p:cNvSpPr/>
          <p:nvPr/>
        </p:nvSpPr>
        <p:spPr>
          <a:xfrm>
            <a:off x="6869587" y="2676377"/>
            <a:ext cx="730518" cy="730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9C548D5-2D23-4238-82DF-921D2E3334F9}"/>
              </a:ext>
            </a:extLst>
          </p:cNvPr>
          <p:cNvSpPr/>
          <p:nvPr/>
        </p:nvSpPr>
        <p:spPr>
          <a:xfrm>
            <a:off x="6269620" y="3680381"/>
            <a:ext cx="741648" cy="741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370CE05-94D0-4DB6-BE29-980F92475FAA}"/>
              </a:ext>
            </a:extLst>
          </p:cNvPr>
          <p:cNvSpPr/>
          <p:nvPr/>
        </p:nvSpPr>
        <p:spPr>
          <a:xfrm>
            <a:off x="5573505" y="4538710"/>
            <a:ext cx="741648" cy="741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endCxn id="33" idx="7"/>
          </p:cNvCxnSpPr>
          <p:nvPr/>
        </p:nvCxnSpPr>
        <p:spPr>
          <a:xfrm flipH="1">
            <a:off x="7493123" y="2531487"/>
            <a:ext cx="313701" cy="251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671F84C-43EB-4E83-B34F-C5EA539A58EC}"/>
              </a:ext>
            </a:extLst>
          </p:cNvPr>
          <p:cNvCxnSpPr>
            <a:cxnSpLocks/>
            <a:endCxn id="33" idx="3"/>
          </p:cNvCxnSpPr>
          <p:nvPr/>
        </p:nvCxnSpPr>
        <p:spPr>
          <a:xfrm flipV="1">
            <a:off x="6763880" y="3299913"/>
            <a:ext cx="212689" cy="380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1E9DF07-49B0-4931-B28A-3220297F1ADF}"/>
              </a:ext>
            </a:extLst>
          </p:cNvPr>
          <p:cNvCxnSpPr>
            <a:cxnSpLocks/>
            <a:stCxn id="35" idx="7"/>
            <a:endCxn id="34" idx="3"/>
          </p:cNvCxnSpPr>
          <p:nvPr/>
        </p:nvCxnSpPr>
        <p:spPr>
          <a:xfrm flipV="1">
            <a:off x="6206541" y="4313417"/>
            <a:ext cx="171691" cy="33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7698212" y="1898452"/>
            <a:ext cx="741647" cy="74164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4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366317" y="3251546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737140" y="4313417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0" idx="1"/>
            <a:endCxn id="25" idx="6"/>
          </p:cNvCxnSpPr>
          <p:nvPr/>
        </p:nvCxnSpPr>
        <p:spPr>
          <a:xfrm flipH="1" flipV="1">
            <a:off x="9181506" y="3089579"/>
            <a:ext cx="293423" cy="270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0" idx="5"/>
            <a:endCxn id="41" idx="0"/>
          </p:cNvCxnSpPr>
          <p:nvPr/>
        </p:nvCxnSpPr>
        <p:spPr>
          <a:xfrm>
            <a:off x="9999352" y="3884581"/>
            <a:ext cx="108612" cy="428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1872852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2941057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3993193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5" idx="0"/>
            <a:endCxn id="44" idx="4"/>
          </p:cNvCxnSpPr>
          <p:nvPr/>
        </p:nvCxnSpPr>
        <p:spPr>
          <a:xfrm flipV="1">
            <a:off x="11146318" y="2614499"/>
            <a:ext cx="0" cy="326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6" idx="0"/>
            <a:endCxn id="45" idx="4"/>
          </p:cNvCxnSpPr>
          <p:nvPr/>
        </p:nvCxnSpPr>
        <p:spPr>
          <a:xfrm flipV="1">
            <a:off x="11146318" y="3682704"/>
            <a:ext cx="0" cy="310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1397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364" y="2562078"/>
            <a:ext cx="10749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Arial" pitchFamily="34" charset="0"/>
                <a:cs typeface="Arial" pitchFamily="34" charset="0"/>
              </a:rPr>
              <a:t>Thank you very much for listening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.</a:t>
            </a:r>
            <a:endParaRPr lang="en-US" sz="32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378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Core Concepts of FP Growth</a:t>
            </a:r>
          </a:p>
          <a:p>
            <a:endParaRPr lang="en-US" sz="1400" b="1" dirty="0"/>
          </a:p>
          <a:p>
            <a:pPr marL="457200" indent="-457200">
              <a:buFontTx/>
              <a:buChar char="-"/>
            </a:pPr>
            <a:r>
              <a:rPr lang="en-US" sz="2800" dirty="0"/>
              <a:t>Uses a data structure called the </a:t>
            </a:r>
            <a:r>
              <a:rPr lang="en-US" sz="2800" dirty="0">
                <a:solidFill>
                  <a:srgbClr val="FF0000"/>
                </a:solidFill>
              </a:rPr>
              <a:t>FP-Tree</a:t>
            </a:r>
            <a:r>
              <a:rPr lang="en-US" sz="2800" dirty="0"/>
              <a:t> (Frequent Pattern Tree) to represent transactions compactly, which facilitates efficient mining of frequent </a:t>
            </a:r>
            <a:r>
              <a:rPr lang="en-US" sz="2800" dirty="0" err="1"/>
              <a:t>itemsets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1262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A. FP-Tree Structure</a:t>
            </a:r>
          </a:p>
          <a:p>
            <a:endParaRPr lang="en-US" sz="1400" b="1" dirty="0"/>
          </a:p>
          <a:p>
            <a:r>
              <a:rPr lang="en-US" sz="2800" b="1" i="1" dirty="0"/>
              <a:t>Compact Representation: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The FP-Tree is a </a:t>
            </a:r>
            <a:r>
              <a:rPr lang="en-US" sz="2800" dirty="0">
                <a:solidFill>
                  <a:srgbClr val="FF0000"/>
                </a:solidFill>
              </a:rPr>
              <a:t>compressed</a:t>
            </a:r>
            <a:r>
              <a:rPr lang="en-US" sz="2800" dirty="0"/>
              <a:t> structure that stores frequency of each item within the data, making it easy to locate patterns</a:t>
            </a:r>
          </a:p>
        </p:txBody>
      </p:sp>
    </p:spTree>
    <p:extLst>
      <p:ext uri="{BB962C8B-B14F-4D97-AF65-F5344CB8AC3E}">
        <p14:creationId xmlns:p14="http://schemas.microsoft.com/office/powerpoint/2010/main" val="1508779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A. FP-Tree Structure</a:t>
            </a:r>
          </a:p>
          <a:p>
            <a:endParaRPr lang="en-US" sz="1400" b="1" dirty="0"/>
          </a:p>
          <a:p>
            <a:r>
              <a:rPr lang="en-US" sz="2800" b="1" i="1" dirty="0"/>
              <a:t>Hierarchical Structure: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The tree organizes items in a hierarchy based on their frequency. Each branch of the tree represents items co-occurring in transactions.</a:t>
            </a:r>
          </a:p>
        </p:txBody>
      </p:sp>
    </p:spTree>
    <p:extLst>
      <p:ext uri="{BB962C8B-B14F-4D97-AF65-F5344CB8AC3E}">
        <p14:creationId xmlns:p14="http://schemas.microsoft.com/office/powerpoint/2010/main" val="3315811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A. FP-Tree Structure</a:t>
            </a:r>
          </a:p>
          <a:p>
            <a:endParaRPr lang="en-US" sz="1400" b="1" dirty="0"/>
          </a:p>
          <a:p>
            <a:r>
              <a:rPr lang="en-US" sz="2800" b="1" i="1" dirty="0"/>
              <a:t>Node Paths: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Each node in the FP-Tree represents an item and a counter indicating the frequency of that item within transactions along that path.</a:t>
            </a:r>
          </a:p>
        </p:txBody>
      </p:sp>
    </p:spTree>
    <p:extLst>
      <p:ext uri="{BB962C8B-B14F-4D97-AF65-F5344CB8AC3E}">
        <p14:creationId xmlns:p14="http://schemas.microsoft.com/office/powerpoint/2010/main" val="1570507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B. Steps for Building the FP-Tree</a:t>
            </a:r>
          </a:p>
          <a:p>
            <a:endParaRPr lang="en-US" sz="1400" b="1" dirty="0"/>
          </a:p>
          <a:p>
            <a:pPr marL="514350" indent="-514350">
              <a:buAutoNum type="arabicPeriod"/>
            </a:pPr>
            <a:r>
              <a:rPr lang="en-US" sz="2800" b="1" dirty="0"/>
              <a:t>Count item frequency </a:t>
            </a:r>
            <a:r>
              <a:rPr lang="en-US" sz="2800" dirty="0"/>
              <a:t>in the data.</a:t>
            </a:r>
          </a:p>
          <a:p>
            <a:pPr marL="514350" indent="-514350">
              <a:buAutoNum type="arabicPeriod"/>
            </a:pPr>
            <a:r>
              <a:rPr lang="en-US" sz="2800" b="1" dirty="0"/>
              <a:t>Sort items by frequency </a:t>
            </a:r>
            <a:r>
              <a:rPr lang="en-US" sz="2800" dirty="0"/>
              <a:t>(descending order) to prioritize frequent items at the root, which helps compress the tree</a:t>
            </a:r>
          </a:p>
          <a:p>
            <a:pPr marL="514350" indent="-514350">
              <a:buAutoNum type="arabicPeriod"/>
            </a:pPr>
            <a:r>
              <a:rPr lang="en-US" sz="2800" b="1" dirty="0"/>
              <a:t>Insert transactions </a:t>
            </a:r>
            <a:r>
              <a:rPr lang="en-US" sz="2800" dirty="0"/>
              <a:t>into the FP-Tree, following the sorted order and incrementing counters for items that already exist along the paths.</a:t>
            </a:r>
          </a:p>
          <a:p>
            <a:pPr marL="514350" indent="-514350">
              <a:buAutoNum type="arabicPeriod"/>
            </a:pPr>
            <a:r>
              <a:rPr lang="en-US" sz="2800" b="1" dirty="0"/>
              <a:t>Create header tables</a:t>
            </a:r>
            <a:r>
              <a:rPr lang="en-US" sz="2800" dirty="0"/>
              <a:t> that link to each unique item in the tree. These headers serve as entry points for efficiency accessing and traversing nodes associated with each item.</a:t>
            </a:r>
          </a:p>
        </p:txBody>
      </p:sp>
    </p:spTree>
    <p:extLst>
      <p:ext uri="{BB962C8B-B14F-4D97-AF65-F5344CB8AC3E}">
        <p14:creationId xmlns:p14="http://schemas.microsoft.com/office/powerpoint/2010/main" val="14064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C. Pattern Extraction Using Conditional FP-Trees</a:t>
            </a:r>
          </a:p>
          <a:p>
            <a:endParaRPr lang="en-US" sz="1400" b="1" dirty="0"/>
          </a:p>
          <a:p>
            <a:pPr marL="514350" indent="-514350">
              <a:buAutoNum type="arabicPeriod"/>
            </a:pPr>
            <a:r>
              <a:rPr lang="en-US" sz="2800" dirty="0"/>
              <a:t>Once the FP-Tree is constructed, FP-Growth extracts patterns by constructing conditional FP-Trees for each item.</a:t>
            </a:r>
          </a:p>
          <a:p>
            <a:pPr marL="514350" indent="-514350">
              <a:buAutoNum type="arabicPeriod"/>
            </a:pPr>
            <a:endParaRPr lang="en-US" sz="1400" dirty="0"/>
          </a:p>
          <a:p>
            <a:pPr marL="514350" indent="-514350">
              <a:buAutoNum type="arabicPeriod"/>
            </a:pPr>
            <a:r>
              <a:rPr lang="en-US" sz="2800" dirty="0"/>
              <a:t>For each item at the bottom of the FP-Tree, the algorithm collects prefix paths (paths leading to that item) and generates new trees to find frequent patterns recursively.</a:t>
            </a:r>
          </a:p>
        </p:txBody>
      </p:sp>
    </p:spTree>
    <p:extLst>
      <p:ext uri="{BB962C8B-B14F-4D97-AF65-F5344CB8AC3E}">
        <p14:creationId xmlns:p14="http://schemas.microsoft.com/office/powerpoint/2010/main" val="1127248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1827</TotalTime>
  <Words>2012</Words>
  <Application>Microsoft Office PowerPoint</Application>
  <PresentationFormat>Widescreen</PresentationFormat>
  <Paragraphs>457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Arial Black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Wael Elmedany</dc:creator>
  <cp:lastModifiedBy>Acer</cp:lastModifiedBy>
  <cp:revision>365</cp:revision>
  <dcterms:created xsi:type="dcterms:W3CDTF">2018-09-30T06:22:05Z</dcterms:created>
  <dcterms:modified xsi:type="dcterms:W3CDTF">2024-11-20T07:48:38Z</dcterms:modified>
</cp:coreProperties>
</file>