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11/11/2024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ASSOCIATION RULE MINING - APRIORI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ASSOCIATION RULE MINING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 smtClean="0"/>
              <a:t>College </a:t>
            </a:r>
            <a:r>
              <a:rPr lang="en-US" sz="2000" i="1" dirty="0"/>
              <a:t>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Associaton</a:t>
            </a:r>
            <a:r>
              <a:rPr lang="en-US" sz="6000" b="1" dirty="0" smtClean="0"/>
              <a:t> Rules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489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An Association Rule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It is an implication in the form of </a:t>
            </a:r>
            <a:r>
              <a:rPr lang="en-US" sz="2800" b="1" i="1" dirty="0" smtClean="0"/>
              <a:t>X </a:t>
            </a:r>
            <a:r>
              <a:rPr lang="en-US" sz="2800" b="1" i="1" dirty="0" smtClean="0">
                <a:sym typeface="Wingdings" pitchFamily="2" charset="2"/>
              </a:rPr>
              <a:t> Y</a:t>
            </a:r>
            <a:r>
              <a:rPr lang="en-US" sz="2800" dirty="0" smtClean="0">
                <a:sym typeface="Wingdings" pitchFamily="2" charset="2"/>
              </a:rPr>
              <a:t>, where: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and 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are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, with 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dirty="0" smtClean="0">
                <a:sym typeface="Wingdings" pitchFamily="2" charset="2"/>
              </a:rPr>
              <a:t> as the “antecedent” (if – part) and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as the “consequent” (then – part)</a:t>
            </a:r>
          </a:p>
          <a:p>
            <a:endParaRPr lang="en-US" sz="2800" b="1" i="1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Example: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>
              <a:solidFill>
                <a:srgbClr val="0070C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meaning if </a:t>
            </a:r>
            <a:r>
              <a:rPr lang="en-US" sz="2800" i="1" dirty="0" smtClean="0">
                <a:sym typeface="Wingdings" pitchFamily="2" charset="2"/>
              </a:rPr>
              <a:t>Milk</a:t>
            </a:r>
            <a:r>
              <a:rPr lang="en-US" sz="2800" dirty="0" smtClean="0">
                <a:sym typeface="Wingdings" pitchFamily="2" charset="2"/>
              </a:rPr>
              <a:t> and </a:t>
            </a:r>
            <a:r>
              <a:rPr lang="en-US" sz="2800" i="1" dirty="0" smtClean="0">
                <a:sym typeface="Wingdings" pitchFamily="2" charset="2"/>
              </a:rPr>
              <a:t>Diaper </a:t>
            </a:r>
            <a:r>
              <a:rPr lang="en-US" sz="2800" dirty="0" smtClean="0">
                <a:sym typeface="Wingdings" pitchFamily="2" charset="2"/>
              </a:rPr>
              <a:t>are purchased, </a:t>
            </a:r>
            <a:r>
              <a:rPr lang="en-US" sz="2800" i="1" dirty="0" smtClean="0">
                <a:sym typeface="Wingdings" pitchFamily="2" charset="2"/>
              </a:rPr>
              <a:t>Beer </a:t>
            </a:r>
            <a:r>
              <a:rPr lang="en-US" sz="2800" dirty="0" smtClean="0">
                <a:sym typeface="Wingdings" pitchFamily="2" charset="2"/>
              </a:rPr>
              <a:t>is also likely to 	be purchased</a:t>
            </a:r>
            <a:endParaRPr lang="en-US" sz="2800" dirty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814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Metrics for Rule Evaluation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666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" y="3100126"/>
            <a:ext cx="4261594" cy="23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520" y="1007202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Support (s)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How often </a:t>
            </a:r>
            <a:r>
              <a:rPr lang="en-US" sz="2800" b="1" i="1" dirty="0" smtClean="0"/>
              <a:t>X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Y</a:t>
            </a:r>
            <a:r>
              <a:rPr lang="en-US" sz="2800" dirty="0" smtClean="0"/>
              <a:t> occur together, the probability of both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appearing in the same transactions</a:t>
            </a: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120" y="3100126"/>
            <a:ext cx="667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Support for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Support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= {</a:t>
            </a:r>
            <a:r>
              <a:rPr lang="en-US" sz="2400" i="1" dirty="0" smtClean="0">
                <a:sym typeface="Wingdings" pitchFamily="2" charset="2"/>
              </a:rPr>
              <a:t>Number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/ (</a:t>
            </a:r>
            <a:r>
              <a:rPr lang="en-US" sz="2400" i="1" dirty="0" smtClean="0">
                <a:sym typeface="Wingdings" pitchFamily="2" charset="2"/>
              </a:rPr>
              <a:t>Total Transactions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From the table, 2 / 5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=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sym typeface="Wingdings" pitchFamily="2" charset="2"/>
              </a:rPr>
              <a:t>0.4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519" y="4287901"/>
            <a:ext cx="2231335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15598" y="4656082"/>
            <a:ext cx="2120981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Confidence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Confidence for the rule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𝐶𝑜𝑛𝑓𝑖𝑑𝑒𝑛𝑐𝑒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8364" y="4179536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Support</a:t>
            </a:r>
            <a:r>
              <a:rPr lang="en-US" sz="2000" i="1" dirty="0" smtClean="0">
                <a:solidFill>
                  <a:srgbClr val="C00000"/>
                </a:solidFill>
              </a:rPr>
              <a:t>({Milk, Diaper, Beer}) </a:t>
            </a:r>
            <a:r>
              <a:rPr lang="en-US" sz="2000" dirty="0" smtClean="0"/>
              <a:t>is the number of transactions containing both </a:t>
            </a:r>
            <a:r>
              <a:rPr lang="en-US" sz="2000" i="1" dirty="0" smtClean="0">
                <a:solidFill>
                  <a:srgbClr val="C00000"/>
                </a:solidFill>
              </a:rPr>
              <a:t>Milk and Diaper</a:t>
            </a:r>
            <a:r>
              <a:rPr lang="en-US" sz="2000" dirty="0" smtClean="0"/>
              <a:t>, which appears in 3 transactions (3, 4, 5), 3 / 5 = </a:t>
            </a:r>
            <a:r>
              <a:rPr lang="en-US" sz="2000" b="1" dirty="0" smtClean="0"/>
              <a:t>0.6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Confidence = 0.4 / 0.6 = </a:t>
            </a:r>
            <a:r>
              <a:rPr lang="en-US" sz="2000" b="1" dirty="0" smtClean="0">
                <a:solidFill>
                  <a:srgbClr val="C00000"/>
                </a:solidFill>
              </a:rPr>
              <a:t>0.67</a:t>
            </a:r>
          </a:p>
          <a:p>
            <a:endParaRPr lang="en-US" sz="2000" b="1" dirty="0"/>
          </a:p>
          <a:p>
            <a:endParaRPr lang="en-US" sz="1400" b="1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00994" y="2283711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8700993" y="2005186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700992" y="1726999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9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364" y="4911319"/>
            <a:ext cx="10558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Lift = 0.4 / (0.6) * (0.6) = </a:t>
            </a:r>
            <a:r>
              <a:rPr lang="en-US" sz="2400" b="1" dirty="0" smtClean="0"/>
              <a:t>1.11</a:t>
            </a:r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116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Interpretation: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Support</a:t>
            </a:r>
            <a:r>
              <a:rPr lang="en-US" sz="2400" dirty="0" smtClean="0">
                <a:sym typeface="Wingdings" pitchFamily="2" charset="2"/>
              </a:rPr>
              <a:t> of 0.40 indicates that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</a:t>
            </a:r>
            <a:r>
              <a:rPr lang="en-US" sz="2400" dirty="0" smtClean="0">
                <a:sym typeface="Wingdings" pitchFamily="2" charset="2"/>
              </a:rPr>
              <a:t>appears 40% of all transactions.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Confidence </a:t>
            </a:r>
            <a:r>
              <a:rPr lang="en-US" sz="2400" dirty="0" smtClean="0">
                <a:sym typeface="Wingdings" pitchFamily="2" charset="2"/>
              </a:rPr>
              <a:t>of 0.67 suggests that 67%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dirty="0" smtClean="0">
                <a:sym typeface="Wingdings" pitchFamily="2" charset="2"/>
              </a:rPr>
              <a:t> also contain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Lift </a:t>
            </a:r>
            <a:r>
              <a:rPr lang="en-US" sz="2400" dirty="0" smtClean="0">
                <a:sym typeface="Wingdings" pitchFamily="2" charset="2"/>
              </a:rPr>
              <a:t>of 1.11 means that transactions 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are 1.11 times more likely to include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than by random chance.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dirty="0" smtClean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Association Rule Mining (ARM)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 technique used to uncover interesting </a:t>
            </a:r>
            <a:r>
              <a:rPr lang="en-US" sz="2800" dirty="0" smtClean="0">
                <a:solidFill>
                  <a:srgbClr val="FF0000"/>
                </a:solidFill>
              </a:rPr>
              <a:t>relationships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patterns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FF0000"/>
                </a:solidFill>
              </a:rPr>
              <a:t>associations</a:t>
            </a:r>
            <a:r>
              <a:rPr lang="en-US" sz="2800" dirty="0" smtClean="0"/>
              <a:t> within large datasets.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Applied in fields such as retail and e-commerce to help understand customer purchasing patterns, detecting anomalies, and making </a:t>
            </a:r>
            <a:r>
              <a:rPr lang="en-US" sz="2800" dirty="0" smtClean="0">
                <a:solidFill>
                  <a:srgbClr val="FF0000"/>
                </a:solidFill>
              </a:rPr>
              <a:t>strategic business decisions</a:t>
            </a:r>
            <a:r>
              <a:rPr lang="en-US" sz="2800" dirty="0" smtClean="0"/>
              <a:t>.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&gt;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greater than 1 </a:t>
            </a:r>
            <a:r>
              <a:rPr lang="en-US" sz="2400" dirty="0" smtClean="0">
                <a:sym typeface="Wingdings" pitchFamily="2" charset="2"/>
              </a:rPr>
              <a:t>indicates that items in the antecedent and consequent appear together more frequently than would be expected by random chance.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Higher values signify a stronger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1.1 to 1.5: </a:t>
            </a:r>
            <a:r>
              <a:rPr lang="en-US" sz="2400" i="1" dirty="0" smtClean="0">
                <a:sym typeface="Wingdings" pitchFamily="2" charset="2"/>
              </a:rPr>
              <a:t>Weak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1.6 to 2.0: </a:t>
            </a:r>
            <a:r>
              <a:rPr lang="en-US" sz="2400" i="1" dirty="0" smtClean="0">
                <a:sym typeface="Wingdings" pitchFamily="2" charset="2"/>
              </a:rPr>
              <a:t>Moderate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2.0: </a:t>
            </a:r>
            <a:r>
              <a:rPr lang="en-US" sz="2400" i="1" dirty="0" smtClean="0">
                <a:sym typeface="Wingdings" pitchFamily="2" charset="2"/>
              </a:rPr>
              <a:t>Strong positive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6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=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exactly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1 </a:t>
            </a:r>
            <a:r>
              <a:rPr lang="en-US" sz="2400" dirty="0" smtClean="0">
                <a:sym typeface="Wingdings" pitchFamily="2" charset="2"/>
              </a:rPr>
              <a:t>indicates that the antecedent and consequent are statistically independent. The presence of one item does not affect the likelihood of the other appearing.</a:t>
            </a:r>
          </a:p>
        </p:txBody>
      </p:sp>
    </p:spTree>
    <p:extLst>
      <p:ext uri="{BB962C8B-B14F-4D97-AF65-F5344CB8AC3E}">
        <p14:creationId xmlns:p14="http://schemas.microsoft.com/office/powerpoint/2010/main" val="3085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&lt;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less than 1 </a:t>
            </a:r>
            <a:r>
              <a:rPr lang="en-US" sz="2400" dirty="0" smtClean="0">
                <a:sym typeface="Wingdings" pitchFamily="2" charset="2"/>
              </a:rPr>
              <a:t>indicates that the presence of the antecedent actually makes the consequent less likely to occur in the same transaction.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Values further below 1 imply a stronger negative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0.75 to 1.0: </a:t>
            </a:r>
            <a:r>
              <a:rPr lang="en-US" sz="2400" i="1" dirty="0" smtClean="0">
                <a:sym typeface="Wingdings" pitchFamily="2" charset="2"/>
              </a:rPr>
              <a:t>Weak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0.5 to 0.74: </a:t>
            </a:r>
            <a:r>
              <a:rPr lang="en-US" sz="2400" i="1" dirty="0" smtClean="0">
                <a:sym typeface="Wingdings" pitchFamily="2" charset="2"/>
              </a:rPr>
              <a:t>Moderate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0.5: </a:t>
            </a:r>
            <a:r>
              <a:rPr lang="en-US" sz="2400" i="1" dirty="0" smtClean="0">
                <a:sym typeface="Wingdings" pitchFamily="2" charset="2"/>
              </a:rPr>
              <a:t>Strong negative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58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</a:t>
            </a:r>
            <a:r>
              <a:rPr lang="en-US" sz="6000" b="1" dirty="0" err="1" smtClean="0"/>
              <a:t>Apriori</a:t>
            </a:r>
            <a:r>
              <a:rPr lang="en-US" sz="6000" b="1" dirty="0" smtClean="0"/>
              <a:t> Principle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935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 reduce </a:t>
            </a:r>
            <a:r>
              <a:rPr lang="en-US" sz="3600" b="1" dirty="0" err="1" smtClean="0"/>
              <a:t>compuational</a:t>
            </a:r>
            <a:r>
              <a:rPr lang="en-US" sz="3600" b="1" dirty="0" smtClean="0"/>
              <a:t> effort, the </a:t>
            </a:r>
            <a:r>
              <a:rPr lang="en-US" sz="3600" b="1" dirty="0" err="1" smtClean="0"/>
              <a:t>Apriori</a:t>
            </a:r>
            <a:r>
              <a:rPr lang="en-US" sz="3600" b="1" dirty="0" smtClean="0"/>
              <a:t> principle states:</a:t>
            </a:r>
            <a:endParaRPr lang="en-US" sz="36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“If 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is frequent, all its subsets must also be frequent”</a:t>
            </a:r>
          </a:p>
          <a:p>
            <a:pPr lvl="1"/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ym typeface="Wingdings" pitchFamily="2" charset="2"/>
              </a:rPr>
              <a:t>This allows us to prune (ignore)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that have infrequent subsets, reducing thee number of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 we need to consider</a:t>
            </a:r>
          </a:p>
        </p:txBody>
      </p:sp>
    </p:spTree>
    <p:extLst>
      <p:ext uri="{BB962C8B-B14F-4D97-AF65-F5344CB8AC3E}">
        <p14:creationId xmlns:p14="http://schemas.microsoft.com/office/powerpoint/2010/main" val="2805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Rule Generation</a:t>
            </a:r>
          </a:p>
          <a:p>
            <a:endParaRPr lang="en-US" sz="1600" b="1" dirty="0" smtClean="0"/>
          </a:p>
          <a:p>
            <a:pPr marL="0" lvl="1"/>
            <a:r>
              <a:rPr lang="en-US" sz="2800" dirty="0" smtClean="0"/>
              <a:t>Once </a:t>
            </a:r>
            <a:r>
              <a:rPr lang="en-US" sz="2800" b="1" dirty="0" smtClean="0"/>
              <a:t>frequent </a:t>
            </a:r>
            <a:r>
              <a:rPr lang="en-US" sz="2800" b="1" dirty="0" err="1" smtClean="0"/>
              <a:t>itemsets</a:t>
            </a:r>
            <a:r>
              <a:rPr lang="en-US" sz="2800" b="1" dirty="0" smtClean="0"/>
              <a:t> </a:t>
            </a:r>
            <a:r>
              <a:rPr lang="en-US" sz="2800" dirty="0" smtClean="0"/>
              <a:t>are identified, rules are generated by partitioning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: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800" dirty="0" smtClean="0"/>
              <a:t>For example, from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{Milk, Diaper, Beer}, </a:t>
            </a:r>
            <a:r>
              <a:rPr lang="en-US" sz="2800" dirty="0" smtClean="0"/>
              <a:t>possible rules include:</a:t>
            </a:r>
            <a:endParaRPr lang="en-US" sz="2800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</a:rPr>
              <a:t>{Milk, Diaper}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{Diaper, Beer}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{Milk}</a:t>
            </a:r>
          </a:p>
          <a:p>
            <a:pPr marL="914400" lvl="1" indent="-457200">
              <a:buFontTx/>
              <a:buChar char="-"/>
            </a:pPr>
            <a:endParaRPr lang="en-US" sz="2800" b="1" i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US" sz="2800" b="1" i="1" dirty="0" smtClean="0">
                <a:sym typeface="Wingdings" pitchFamily="2" charset="2"/>
              </a:rPr>
              <a:t>* Only rules that meet the confidence threshold are retained</a:t>
            </a:r>
            <a:endParaRPr lang="en-US" sz="2800" b="1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1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Apriori</a:t>
            </a:r>
            <a:r>
              <a:rPr lang="en-US" sz="3600" b="1" dirty="0" smtClean="0"/>
              <a:t> Principle in Action</a:t>
            </a:r>
          </a:p>
          <a:p>
            <a:r>
              <a:rPr lang="en-US" sz="2000" dirty="0"/>
              <a:t>Suppose we have a transaction database with five transactions and a </a:t>
            </a:r>
            <a:r>
              <a:rPr lang="en-US" sz="2000" dirty="0">
                <a:solidFill>
                  <a:srgbClr val="FF0000"/>
                </a:solidFill>
              </a:rPr>
              <a:t>minimum support threshold of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(i.e., an </a:t>
            </a:r>
            <a:r>
              <a:rPr lang="en-US" sz="2000" dirty="0" err="1"/>
              <a:t>itemset</a:t>
            </a:r>
            <a:r>
              <a:rPr lang="en-US" sz="2000" dirty="0"/>
              <a:t> needs to appear in at least 3 transactions to be considered </a:t>
            </a:r>
            <a:r>
              <a:rPr lang="en-US" sz="2000" b="1" dirty="0"/>
              <a:t>frequent</a:t>
            </a:r>
            <a:r>
              <a:rPr lang="en-US" sz="2000" dirty="0"/>
              <a:t>).</a:t>
            </a:r>
            <a:endParaRPr lang="en-US" sz="2000" b="1" dirty="0" smtClean="0"/>
          </a:p>
          <a:p>
            <a:endParaRPr lang="en-US" sz="1600" b="1" dirty="0" smtClean="0"/>
          </a:p>
          <a:p>
            <a:pPr marL="0" lvl="1"/>
            <a:r>
              <a:rPr lang="en-US" sz="2400" b="1" dirty="0" smtClean="0"/>
              <a:t>Step 1: Identify Frequent 1-Itemsets</a:t>
            </a:r>
          </a:p>
          <a:p>
            <a:pPr marL="0" lvl="1"/>
            <a:r>
              <a:rPr lang="en-US" sz="2400" dirty="0"/>
              <a:t>Count each item individually across </a:t>
            </a:r>
            <a:r>
              <a:rPr lang="en-US" sz="2400" dirty="0" smtClean="0"/>
              <a:t>transactions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000" b="1" dirty="0"/>
              <a:t>Bread</a:t>
            </a:r>
            <a:r>
              <a:rPr lang="en-PH" sz="2000" dirty="0"/>
              <a:t> appears in 4 transactions (1, 2,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Milk</a:t>
            </a:r>
            <a:r>
              <a:rPr lang="en-PH" sz="2000" dirty="0" smtClean="0"/>
              <a:t> </a:t>
            </a:r>
            <a:r>
              <a:rPr lang="en-PH" sz="2000" dirty="0"/>
              <a:t>appears in 4 transactions (1,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Diaper</a:t>
            </a:r>
            <a:r>
              <a:rPr lang="en-PH" sz="2000" dirty="0" smtClean="0"/>
              <a:t> </a:t>
            </a:r>
            <a:r>
              <a:rPr lang="en-PH" sz="2000" dirty="0"/>
              <a:t>appears in 4 transactions (2,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Beer</a:t>
            </a:r>
            <a:r>
              <a:rPr lang="en-PH" sz="2000" dirty="0" smtClean="0"/>
              <a:t> </a:t>
            </a:r>
            <a:r>
              <a:rPr lang="en-PH" sz="2000" dirty="0"/>
              <a:t>appears in 3 transactions (2, 3, 4)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Coke</a:t>
            </a:r>
            <a:r>
              <a:rPr lang="en-PH" sz="2000" dirty="0" smtClean="0"/>
              <a:t> </a:t>
            </a:r>
            <a:r>
              <a:rPr lang="en-PH" sz="2000" dirty="0"/>
              <a:t>appears in 2 transactions (3, 5)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r>
              <a:rPr lang="en-PH" sz="2000" b="1" dirty="0" smtClean="0"/>
              <a:t>Eggs</a:t>
            </a:r>
            <a:r>
              <a:rPr lang="en-PH" sz="2000" dirty="0" smtClean="0"/>
              <a:t> </a:t>
            </a:r>
            <a:r>
              <a:rPr lang="en-PH" sz="2000" dirty="0"/>
              <a:t>appears in 1 transaction (2)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000" dirty="0"/>
              <a:t>Based on the minimum support threshold, only </a:t>
            </a:r>
            <a:r>
              <a:rPr lang="en-US" sz="2000" i="1" dirty="0">
                <a:solidFill>
                  <a:srgbClr val="FF0000"/>
                </a:solidFill>
              </a:rPr>
              <a:t>{Bread, Milk, Diaper, Beer} </a:t>
            </a:r>
            <a:r>
              <a:rPr lang="en-US" sz="2000" dirty="0"/>
              <a:t>are frequent 1-itemsets. </a:t>
            </a:r>
            <a:r>
              <a:rPr lang="en-US" sz="2000" dirty="0">
                <a:solidFill>
                  <a:srgbClr val="FF0000"/>
                </a:solidFill>
              </a:rPr>
              <a:t>We discard </a:t>
            </a:r>
            <a:r>
              <a:rPr lang="en-US" sz="2000" dirty="0"/>
              <a:t>{Coke} and {Eggs} from further </a:t>
            </a:r>
            <a:r>
              <a:rPr lang="en-US" sz="2000" dirty="0" smtClean="0"/>
              <a:t>consideration.11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2: Identify Frequent 2-Itemsets</a:t>
            </a:r>
          </a:p>
          <a:p>
            <a:pPr marL="0" lvl="1"/>
            <a:r>
              <a:rPr lang="en-US" sz="2400" dirty="0"/>
              <a:t>Form 2-itemsets using only the frequent 1-itemsets: {Bread, Milk, Diaper, Beer</a:t>
            </a:r>
            <a:r>
              <a:rPr lang="en-US" sz="2400" dirty="0" smtClean="0"/>
              <a:t>}.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Milk}</a:t>
            </a:r>
            <a:r>
              <a:rPr lang="en-PH" sz="2400" dirty="0"/>
              <a:t> appears in 3 transactions (1,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/>
              <a:t>{</a:t>
            </a:r>
            <a:r>
              <a:rPr lang="en-PH" sz="2400" b="1" dirty="0" smtClean="0"/>
              <a:t>Bread</a:t>
            </a:r>
            <a:r>
              <a:rPr lang="en-PH" sz="2400" b="1" dirty="0"/>
              <a:t>, Diaper}</a:t>
            </a:r>
            <a:r>
              <a:rPr lang="en-PH" sz="2400" dirty="0"/>
              <a:t> appears in 3 transactions (2,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Diaper}</a:t>
            </a:r>
            <a:r>
              <a:rPr lang="en-PH" sz="2400" dirty="0"/>
              <a:t> appears in 3 transactions (3,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Diaper, Beer}</a:t>
            </a:r>
            <a:r>
              <a:rPr lang="en-PH" sz="2400" dirty="0"/>
              <a:t> appears in 3 transactions (2, 3, 4) ➔ </a:t>
            </a:r>
            <a:r>
              <a:rPr lang="en-PH" sz="2400" b="1" dirty="0" smtClean="0"/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Using the </a:t>
            </a:r>
            <a:r>
              <a:rPr lang="en-US" sz="2400" dirty="0" err="1"/>
              <a:t>Apriori</a:t>
            </a:r>
            <a:r>
              <a:rPr lang="en-US" sz="2400" dirty="0"/>
              <a:t> Principle, </a:t>
            </a:r>
            <a:r>
              <a:rPr lang="en-US" sz="2400" dirty="0">
                <a:solidFill>
                  <a:srgbClr val="FF0000"/>
                </a:solidFill>
              </a:rPr>
              <a:t>we ignore any 3-itemsets </a:t>
            </a:r>
            <a:r>
              <a:rPr lang="en-US" sz="2400" dirty="0"/>
              <a:t>that include pruned 2-itemsets </a:t>
            </a:r>
            <a:r>
              <a:rPr lang="en-US" sz="2400" i="1" dirty="0" smtClean="0">
                <a:solidFill>
                  <a:srgbClr val="FF0000"/>
                </a:solidFill>
              </a:rPr>
              <a:t>{</a:t>
            </a:r>
            <a:r>
              <a:rPr lang="en-US" sz="2400" i="1" dirty="0">
                <a:solidFill>
                  <a:srgbClr val="FF0000"/>
                </a:solidFill>
              </a:rPr>
              <a:t>Bread,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{Milk, Beer</a:t>
            </a:r>
            <a:r>
              <a:rPr lang="en-US" sz="2400" i="1" dirty="0" smtClean="0">
                <a:solidFill>
                  <a:srgbClr val="FF0000"/>
                </a:solidFill>
              </a:rPr>
              <a:t>} </a:t>
            </a:r>
            <a:r>
              <a:rPr lang="en-US" sz="2400" dirty="0"/>
              <a:t>because they contain infrequent subsets.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3: Generate Candidate 3-Itemsets</a:t>
            </a:r>
          </a:p>
          <a:p>
            <a:pPr marL="0" lvl="1"/>
            <a:r>
              <a:rPr lang="en-US" sz="2400" dirty="0"/>
              <a:t>We form 3-itemsets only from combinations of the </a:t>
            </a:r>
            <a:r>
              <a:rPr lang="en-US" sz="2400" b="1" dirty="0"/>
              <a:t>frequent 2-itemsets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Milk, Diaper}</a:t>
            </a:r>
            <a:r>
              <a:rPr lang="en-PH" sz="2400" dirty="0"/>
              <a:t> appears in 3 transactions (4,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Diaper,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  <a:endParaRPr lang="en-US" dirty="0">
              <a:solidFill>
                <a:srgbClr val="FF0000"/>
              </a:solidFill>
            </a:endParaRP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Because </a:t>
            </a:r>
            <a:r>
              <a:rPr lang="en-US" sz="2400" i="1" dirty="0">
                <a:solidFill>
                  <a:srgbClr val="FF0000"/>
                </a:solidFill>
              </a:rPr>
              <a:t>{Milk, Diaper,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{Bread, Diaper, Beer} </a:t>
            </a:r>
            <a:r>
              <a:rPr lang="en-US" sz="2400" dirty="0"/>
              <a:t>are infrequent, we don’t consider any further supersets of these </a:t>
            </a:r>
            <a:r>
              <a:rPr lang="en-US" sz="2400" dirty="0" err="1"/>
              <a:t>itemsets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 smtClean="0"/>
              <a:t>Pruning Summary</a:t>
            </a:r>
          </a:p>
          <a:p>
            <a:pPr marL="0" lvl="1"/>
            <a:endParaRPr lang="en-US" b="1" dirty="0"/>
          </a:p>
          <a:p>
            <a:pPr marL="0" lvl="1"/>
            <a:r>
              <a:rPr lang="en-US" sz="2400" b="1" dirty="0" err="1"/>
              <a:t>Apriori</a:t>
            </a:r>
            <a:r>
              <a:rPr lang="en-US" sz="2400" b="1" dirty="0"/>
              <a:t> Principle</a:t>
            </a:r>
            <a:r>
              <a:rPr lang="en-US" sz="2400" dirty="0"/>
              <a:t> allows us to skip evaluating </a:t>
            </a:r>
            <a:r>
              <a:rPr lang="en-US" sz="2400" dirty="0" err="1"/>
              <a:t>itemsets</a:t>
            </a:r>
            <a:r>
              <a:rPr lang="en-US" sz="2400" dirty="0"/>
              <a:t> with infrequent subsets. </a:t>
            </a:r>
            <a:endParaRPr lang="en-US" sz="2400" dirty="0" smtClean="0"/>
          </a:p>
          <a:p>
            <a:pPr marL="0" lvl="1"/>
            <a:r>
              <a:rPr lang="en-US" sz="2400" dirty="0" smtClean="0"/>
              <a:t>For </a:t>
            </a:r>
            <a:r>
              <a:rPr lang="en-US" sz="2400" dirty="0"/>
              <a:t>example, we didn’t evaluate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further because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itself was infrequent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400" b="1" dirty="0" smtClean="0"/>
              <a:t>Resulting Frequent </a:t>
            </a:r>
            <a:r>
              <a:rPr lang="en-US" sz="2400" b="1" dirty="0" err="1" smtClean="0"/>
              <a:t>Itemsets</a:t>
            </a:r>
            <a:r>
              <a:rPr lang="en-US" sz="2400" b="1" dirty="0" smtClean="0"/>
              <a:t>:</a:t>
            </a:r>
          </a:p>
          <a:p>
            <a:pPr marL="0" lvl="1"/>
            <a:endParaRPr lang="en-US" sz="1100" dirty="0"/>
          </a:p>
          <a:p>
            <a:pPr marL="0" lvl="1"/>
            <a:r>
              <a:rPr lang="en-PH" sz="2400" dirty="0"/>
              <a:t>1-itemsets: </a:t>
            </a:r>
            <a:r>
              <a:rPr lang="en-PH" sz="2400" i="1" dirty="0">
                <a:solidFill>
                  <a:srgbClr val="FF0000"/>
                </a:solidFill>
              </a:rPr>
              <a:t>{Bread}, {Milk}, {Diaper}, {Beer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2-itemsets:</a:t>
            </a:r>
            <a:r>
              <a:rPr lang="en-PH" sz="2400" i="1" dirty="0">
                <a:solidFill>
                  <a:srgbClr val="FF0000"/>
                </a:solidFill>
              </a:rPr>
              <a:t> {Bread, Milk}, {Bread, Diaper}, {Milk, Diaper}, {Diaper, 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3-itemsets: </a:t>
            </a:r>
            <a:r>
              <a:rPr lang="en-PH" sz="2400" i="1" dirty="0">
                <a:solidFill>
                  <a:srgbClr val="FF0000"/>
                </a:solidFill>
              </a:rPr>
              <a:t>{Bread, Milk, Diaper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endParaRPr lang="en-US" sz="1100" b="1" i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/>
              <a:t>This </a:t>
            </a:r>
            <a:r>
              <a:rPr lang="en-US" sz="2400" dirty="0"/>
              <a:t>example clearly shows how the </a:t>
            </a:r>
            <a:r>
              <a:rPr lang="en-US" sz="2400" dirty="0" err="1"/>
              <a:t>Apriori</a:t>
            </a:r>
            <a:r>
              <a:rPr lang="en-US" sz="2400" dirty="0"/>
              <a:t> Principle helps reduce the number of calculations by </a:t>
            </a:r>
            <a:r>
              <a:rPr lang="en-US" sz="2400" b="1" dirty="0"/>
              <a:t>eliminating candidates with infrequent subsets</a:t>
            </a:r>
            <a:r>
              <a:rPr lang="en-US" sz="2400" dirty="0"/>
              <a:t> early, making the algorithm more efficient.</a:t>
            </a:r>
            <a:endParaRPr lang="en-P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Basic Concepts of ARM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For instance, in a supermarket, ARM might reveal that “</a:t>
            </a:r>
            <a:r>
              <a:rPr lang="en-US" sz="2800" dirty="0" smtClean="0">
                <a:solidFill>
                  <a:srgbClr val="C00000"/>
                </a:solidFill>
              </a:rPr>
              <a:t>customers who buy bread and butter often also buy milk</a:t>
            </a:r>
            <a:r>
              <a:rPr lang="en-US" sz="2800" dirty="0" smtClean="0"/>
              <a:t>”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b="1" dirty="0" smtClean="0"/>
              <a:t>{bread, butter}</a:t>
            </a:r>
            <a:r>
              <a:rPr lang="en-US" sz="2800" dirty="0" smtClean="0"/>
              <a:t> then </a:t>
            </a:r>
            <a:r>
              <a:rPr lang="en-US" sz="2800" b="1" dirty="0" smtClean="0"/>
              <a:t>{milk}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These rules reveal dependencies and correlations among items, often helping organizations in cross-selling, recommendation systems, and inventory management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Key Terminologies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05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65219"/>
            <a:ext cx="52236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 collection of one or more 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{Bread}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0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K-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containing exactly k-items: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is a 2-itemset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Milk, Diaper} </a:t>
            </a:r>
            <a:r>
              <a:rPr lang="en-US" sz="2800" i="1" dirty="0" smtClean="0"/>
              <a:t>is a 3-itemset</a:t>
            </a:r>
            <a:endParaRPr lang="en-US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Count (</a:t>
            </a:r>
            <a:r>
              <a:rPr lang="el-GR" sz="3200" dirty="0"/>
              <a:t>σ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number of transactions that include a particular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. For example, if </a:t>
            </a:r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appears in 3 out of 5 transactions, its </a:t>
            </a:r>
            <a:r>
              <a:rPr lang="en-US" sz="2800" b="1" i="1" dirty="0" smtClean="0"/>
              <a:t>support count </a:t>
            </a:r>
            <a:r>
              <a:rPr lang="en-US" sz="2800" i="1" dirty="0" smtClean="0"/>
              <a:t>is 3.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11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(</a:t>
            </a:r>
            <a:r>
              <a:rPr lang="en-US" sz="3200" dirty="0" smtClean="0"/>
              <a:t>s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proportion of transactions containing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, calculated as support count / total transactions. </a:t>
            </a:r>
          </a:p>
          <a:p>
            <a:endParaRPr lang="en-US" sz="1400" dirty="0"/>
          </a:p>
          <a:p>
            <a:r>
              <a:rPr lang="en-US" sz="2800" dirty="0" smtClean="0"/>
              <a:t>For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the </a:t>
            </a:r>
            <a:r>
              <a:rPr lang="en-US" sz="2800" b="1" dirty="0" smtClean="0"/>
              <a:t>support </a:t>
            </a:r>
            <a:r>
              <a:rPr lang="en-US" sz="2800" dirty="0" smtClean="0"/>
              <a:t>would be 3 / 5 = 0.6.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8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196457"/>
            <a:ext cx="5223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Frequent 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whose support meets or exceeds a user-defined minimum support threshold.</a:t>
            </a:r>
          </a:p>
          <a:p>
            <a:endParaRPr lang="en-US" sz="2800" dirty="0"/>
          </a:p>
          <a:p>
            <a:r>
              <a:rPr lang="en-US" sz="2800" dirty="0" smtClean="0"/>
              <a:t>If minimum support threshold is set to </a:t>
            </a:r>
            <a:r>
              <a:rPr lang="en-US" sz="2800" b="1" dirty="0" smtClean="0"/>
              <a:t>0.6</a:t>
            </a:r>
            <a:r>
              <a:rPr lang="en-US" sz="2800" dirty="0" smtClean="0"/>
              <a:t>, then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is a frequent </a:t>
            </a:r>
            <a:r>
              <a:rPr lang="en-US" sz="2800" b="1" dirty="0" err="1" smtClean="0"/>
              <a:t>itemset</a:t>
            </a:r>
            <a:r>
              <a:rPr lang="en-US" sz="2800" dirty="0" smtClean="0"/>
              <a:t>.</a:t>
            </a:r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1414</TotalTime>
  <Words>1499</Words>
  <Application>Microsoft Office PowerPoint</Application>
  <PresentationFormat>Custom</PresentationFormat>
  <Paragraphs>197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285</cp:revision>
  <dcterms:created xsi:type="dcterms:W3CDTF">2018-09-30T06:22:05Z</dcterms:created>
  <dcterms:modified xsi:type="dcterms:W3CDTF">2024-11-10T16:13:59Z</dcterms:modified>
</cp:coreProperties>
</file>