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8" r:id="rId2"/>
    <p:sldId id="334" r:id="rId3"/>
    <p:sldId id="335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4" r:id="rId15"/>
    <p:sldId id="375" r:id="rId16"/>
    <p:sldId id="376" r:id="rId17"/>
    <p:sldId id="378" r:id="rId18"/>
    <p:sldId id="377" r:id="rId19"/>
    <p:sldId id="379" r:id="rId20"/>
    <p:sldId id="380" r:id="rId21"/>
    <p:sldId id="425" r:id="rId22"/>
    <p:sldId id="382" r:id="rId23"/>
    <p:sldId id="383" r:id="rId24"/>
    <p:sldId id="431" r:id="rId25"/>
    <p:sldId id="426" r:id="rId26"/>
    <p:sldId id="432" r:id="rId27"/>
    <p:sldId id="427" r:id="rId28"/>
    <p:sldId id="433" r:id="rId29"/>
    <p:sldId id="428" r:id="rId30"/>
    <p:sldId id="434" r:id="rId31"/>
    <p:sldId id="429" r:id="rId32"/>
    <p:sldId id="435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11/11/2024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ASSOCIATION</a:t>
            </a:r>
            <a:r>
              <a:rPr lang="en-US" sz="1400" b="1" baseline="0" dirty="0" smtClean="0"/>
              <a:t> RULE MINING - </a:t>
            </a:r>
            <a:r>
              <a:rPr lang="en-US" sz="1400" b="1" dirty="0" smtClean="0"/>
              <a:t>FREQUENT </a:t>
            </a:r>
            <a:r>
              <a:rPr lang="en-US" sz="1400" b="1" dirty="0"/>
              <a:t>PATTERN GROWTH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Frequent Pattern (FP)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 Recursive Mining Process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The FP-Growth algorithm mines the tree recursively by iterating over items in the header table.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By examining each item’s conditional tree, FP-Growth generates frequent </a:t>
            </a:r>
            <a:r>
              <a:rPr lang="en-US" sz="2800" dirty="0" err="1"/>
              <a:t>itemsets</a:t>
            </a:r>
            <a:r>
              <a:rPr lang="en-US" sz="2800" dirty="0"/>
              <a:t> without ever generating large candidate sets explicitly.</a:t>
            </a:r>
          </a:p>
        </p:txBody>
      </p:sp>
    </p:spTree>
    <p:extLst>
      <p:ext uri="{BB962C8B-B14F-4D97-AF65-F5344CB8AC3E}">
        <p14:creationId xmlns:p14="http://schemas.microsoft.com/office/powerpoint/2010/main" val="39003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Avoids Candidate Generation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unlike </a:t>
            </a:r>
            <a:r>
              <a:rPr lang="en-US" sz="2400" dirty="0" err="1"/>
              <a:t>Apriori</a:t>
            </a:r>
            <a:r>
              <a:rPr lang="en-US" sz="2400" dirty="0"/>
              <a:t>, which generates and tests candidate </a:t>
            </a:r>
            <a:r>
              <a:rPr lang="en-US" sz="2400" dirty="0" err="1"/>
              <a:t>itemsets</a:t>
            </a:r>
            <a:r>
              <a:rPr lang="en-US" sz="2400" dirty="0"/>
              <a:t> at each level (1-	itemset, 2-itemset, etc.). FP-Growth avoids this step altogether, significantly 	reduces the computational load for large data.</a:t>
            </a:r>
          </a:p>
        </p:txBody>
      </p:sp>
    </p:spTree>
    <p:extLst>
      <p:ext uri="{BB962C8B-B14F-4D97-AF65-F5344CB8AC3E}">
        <p14:creationId xmlns:p14="http://schemas.microsoft.com/office/powerpoint/2010/main" val="4443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b.   Compact Representation of Data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FP-Growth compresses the transaction database into an FP-Tree, allowing it 	to store the same data in a much smaller format. This is particularly helpful 	for dense datasets, where items frequently co-occur.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5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c.   Recursive, Divide-and-Conquer Approach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The divide-and-conquer strategy used by FP-Growth helps in breaking down 	complex problems into smaller, more manageable parts, improving speed 	and memory efficiency.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7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92BDE47-316D-427B-93C9-9DD0B86B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9691"/>
              </p:ext>
            </p:extLst>
          </p:nvPr>
        </p:nvGraphicFramePr>
        <p:xfrm>
          <a:off x="874581" y="1161030"/>
          <a:ext cx="10425081" cy="43843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027">
                  <a:extLst>
                    <a:ext uri="{9D8B030D-6E8A-4147-A177-3AD203B41FA5}">
                      <a16:colId xmlns="" xmlns:a16="http://schemas.microsoft.com/office/drawing/2014/main" val="181439252"/>
                    </a:ext>
                  </a:extLst>
                </a:gridCol>
                <a:gridCol w="3475027">
                  <a:extLst>
                    <a:ext uri="{9D8B030D-6E8A-4147-A177-3AD203B41FA5}">
                      <a16:colId xmlns="" xmlns:a16="http://schemas.microsoft.com/office/drawing/2014/main" val="906303518"/>
                    </a:ext>
                  </a:extLst>
                </a:gridCol>
                <a:gridCol w="3475027">
                  <a:extLst>
                    <a:ext uri="{9D8B030D-6E8A-4147-A177-3AD203B41FA5}">
                      <a16:colId xmlns="" xmlns:a16="http://schemas.microsoft.com/office/drawing/2014/main" val="151533491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PH" sz="1800" b="1" dirty="0"/>
                        <a:t>Feature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/>
                        <a:t>FP-Growth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 err="1"/>
                        <a:t>Apriori</a:t>
                      </a:r>
                      <a:endParaRPr lang="en-PH" sz="1800" b="1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="" xmlns:a16="http://schemas.microsoft.com/office/drawing/2014/main" val="2954134539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Methodology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a compact FP-Tree to mine patterns without candidate generation.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Uses candidate generation with a join-and-prune approach.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11553908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 dirty="0"/>
                        <a:t>Database Scans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only two database scans.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multiple scans (one for each k-itemset).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52900158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/>
                        <a:t>Efficiency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Faster, especially with dense data.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Slower due to candidate generation, especially with large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359471428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/>
                        <a:t>Memory Usage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memory-efficient, stores data compactly in a tree.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Memory-intensive due to candidate sets and multiple passes.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99542873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Best Use Cases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Works well for dense, large databases with many frequent patterns.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Suitable for small to medium-sized, sparse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11311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1. Count Item Frequencies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77258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FP-Tree Construction: </a:t>
            </a:r>
          </a:p>
          <a:p>
            <a:endParaRPr lang="en-US" sz="1050" b="1" dirty="0"/>
          </a:p>
          <a:p>
            <a:pPr marL="457200" indent="-457200">
              <a:buAutoNum type="arabicPeriod"/>
            </a:pPr>
            <a:r>
              <a:rPr lang="en-US" sz="2000" dirty="0"/>
              <a:t>Count frequencies</a:t>
            </a:r>
            <a:r>
              <a:rPr lang="en-US" sz="2000" b="1" dirty="0"/>
              <a:t>: </a:t>
            </a:r>
            <a:r>
              <a:rPr lang="en-US" sz="20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AutoNum type="arabicPeriod"/>
            </a:pPr>
            <a:r>
              <a:rPr lang="en-US" sz="2000" dirty="0"/>
              <a:t>Sort by frequency</a:t>
            </a:r>
          </a:p>
          <a:p>
            <a:pPr marL="457200" indent="-457200">
              <a:buAutoNum type="arabicPeriod"/>
            </a:pPr>
            <a:r>
              <a:rPr lang="en-US" sz="2000" dirty="0"/>
              <a:t>Insert each transaction into the FP-Tree following the sorted order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20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 Sort Items in Each Transactions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8919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 by Frequency)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A, E,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</a:t>
                      </a:r>
                      <a:r>
                        <a:rPr lang="en-PH" dirty="0" smtClean="0"/>
                        <a:t>C,</a:t>
                      </a:r>
                      <a:r>
                        <a:rPr lang="en-PH" baseline="0" dirty="0" smtClean="0"/>
                        <a:t> A</a:t>
                      </a:r>
                      <a:r>
                        <a:rPr lang="en-PH" dirty="0" smtClean="0"/>
                        <a:t>, </a:t>
                      </a:r>
                      <a:r>
                        <a:rPr lang="en-PH" dirty="0"/>
                        <a:t>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{C, </a:t>
                      </a:r>
                      <a:r>
                        <a:rPr lang="en-PH" dirty="0"/>
                        <a:t>A</a:t>
                      </a:r>
                      <a:r>
                        <a:rPr lang="en-PH" dirty="0" smtClean="0"/>
                        <a:t>, </a:t>
                      </a:r>
                      <a:r>
                        <a:rPr lang="en-PH" dirty="0"/>
                        <a:t>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frequencies</a:t>
            </a:r>
            <a:r>
              <a:rPr lang="en-US" sz="2400" b="1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400" dirty="0">
                <a:solidFill>
                  <a:srgbClr val="FF0000"/>
                </a:solidFill>
              </a:rPr>
              <a:t>} </a:t>
            </a:r>
            <a:r>
              <a:rPr lang="en-US" sz="2400" dirty="0"/>
              <a:t>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111556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69520" y="1599679"/>
            <a:ext cx="5600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T1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A, E,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</a:t>
            </a:r>
            <a:r>
              <a:rPr lang="en-US" sz="2400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A  E  D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Set counters: B: 1, A: 1, E: 1, D: 1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2" idx="3"/>
            <a:endCxn id="8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6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83177" y="1601565"/>
            <a:ext cx="62527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T2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  E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exists already, so increment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B to 2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8" idx="5"/>
            <a:endCxn id="31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T3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</a:t>
            </a:r>
            <a:r>
              <a:rPr lang="en-US" sz="2400" dirty="0" smtClean="0">
                <a:solidFill>
                  <a:srgbClr val="FF0000"/>
                </a:solidFill>
              </a:rPr>
              <a:t>C,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B &amp; </a:t>
            </a:r>
            <a:r>
              <a:rPr lang="en-US" sz="2400" dirty="0" smtClean="0"/>
              <a:t>C </a:t>
            </a:r>
            <a:r>
              <a:rPr lang="en-US" sz="2400" dirty="0"/>
              <a:t>already exists in this branch, so increment </a:t>
            </a:r>
            <a:r>
              <a:rPr lang="en-US" sz="2400" dirty="0">
                <a:solidFill>
                  <a:srgbClr val="002060"/>
                </a:solidFill>
              </a:rPr>
              <a:t>B to 3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002060"/>
                </a:solidFill>
              </a:rPr>
              <a:t>C </a:t>
            </a:r>
            <a:r>
              <a:rPr lang="en-US" sz="2400" dirty="0">
                <a:solidFill>
                  <a:srgbClr val="002060"/>
                </a:solidFill>
              </a:rPr>
              <a:t>to 2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so add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A: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47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1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8" idx="1"/>
            <a:endCxn id="47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8" idx="5"/>
            <a:endCxn id="59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1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An algorithm for mining frequent </a:t>
            </a:r>
            <a:r>
              <a:rPr lang="en-US" sz="2800" dirty="0" err="1"/>
              <a:t>itemsets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without need </a:t>
            </a:r>
            <a:r>
              <a:rPr lang="en-US" sz="2800" dirty="0"/>
              <a:t>for generating candidate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Particularly useful in application like market basket analysis, where it helps identify sets of products that frequency co-occur in transactions (Han, Peri, Yin; 2000)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T4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already exists, so 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 to 4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 to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6" idx="0"/>
            <a:endCxn id="5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6" idx="1"/>
            <a:endCxn id="5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6" idx="5"/>
            <a:endCxn id="6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4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</a:t>
            </a:r>
            <a:r>
              <a:rPr lang="en-US" sz="2400" dirty="0" smtClean="0"/>
              <a:t>T5</a:t>
            </a:r>
            <a:r>
              <a:rPr lang="en-US" sz="2400" b="1" dirty="0" smtClean="0"/>
              <a:t>: </a:t>
            </a:r>
            <a:r>
              <a:rPr lang="en-US" sz="2400" dirty="0" smtClean="0"/>
              <a:t>({</a:t>
            </a:r>
            <a:r>
              <a:rPr lang="en-US" sz="2400" dirty="0" smtClean="0">
                <a:solidFill>
                  <a:srgbClr val="FF0000"/>
                </a:solidFill>
              </a:rPr>
              <a:t>C, A, D</a:t>
            </a:r>
            <a:r>
              <a:rPr lang="en-US" sz="2400" dirty="0" smtClean="0"/>
              <a:t>})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smtClean="0"/>
              <a:t>Start a new branch C as the first item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Create path C  A  D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68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72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74" idx="7"/>
            <a:endCxn id="73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79" idx="1"/>
            <a:endCxn id="68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79" idx="5"/>
            <a:endCxn id="80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4. Header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5AAE7AD-95E2-4A9A-A1BD-2337619D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3318"/>
              </p:ext>
            </p:extLst>
          </p:nvPr>
        </p:nvGraphicFramePr>
        <p:xfrm>
          <a:off x="742968" y="1686080"/>
          <a:ext cx="5391132" cy="201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5357">
                  <a:extLst>
                    <a:ext uri="{9D8B030D-6E8A-4147-A177-3AD203B41FA5}">
                      <a16:colId xmlns="" xmlns:a16="http://schemas.microsoft.com/office/drawing/2014/main" val="1781699203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684168584"/>
                    </a:ext>
                  </a:extLst>
                </a:gridCol>
                <a:gridCol w="3000375">
                  <a:extLst>
                    <a:ext uri="{9D8B030D-6E8A-4147-A177-3AD203B41FA5}">
                      <a16:colId xmlns="" xmlns:a16="http://schemas.microsoft.com/office/drawing/2014/main" val="731333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sz="1600" b="1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 dirty="0"/>
                        <a:t>Pointer to </a:t>
                      </a:r>
                      <a:r>
                        <a:rPr lang="en-PH" sz="1600" b="1" dirty="0" smtClean="0"/>
                        <a:t>First Node</a:t>
                      </a:r>
                      <a:endParaRPr lang="en-PH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354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B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97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C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4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C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30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A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A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436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smtClean="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E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892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D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41997865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9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1"/>
            <a:endCxn id="29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0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5.1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D 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D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D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D: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B, A, E 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C, A</a:t>
            </a:r>
            <a:r>
              <a:rPr lang="en-US" sz="2000" dirty="0" smtClean="0"/>
              <a:t>		(1)</a:t>
            </a:r>
            <a:endParaRPr lang="en-US" sz="2000" dirty="0"/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8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D</a:t>
            </a:r>
            <a:endParaRPr lang="en-US" sz="4000" b="1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66217"/>
              </p:ext>
            </p:extLst>
          </p:nvPr>
        </p:nvGraphicFramePr>
        <p:xfrm>
          <a:off x="771525" y="1680498"/>
          <a:ext cx="4695825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{E,</a:t>
                      </a:r>
                      <a:r>
                        <a:rPr lang="en-US" baseline="0" dirty="0" smtClean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{C, A,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5.2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E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E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</a:t>
            </a:r>
            <a:r>
              <a:rPr lang="en-US" sz="2000" dirty="0" smtClean="0"/>
              <a:t>E: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 smtClean="0"/>
              <a:t>3.   </a:t>
            </a:r>
            <a:r>
              <a:rPr lang="en-US" sz="2000" dirty="0"/>
              <a:t>Path 2 containing E: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 (support </a:t>
            </a:r>
            <a:r>
              <a:rPr lang="en-US" b="1" dirty="0">
                <a:sym typeface="Wingdings" panose="05000000000000000000" pitchFamily="2" charset="2"/>
              </a:rPr>
              <a:t>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E: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B, A </a:t>
            </a:r>
            <a:r>
              <a:rPr lang="en-US" sz="2000" dirty="0" smtClean="0"/>
              <a:t>		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		(1)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B, </a:t>
            </a:r>
            <a:r>
              <a:rPr lang="en-US" sz="2000" dirty="0" smtClean="0">
                <a:solidFill>
                  <a:srgbClr val="FF0000"/>
                </a:solidFill>
              </a:rPr>
              <a:t>C, A</a:t>
            </a:r>
            <a:r>
              <a:rPr lang="en-US" sz="2000" dirty="0"/>
              <a:t>	</a:t>
            </a:r>
            <a:r>
              <a:rPr lang="en-US" sz="2000" dirty="0" smtClean="0"/>
              <a:t>	(</a:t>
            </a:r>
            <a:r>
              <a:rPr lang="en-US" sz="2000" dirty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56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E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2054"/>
              </p:ext>
            </p:extLst>
          </p:nvPr>
        </p:nvGraphicFramePr>
        <p:xfrm>
          <a:off x="771525" y="1680498"/>
          <a:ext cx="4695825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0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7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7" idx="5"/>
            <a:endCxn id="58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3" idx="0"/>
            <a:endCxn id="62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5.3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A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</a:t>
            </a:r>
            <a:r>
              <a:rPr lang="en-US" sz="2000" dirty="0" smtClean="0"/>
              <a:t>A: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</a:t>
            </a:r>
            <a:r>
              <a:rPr lang="en-US" sz="2000" dirty="0" smtClean="0"/>
              <a:t>A: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 smtClean="0"/>
              <a:t>3.   </a:t>
            </a:r>
            <a:r>
              <a:rPr lang="en-US" sz="2000" dirty="0"/>
              <a:t>Path 2 containing </a:t>
            </a:r>
            <a:r>
              <a:rPr lang="en-US" sz="2000" dirty="0" smtClean="0"/>
              <a:t>A:</a:t>
            </a:r>
            <a:endParaRPr lang="en-US" sz="2000" dirty="0"/>
          </a:p>
          <a:p>
            <a:r>
              <a:rPr lang="en-US" dirty="0"/>
              <a:t>      -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(support </a:t>
            </a:r>
            <a:r>
              <a:rPr lang="en-US" b="1" dirty="0">
                <a:sym typeface="Wingdings" panose="05000000000000000000" pitchFamily="2" charset="2"/>
              </a:rPr>
              <a:t>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A: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 </a:t>
            </a:r>
            <a:r>
              <a:rPr lang="en-US" sz="2000" dirty="0" smtClean="0"/>
              <a:t>		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		(1)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dirty="0"/>
              <a:t>	</a:t>
            </a:r>
            <a:r>
              <a:rPr lang="en-US" sz="2000" dirty="0" smtClean="0"/>
              <a:t>	(</a:t>
            </a:r>
            <a:r>
              <a:rPr lang="en-US" sz="2000" dirty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0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A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6261"/>
              </p:ext>
            </p:extLst>
          </p:nvPr>
        </p:nvGraphicFramePr>
        <p:xfrm>
          <a:off x="771525" y="1680498"/>
          <a:ext cx="4695825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0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5.4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C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</a:t>
            </a:r>
            <a:r>
              <a:rPr lang="en-US" sz="2000" dirty="0" smtClean="0"/>
              <a:t>C: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C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</a:t>
            </a:r>
            <a:r>
              <a:rPr lang="en-US" sz="2000" dirty="0" smtClean="0"/>
              <a:t>C: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C: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 </a:t>
            </a:r>
            <a:r>
              <a:rPr lang="en-US" sz="2000" dirty="0" smtClean="0"/>
              <a:t>		(3)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 (root)</a:t>
            </a:r>
            <a:r>
              <a:rPr lang="en-US" sz="2000" dirty="0" smtClean="0"/>
              <a:t>		(1)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Objectives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Identify frequent itemset (combinations of items that frequently appear together)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Optimize</a:t>
            </a:r>
            <a:r>
              <a:rPr lang="en-US" sz="2800" dirty="0"/>
              <a:t> the process by reducing the computational complexity and memory requirements compared to </a:t>
            </a:r>
            <a:r>
              <a:rPr lang="en-US" sz="2800" dirty="0" err="1"/>
              <a:t>Apriori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C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5141"/>
              </p:ext>
            </p:extLst>
          </p:nvPr>
        </p:nvGraphicFramePr>
        <p:xfrm>
          <a:off x="771525" y="1680498"/>
          <a:ext cx="4695825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4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6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6" idx="5"/>
            <a:endCxn id="5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5.4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B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</a:t>
            </a:r>
            <a:r>
              <a:rPr lang="en-US" sz="2000" dirty="0" smtClean="0"/>
              <a:t>B: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is the root ode, all paths inherently include it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B: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		(3)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A, E, D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C, E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C, A, E	</a:t>
            </a:r>
            <a:r>
              <a:rPr lang="en-US" sz="2000" dirty="0" smtClean="0"/>
              <a:t>	(1)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0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650" y="821318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B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94891"/>
              </p:ext>
            </p:extLst>
          </p:nvPr>
        </p:nvGraphicFramePr>
        <p:xfrm>
          <a:off x="771525" y="1680498"/>
          <a:ext cx="4695825" cy="3291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3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Uses a data structure called the </a:t>
            </a:r>
            <a:r>
              <a:rPr lang="en-US" sz="2800" dirty="0">
                <a:solidFill>
                  <a:srgbClr val="FF0000"/>
                </a:solidFill>
              </a:rPr>
              <a:t>FP-Tree</a:t>
            </a:r>
            <a:r>
              <a:rPr lang="en-US" sz="2800" dirty="0"/>
              <a:t> (Frequent Pattern Tree) to represent transactions compactly, which facilitates efficient mining of frequent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2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Compact Representation: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FP-Tree is a </a:t>
            </a:r>
            <a:r>
              <a:rPr lang="en-US" sz="2800" dirty="0">
                <a:solidFill>
                  <a:srgbClr val="FF0000"/>
                </a:solidFill>
              </a:rPr>
              <a:t>compressed</a:t>
            </a:r>
            <a:r>
              <a:rPr lang="en-US" sz="2800" dirty="0"/>
              <a:t> structure that stores frequency of each item within the data, making it easy to locate patterns</a:t>
            </a:r>
          </a:p>
        </p:txBody>
      </p:sp>
    </p:spTree>
    <p:extLst>
      <p:ext uri="{BB962C8B-B14F-4D97-AF65-F5344CB8AC3E}">
        <p14:creationId xmlns:p14="http://schemas.microsoft.com/office/powerpoint/2010/main" val="15087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Hierarchical Structure: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tree organizes items in a hierarchy based on their frequency. Each branch of the tree represents items co-occurring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158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Node Paths: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Each node in the FP-Tree represents an item and a counter indicating the frequency of that item within transactions along that path.</a:t>
            </a:r>
          </a:p>
        </p:txBody>
      </p:sp>
    </p:spTree>
    <p:extLst>
      <p:ext uri="{BB962C8B-B14F-4D97-AF65-F5344CB8AC3E}">
        <p14:creationId xmlns:p14="http://schemas.microsoft.com/office/powerpoint/2010/main" val="15705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B. Steps for Building the FP-Tree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b="1" dirty="0"/>
              <a:t>Count item frequency </a:t>
            </a:r>
            <a:r>
              <a:rPr lang="en-US" sz="2800" dirty="0"/>
              <a:t>in the data.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Sort items by frequency </a:t>
            </a:r>
            <a:r>
              <a:rPr lang="en-US" sz="2800" dirty="0"/>
              <a:t>(descending order) to prioritize frequent items at the root, which helps compress the tree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Insert transactions </a:t>
            </a:r>
            <a:r>
              <a:rPr lang="en-US" sz="2800" dirty="0"/>
              <a:t>into the FP-Tree, following the sorted order and incrementing counters for items that already exist along the paths.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header tables</a:t>
            </a:r>
            <a:r>
              <a:rPr lang="en-US" sz="2800" dirty="0"/>
              <a:t> that link to each unique item in the tree. These headers serve as entry points for efficiency accessing and traversing nodes associated with each item.</a:t>
            </a:r>
          </a:p>
        </p:txBody>
      </p:sp>
    </p:spTree>
    <p:extLst>
      <p:ext uri="{BB962C8B-B14F-4D97-AF65-F5344CB8AC3E}">
        <p14:creationId xmlns:p14="http://schemas.microsoft.com/office/powerpoint/2010/main" val="140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 Pattern Extraction Using Conditional FP-Trees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Once the FP-Tree is constructed, FP-Growth extracts patterns by constructing conditional FP-Trees for each item.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For each item at the bottom of the FP-Tree, the algorithm collects prefix paths (paths leading to that item) and generates new trees to find frequent patterns recursively.</a:t>
            </a:r>
          </a:p>
        </p:txBody>
      </p:sp>
    </p:spTree>
    <p:extLst>
      <p:ext uri="{BB962C8B-B14F-4D97-AF65-F5344CB8AC3E}">
        <p14:creationId xmlns:p14="http://schemas.microsoft.com/office/powerpoint/2010/main" val="11272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1810</TotalTime>
  <Words>2007</Words>
  <Application>Microsoft Office PowerPoint</Application>
  <PresentationFormat>Custom</PresentationFormat>
  <Paragraphs>457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363</cp:revision>
  <dcterms:created xsi:type="dcterms:W3CDTF">2018-09-30T06:22:05Z</dcterms:created>
  <dcterms:modified xsi:type="dcterms:W3CDTF">2024-11-10T16:13:40Z</dcterms:modified>
</cp:coreProperties>
</file>