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65"/>
  </p:notesMasterIdLst>
  <p:handoutMasterIdLst>
    <p:handoutMasterId r:id="rId66"/>
  </p:handoutMasterIdLst>
  <p:sldIdLst>
    <p:sldId id="258" r:id="rId2"/>
    <p:sldId id="376" r:id="rId3"/>
    <p:sldId id="380" r:id="rId4"/>
    <p:sldId id="377" r:id="rId5"/>
    <p:sldId id="378" r:id="rId6"/>
    <p:sldId id="379" r:id="rId7"/>
    <p:sldId id="381" r:id="rId8"/>
    <p:sldId id="386" r:id="rId9"/>
    <p:sldId id="383" r:id="rId10"/>
    <p:sldId id="387" r:id="rId11"/>
    <p:sldId id="385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395" r:id="rId20"/>
    <p:sldId id="396" r:id="rId21"/>
    <p:sldId id="397" r:id="rId22"/>
    <p:sldId id="398" r:id="rId23"/>
    <p:sldId id="399" r:id="rId24"/>
    <p:sldId id="400" r:id="rId25"/>
    <p:sldId id="402" r:id="rId26"/>
    <p:sldId id="401" r:id="rId27"/>
    <p:sldId id="404" r:id="rId28"/>
    <p:sldId id="403" r:id="rId29"/>
    <p:sldId id="406" r:id="rId30"/>
    <p:sldId id="405" r:id="rId31"/>
    <p:sldId id="408" r:id="rId32"/>
    <p:sldId id="407" r:id="rId33"/>
    <p:sldId id="410" r:id="rId34"/>
    <p:sldId id="409" r:id="rId35"/>
    <p:sldId id="412" r:id="rId36"/>
    <p:sldId id="411" r:id="rId37"/>
    <p:sldId id="414" r:id="rId38"/>
    <p:sldId id="413" r:id="rId39"/>
    <p:sldId id="416" r:id="rId40"/>
    <p:sldId id="415" r:id="rId41"/>
    <p:sldId id="418" r:id="rId42"/>
    <p:sldId id="417" r:id="rId43"/>
    <p:sldId id="420" r:id="rId44"/>
    <p:sldId id="419" r:id="rId45"/>
    <p:sldId id="422" r:id="rId46"/>
    <p:sldId id="421" r:id="rId47"/>
    <p:sldId id="424" r:id="rId48"/>
    <p:sldId id="423" r:id="rId49"/>
    <p:sldId id="426" r:id="rId50"/>
    <p:sldId id="425" r:id="rId51"/>
    <p:sldId id="428" r:id="rId52"/>
    <p:sldId id="427" r:id="rId53"/>
    <p:sldId id="430" r:id="rId54"/>
    <p:sldId id="429" r:id="rId55"/>
    <p:sldId id="432" r:id="rId56"/>
    <p:sldId id="431" r:id="rId57"/>
    <p:sldId id="434" r:id="rId58"/>
    <p:sldId id="433" r:id="rId59"/>
    <p:sldId id="436" r:id="rId60"/>
    <p:sldId id="435" r:id="rId61"/>
    <p:sldId id="438" r:id="rId62"/>
    <p:sldId id="437" r:id="rId63"/>
    <p:sldId id="314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-43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-331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5B63A-D293-4F1C-86E3-70F3C27EAFBC}" type="datetimeFigureOut">
              <a:rPr lang="en-PH" smtClean="0"/>
              <a:t>21/11/2024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5C93D-B13A-40C0-9293-F08970066BB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4342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5AC51-C568-4371-A28D-D14CF2BCF8BA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38477-70AC-4892-810E-E936ABB3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2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38477-70AC-4892-810E-E936ABB30F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00066" y="634789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000" y="6347893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0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D057E4A9-8BC1-4D03-B0CD-00353C3D487D}"/>
              </a:ext>
            </a:extLst>
          </p:cNvPr>
          <p:cNvSpPr>
            <a:spLocks noGrp="1"/>
          </p:cNvSpPr>
          <p:nvPr userDrawn="1"/>
        </p:nvSpPr>
        <p:spPr>
          <a:xfrm>
            <a:off x="4038600" y="635159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3ICT 2021 - 29-30 September 2021    University of Bahrain</a:t>
            </a:r>
          </a:p>
        </p:txBody>
      </p:sp>
    </p:spTree>
    <p:extLst>
      <p:ext uri="{BB962C8B-B14F-4D97-AF65-F5344CB8AC3E}">
        <p14:creationId xmlns:p14="http://schemas.microsoft.com/office/powerpoint/2010/main" val="238409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5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9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6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5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146801"/>
            <a:ext cx="12192000" cy="711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 userDrawn="1"/>
        </p:nvSpPr>
        <p:spPr>
          <a:xfrm>
            <a:off x="1" y="6354237"/>
            <a:ext cx="12192000" cy="368300"/>
          </a:xfrm>
          <a:prstGeom prst="rect">
            <a:avLst/>
          </a:prstGeom>
          <a:solidFill>
            <a:schemeClr val="tx2">
              <a:lumMod val="7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CPE15 – PROGRAMMING FOR DATA SCIENCE </a:t>
            </a:r>
            <a:r>
              <a:rPr lang="en-US" sz="1400" b="1" dirty="0" smtClean="0"/>
              <a:t>(MIDTERM </a:t>
            </a:r>
            <a:r>
              <a:rPr lang="en-US" sz="1400" b="1" dirty="0"/>
              <a:t>SAMPLE QUESTIONS)</a:t>
            </a:r>
            <a:endParaRPr lang="en-PH" sz="1400" b="1" dirty="0"/>
          </a:p>
        </p:txBody>
      </p:sp>
    </p:spTree>
    <p:extLst>
      <p:ext uri="{BB962C8B-B14F-4D97-AF65-F5344CB8AC3E}">
        <p14:creationId xmlns:p14="http://schemas.microsoft.com/office/powerpoint/2010/main" val="313579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902" y="1793175"/>
            <a:ext cx="114521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MIDTERM </a:t>
            </a:r>
            <a:endParaRPr lang="en-US" sz="4800" b="1" dirty="0"/>
          </a:p>
          <a:p>
            <a:pPr algn="ctr"/>
            <a:r>
              <a:rPr lang="en-US" sz="4800" b="1" dirty="0"/>
              <a:t>SAMPLE QUESTIONS</a:t>
            </a:r>
            <a:endParaRPr lang="en-PH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18029" y="4279995"/>
            <a:ext cx="5555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Engr. Renato R. </a:t>
            </a:r>
            <a:r>
              <a:rPr lang="en-US" sz="2000" b="1" dirty="0" err="1"/>
              <a:t>Maaliw</a:t>
            </a:r>
            <a:r>
              <a:rPr lang="en-US" sz="2000" b="1" dirty="0"/>
              <a:t> III, </a:t>
            </a:r>
            <a:r>
              <a:rPr lang="en-US" sz="2000" b="1" i="1" dirty="0"/>
              <a:t>DIT</a:t>
            </a:r>
          </a:p>
          <a:p>
            <a:pPr algn="ctr"/>
            <a:r>
              <a:rPr lang="en-US" sz="2000" i="1" dirty="0"/>
              <a:t>Professor 1, College of Engineering</a:t>
            </a:r>
          </a:p>
          <a:p>
            <a:pPr algn="ctr"/>
            <a:r>
              <a:rPr lang="en-US" sz="2000" i="1" dirty="0"/>
              <a:t>Southern Luzon State University</a:t>
            </a:r>
          </a:p>
          <a:p>
            <a:pPr algn="ctr"/>
            <a:r>
              <a:rPr lang="en-US" sz="2000" dirty="0" err="1"/>
              <a:t>Lucban</a:t>
            </a:r>
            <a:r>
              <a:rPr lang="en-US" sz="2000" dirty="0"/>
              <a:t>, Quezon, Philippines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39065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543563"/>
              </p:ext>
            </p:extLst>
          </p:nvPr>
        </p:nvGraphicFramePr>
        <p:xfrm>
          <a:off x="1271750" y="367861"/>
          <a:ext cx="9616966" cy="376260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80925"/>
                <a:gridCol w="1172787"/>
                <a:gridCol w="1468842"/>
                <a:gridCol w="1421503"/>
                <a:gridCol w="1165952"/>
                <a:gridCol w="1203201"/>
                <a:gridCol w="1603756"/>
              </a:tblGrid>
              <a:tr h="2546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FirstName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LastName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Gender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BirthDate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Department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Position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Salary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John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Smith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Male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3/15/1985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Software Engineer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75000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53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Christopher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Lee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Male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09/03/1987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System Administrator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78000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Michael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Davis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Male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11/10/1988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Finance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Financial Analyst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80000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Megan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Clark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Female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12/07/1989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Database Analyst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76000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1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Sarah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Johnson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7/22/1990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HR Manager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90000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1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Ashley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Martinez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8/14/1991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Marketing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Content Writer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76000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Brian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Miller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4/25/1993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Finance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Senior Accountant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88000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Emily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Wilson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05/05/1995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Marketing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Marketing Specialist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82000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183770"/>
              </p:ext>
            </p:extLst>
          </p:nvPr>
        </p:nvGraphicFramePr>
        <p:xfrm>
          <a:off x="1271753" y="4330261"/>
          <a:ext cx="961696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5875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171089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464437">
                <a:tc gridSpan="2">
                  <a:txBody>
                    <a:bodyPr/>
                    <a:lstStyle/>
                    <a:p>
                      <a:r>
                        <a:rPr lang="en-US" sz="1800" b="1" dirty="0" smtClean="0"/>
                        <a:t>4.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Department, SUM(Salary), Position FROM Employees GROUP BY Department, Position Having Position LIKE '%man%'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marL="342900" indent="-342900" algn="l">
                        <a:buAutoNum type="alphaUcPeriod"/>
                      </a:pPr>
                      <a:r>
                        <a:rPr lang="en-US" sz="1800" dirty="0" smtClean="0"/>
                        <a:t>82000</a:t>
                      </a:r>
                      <a:endParaRPr lang="en-PH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C.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90000</a:t>
                      </a:r>
                      <a:endParaRPr lang="en-PH" sz="1800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B. 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88000</a:t>
                      </a:r>
                      <a:endParaRPr lang="en-PH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D.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78000</a:t>
                      </a:r>
                      <a:endParaRPr lang="en-PH" sz="1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4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917678"/>
              </p:ext>
            </p:extLst>
          </p:nvPr>
        </p:nvGraphicFramePr>
        <p:xfrm>
          <a:off x="1271750" y="367861"/>
          <a:ext cx="9616966" cy="376260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80925"/>
                <a:gridCol w="1172787"/>
                <a:gridCol w="1468842"/>
                <a:gridCol w="1421503"/>
                <a:gridCol w="1165952"/>
                <a:gridCol w="1203201"/>
                <a:gridCol w="1603756"/>
              </a:tblGrid>
              <a:tr h="2546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FirstName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LastName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Gender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BirthDate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Department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Position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Salary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John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Smith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3/15/1985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Software Engineer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75000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53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Christopher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Lee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Male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09/03/1987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System Administrator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78000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Michael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Davis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Male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11/10/1988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Finance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Financial Analyst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80000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Megan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Clark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Female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12/07/1989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Database Analyst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76000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1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Sarah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Johnson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7/22/1990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HR Manager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90000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1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Ashley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Martinez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8/14/1991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Marketing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Content Writer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76000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Brian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Miller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4/25/1993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Finance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Senior Accountant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88000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Emily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Wilson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05/05/1995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Marketing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Marketing Specialist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82000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006374"/>
              </p:ext>
            </p:extLst>
          </p:nvPr>
        </p:nvGraphicFramePr>
        <p:xfrm>
          <a:off x="1271753" y="4330261"/>
          <a:ext cx="9616964" cy="11959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5875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171089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464437"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5.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data[data['Department'] == 'HR'].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groupby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('Department').sum()</a:t>
                      </a:r>
                      <a:endParaRPr lang="en-PH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marL="342900" indent="-342900" algn="l">
                        <a:buAutoNum type="alphaUcPeriod"/>
                      </a:pPr>
                      <a:r>
                        <a:rPr lang="en-US" sz="1800" dirty="0" smtClean="0"/>
                        <a:t>90000</a:t>
                      </a:r>
                      <a:endParaRPr lang="en-PH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C.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168000</a:t>
                      </a:r>
                      <a:endParaRPr lang="en-PH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B. 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158000</a:t>
                      </a:r>
                      <a:endParaRPr lang="en-PH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D.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endParaRPr lang="en-PH" sz="1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10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97054"/>
              </p:ext>
            </p:extLst>
          </p:nvPr>
        </p:nvGraphicFramePr>
        <p:xfrm>
          <a:off x="1271750" y="367861"/>
          <a:ext cx="9616966" cy="376260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80925"/>
                <a:gridCol w="1172787"/>
                <a:gridCol w="1468842"/>
                <a:gridCol w="1421503"/>
                <a:gridCol w="1165952"/>
                <a:gridCol w="1203201"/>
                <a:gridCol w="1603756"/>
              </a:tblGrid>
              <a:tr h="2546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FirstName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LastName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Gender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BirthDate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Department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Position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Salary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John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Smith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3/15/1985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Software Engineer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75000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53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Christopher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Lee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Male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09/03/1987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System Administrator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78000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Michael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Davis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Male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11/10/1988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Finance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Financial Analyst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80000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Megan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Clark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Female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12/07/1989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Database Analyst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76000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1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Sarah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Johnson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7/22/1990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HR Manager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90000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1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Ashley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Martinez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8/14/1991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Marketing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Content Writer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76000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Brian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Miller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4/25/1993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Finance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Senior Accountant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88000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Emily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Wilson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05/05/1995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Marketing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Marketing Specialist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82000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593959"/>
              </p:ext>
            </p:extLst>
          </p:nvPr>
        </p:nvGraphicFramePr>
        <p:xfrm>
          <a:off x="1271753" y="4330261"/>
          <a:ext cx="9616964" cy="11959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5875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171089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464437"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5.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data[data['Department'] == 'HR'].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groupby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('Department').sum()</a:t>
                      </a:r>
                      <a:endParaRPr lang="en-PH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marL="342900" indent="-342900" algn="l">
                        <a:buAutoNum type="alphaUcPeriod"/>
                      </a:pPr>
                      <a:r>
                        <a:rPr lang="en-US" sz="1800" b="1" dirty="0" smtClean="0"/>
                        <a:t>90000</a:t>
                      </a:r>
                      <a:endParaRPr lang="en-PH" sz="1800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C.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168000</a:t>
                      </a:r>
                      <a:endParaRPr lang="en-PH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B. 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158000</a:t>
                      </a:r>
                      <a:endParaRPr lang="en-PH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D.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endParaRPr lang="en-PH" sz="1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002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369801"/>
              </p:ext>
            </p:extLst>
          </p:nvPr>
        </p:nvGraphicFramePr>
        <p:xfrm>
          <a:off x="1271750" y="367861"/>
          <a:ext cx="9616966" cy="376260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80925"/>
                <a:gridCol w="1172787"/>
                <a:gridCol w="1468842"/>
                <a:gridCol w="1421503"/>
                <a:gridCol w="1165952"/>
                <a:gridCol w="1203201"/>
                <a:gridCol w="1603756"/>
              </a:tblGrid>
              <a:tr h="2546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FirstName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LastName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Gender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BirthDate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Department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Position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Salary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John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Smith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3/15/1985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Software Engineer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75000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53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Christopher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Lee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Male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09/03/1987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System Administrator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78000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Michael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Davis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Male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11/10/1988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Finance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Financial Analyst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80000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Megan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Clark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Female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12/07/1989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Database Analyst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76000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1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Sarah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Johnson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7/22/1990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HR Manager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90000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1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Ashley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Martinez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8/14/1991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Marketing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Content Writer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76000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Brian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Miller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4/25/1993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Finance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Senior Accountant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88000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Emily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Wilson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05/05/1995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Marketing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Marketing Specialist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82000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013081"/>
              </p:ext>
            </p:extLst>
          </p:nvPr>
        </p:nvGraphicFramePr>
        <p:xfrm>
          <a:off x="1271753" y="4330261"/>
          <a:ext cx="9616964" cy="11959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5875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171089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464437"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6.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data['Department'].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value_counts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().tail(1)</a:t>
                      </a:r>
                      <a:endParaRPr lang="en-PH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marL="342900" indent="-342900" algn="l">
                        <a:buAutoNum type="alphaUcPeriod"/>
                      </a:pPr>
                      <a:r>
                        <a:rPr lang="en-US" sz="1800" dirty="0" smtClean="0"/>
                        <a:t>0</a:t>
                      </a:r>
                      <a:endParaRPr lang="en-PH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C.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PH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B. 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PH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D.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PH" sz="1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29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058193"/>
              </p:ext>
            </p:extLst>
          </p:nvPr>
        </p:nvGraphicFramePr>
        <p:xfrm>
          <a:off x="1271750" y="367861"/>
          <a:ext cx="9616966" cy="376260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80925"/>
                <a:gridCol w="1172787"/>
                <a:gridCol w="1468842"/>
                <a:gridCol w="1421503"/>
                <a:gridCol w="1165952"/>
                <a:gridCol w="1203201"/>
                <a:gridCol w="1603756"/>
              </a:tblGrid>
              <a:tr h="2546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FirstName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LastName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Gender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BirthDate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Department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Position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Salary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John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Smith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3/15/1985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Software Engineer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75000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53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Christopher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Lee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Male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09/03/1987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System Administrator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78000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Michael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Davis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Male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11/10/1988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Finance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Financial Analyst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80000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Megan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Clark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Female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12/07/1989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Database Analyst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76000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1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Sarah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Johnson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7/22/1990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HR Manager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90000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1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Ashley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Martinez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8/14/1991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Marketing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Content Writer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76000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Brian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Miller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4/25/1993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Finance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Senior Accountant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88000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Emily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Wilson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05/05/1995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Marketing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Marketing Specialist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82000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701818"/>
              </p:ext>
            </p:extLst>
          </p:nvPr>
        </p:nvGraphicFramePr>
        <p:xfrm>
          <a:off x="1271753" y="4330261"/>
          <a:ext cx="9616964" cy="11959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5875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171089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464437"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6.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data['Department'].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value_counts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().tail(1)</a:t>
                      </a:r>
                      <a:endParaRPr lang="en-PH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marL="342900" indent="-342900" algn="l">
                        <a:buAutoNum type="alphaUcPeriod"/>
                      </a:pPr>
                      <a:r>
                        <a:rPr lang="en-US" sz="1800" dirty="0" smtClean="0"/>
                        <a:t>0</a:t>
                      </a:r>
                      <a:endParaRPr lang="en-PH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C.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PH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B. 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PH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D.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PH" sz="1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05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930584"/>
              </p:ext>
            </p:extLst>
          </p:nvPr>
        </p:nvGraphicFramePr>
        <p:xfrm>
          <a:off x="1271750" y="367861"/>
          <a:ext cx="9616966" cy="376260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80925"/>
                <a:gridCol w="1172787"/>
                <a:gridCol w="1468842"/>
                <a:gridCol w="1421503"/>
                <a:gridCol w="1165952"/>
                <a:gridCol w="1203201"/>
                <a:gridCol w="1603756"/>
              </a:tblGrid>
              <a:tr h="2546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FirstName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LastName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Gender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BirthDate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Department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Position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Salary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John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Smith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3/15/1985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Software Engineer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75000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53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Christopher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Lee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Male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09/03/1987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System Administrator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78000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Michael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Davis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Male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11/10/1988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Finance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Financial Analyst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80000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Megan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Clark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Female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12/07/1989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Database Analyst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76000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1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Sarah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Johnson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7/22/1990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HR Manager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90000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1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Ashley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Martinez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8/14/1991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Marketing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Content Writer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76000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Brian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Miller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4/25/1993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Finance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Senior Accountant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88000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Emily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Wilson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05/05/1995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Marketing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Marketing Specialist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82000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826244"/>
              </p:ext>
            </p:extLst>
          </p:nvPr>
        </p:nvGraphicFramePr>
        <p:xfrm>
          <a:off x="1271753" y="4330261"/>
          <a:ext cx="9616964" cy="11959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5875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171089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464437"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7.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data[‘Salary’].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nunique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PH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marL="342900" indent="-342900" algn="l">
                        <a:buAutoNum type="alphaUcPeriod"/>
                      </a:pPr>
                      <a:r>
                        <a:rPr lang="en-US" sz="1800" dirty="0" smtClean="0"/>
                        <a:t>3</a:t>
                      </a:r>
                      <a:endParaRPr lang="en-PH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C.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PH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B. </a:t>
                      </a:r>
                      <a:r>
                        <a:rPr lang="en-US" sz="1800" dirty="0" smtClean="0"/>
                        <a:t> 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PH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D.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PH" sz="1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6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396274"/>
              </p:ext>
            </p:extLst>
          </p:nvPr>
        </p:nvGraphicFramePr>
        <p:xfrm>
          <a:off x="1271750" y="367861"/>
          <a:ext cx="9616966" cy="376260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80925"/>
                <a:gridCol w="1172787"/>
                <a:gridCol w="1468842"/>
                <a:gridCol w="1421503"/>
                <a:gridCol w="1165952"/>
                <a:gridCol w="1203201"/>
                <a:gridCol w="1603756"/>
              </a:tblGrid>
              <a:tr h="2546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FirstName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LastName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Gender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BirthDate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Department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Position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Salary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John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Smith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3/15/1985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Software Engineer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75000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53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Christopher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Lee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Male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09/03/1987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System Administrator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78000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Michael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Davis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Male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11/10/1988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Finance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Financial Analyst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80000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Megan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Clark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Female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12/07/1989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Database Analyst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76000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1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Sarah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Johnson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7/22/1990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HR Manager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90000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1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Ashley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Martinez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8/14/1991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Marketing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Content Writer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76000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Brian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Miller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4/25/1993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Finance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Senior Accountant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88000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Emily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Wilson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05/05/1995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Marketing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Marketing Specialist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82000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32793"/>
              </p:ext>
            </p:extLst>
          </p:nvPr>
        </p:nvGraphicFramePr>
        <p:xfrm>
          <a:off x="1271753" y="4330261"/>
          <a:ext cx="9616964" cy="11959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5875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171089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464437"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7.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data[‘Salary’].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nunique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PH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marL="342900" indent="-342900" algn="l">
                        <a:buAutoNum type="alphaUcPeriod"/>
                      </a:pPr>
                      <a:r>
                        <a:rPr lang="en-US" sz="1800" dirty="0" smtClean="0"/>
                        <a:t>3</a:t>
                      </a:r>
                      <a:endParaRPr lang="en-PH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C.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PH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B. </a:t>
                      </a:r>
                      <a:r>
                        <a:rPr lang="en-US" sz="1800" dirty="0" smtClean="0"/>
                        <a:t> 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PH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D.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PH" sz="1800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9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400865"/>
              </p:ext>
            </p:extLst>
          </p:nvPr>
        </p:nvGraphicFramePr>
        <p:xfrm>
          <a:off x="1271750" y="367861"/>
          <a:ext cx="9616966" cy="376260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80925"/>
                <a:gridCol w="1172787"/>
                <a:gridCol w="1468842"/>
                <a:gridCol w="1421503"/>
                <a:gridCol w="1165952"/>
                <a:gridCol w="1203201"/>
                <a:gridCol w="1603756"/>
              </a:tblGrid>
              <a:tr h="2546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FirstName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LastName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Gender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BirthDate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Department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Position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Salary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John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Smith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3/15/1985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Software Engineer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75000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53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Christopher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Lee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Male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09/03/1987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System Administrator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78000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Michael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Davis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Male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11/10/1988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Finance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Financial Analyst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80000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Megan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Clark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Female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12/07/1989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Database Analyst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76000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1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Sarah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Johnson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7/22/1990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HR Manager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90000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1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Ashley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Martinez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8/14/1991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Marketing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Content Writer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76000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Brian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Miller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4/25/1993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Finance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Senior Accountant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88000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Emily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Wilson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05/05/1995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Marketing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Marketing Specialist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82000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951732"/>
              </p:ext>
            </p:extLst>
          </p:nvPr>
        </p:nvGraphicFramePr>
        <p:xfrm>
          <a:off x="1271753" y="4330261"/>
          <a:ext cx="9616964" cy="11959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5875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171089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464437"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8.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data[data['Department'] == 'IT']['Salary'].max()</a:t>
                      </a:r>
                      <a:endParaRPr lang="en-PH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marL="342900" indent="-342900" algn="l">
                        <a:buAutoNum type="alphaUcPeriod"/>
                      </a:pPr>
                      <a:r>
                        <a:rPr lang="en-US" sz="1800" dirty="0" smtClean="0"/>
                        <a:t>78000</a:t>
                      </a:r>
                      <a:endParaRPr lang="en-PH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C.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76000</a:t>
                      </a:r>
                      <a:endParaRPr lang="en-PH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B. </a:t>
                      </a:r>
                      <a:r>
                        <a:rPr lang="en-US" sz="1800" dirty="0" smtClean="0"/>
                        <a:t> 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75000</a:t>
                      </a:r>
                      <a:endParaRPr lang="en-PH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D.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endParaRPr lang="en-PH" sz="1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23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901804"/>
              </p:ext>
            </p:extLst>
          </p:nvPr>
        </p:nvGraphicFramePr>
        <p:xfrm>
          <a:off x="1271750" y="367861"/>
          <a:ext cx="9616966" cy="376260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80925"/>
                <a:gridCol w="1172787"/>
                <a:gridCol w="1468842"/>
                <a:gridCol w="1421503"/>
                <a:gridCol w="1165952"/>
                <a:gridCol w="1203201"/>
                <a:gridCol w="1603756"/>
              </a:tblGrid>
              <a:tr h="2546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FirstName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LastName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Gender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BirthDate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Department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Position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Salary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John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Smith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3/15/1985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Software Engineer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75000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53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Christopher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Lee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Male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09/03/1987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System Administrator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78000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Michael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Davis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Male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11/10/1988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Finance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Financial Analyst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80000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Megan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Clark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Female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12/07/1989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Database Analyst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76000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1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Sarah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Johnson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7/22/1990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HR Manager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90000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1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Ashley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Martinez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8/14/1991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Marketing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Content Writer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76000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Brian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Miller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4/25/1993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Finance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Senior Accountant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88000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Emily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Wilson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05/05/1995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Marketing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Marketing Specialist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82000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224529"/>
              </p:ext>
            </p:extLst>
          </p:nvPr>
        </p:nvGraphicFramePr>
        <p:xfrm>
          <a:off x="1271753" y="4330261"/>
          <a:ext cx="9616964" cy="11959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5875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171089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464437"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8.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data[data['Department'] == 'IT']['Salary'].max()</a:t>
                      </a:r>
                      <a:endParaRPr lang="en-PH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marL="342900" indent="-342900" algn="l">
                        <a:buAutoNum type="alphaUcPeriod"/>
                      </a:pPr>
                      <a:r>
                        <a:rPr lang="en-US" sz="1800" b="1" dirty="0" smtClean="0"/>
                        <a:t>78000</a:t>
                      </a:r>
                      <a:endParaRPr lang="en-PH" sz="1800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C.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76000</a:t>
                      </a:r>
                      <a:endParaRPr lang="en-PH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B. </a:t>
                      </a:r>
                      <a:r>
                        <a:rPr lang="en-US" sz="1800" dirty="0" smtClean="0"/>
                        <a:t> 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75000</a:t>
                      </a:r>
                      <a:endParaRPr lang="en-PH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D.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endParaRPr lang="en-PH" sz="1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19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472840"/>
              </p:ext>
            </p:extLst>
          </p:nvPr>
        </p:nvGraphicFramePr>
        <p:xfrm>
          <a:off x="1271750" y="367861"/>
          <a:ext cx="9616966" cy="376260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80925"/>
                <a:gridCol w="1172787"/>
                <a:gridCol w="1468842"/>
                <a:gridCol w="1421503"/>
                <a:gridCol w="1165952"/>
                <a:gridCol w="1203201"/>
                <a:gridCol w="1603756"/>
              </a:tblGrid>
              <a:tr h="2546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FirstName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LastName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Gender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BirthDate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Department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Position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Salary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John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Smith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3/15/1985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Software Engineer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75000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53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Christopher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Lee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Male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09/03/1987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System Administrator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78000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Michael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Davis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Male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11/10/1988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Finance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Financial Analyst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80000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Megan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Clark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Female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12/07/1989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Database Analyst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76000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1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Sarah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Johnson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7/22/1990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HR Manager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90000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1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Ashley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Martinez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8/14/1991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Marketing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Content Writer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76000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Brian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Miller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4/25/1993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Finance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Senior Accountant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88000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Emily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Wilson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05/05/1995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Marketing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Marketing Specialist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82000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234587"/>
              </p:ext>
            </p:extLst>
          </p:nvPr>
        </p:nvGraphicFramePr>
        <p:xfrm>
          <a:off x="1271753" y="4330261"/>
          <a:ext cx="9616964" cy="11959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5875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171089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464437"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9.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data[data['Position'].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str.contains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('Analyst')]['Salary'].sum()</a:t>
                      </a:r>
                      <a:endParaRPr lang="en-PH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marL="342900" indent="-342900" algn="l">
                        <a:buAutoNum type="alphaUcPeriod"/>
                      </a:pPr>
                      <a:r>
                        <a:rPr lang="en-US" sz="1800" dirty="0" smtClean="0"/>
                        <a:t>156000</a:t>
                      </a:r>
                      <a:endParaRPr lang="en-PH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C.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158000</a:t>
                      </a:r>
                      <a:endParaRPr lang="en-PH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marL="342900" indent="-342900" algn="l">
                        <a:buAutoNum type="alphaUcPeriod" startAt="2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155000</a:t>
                      </a:r>
                      <a:endParaRPr lang="en-PH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D.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154000</a:t>
                      </a:r>
                      <a:endParaRPr lang="en-PH" sz="1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5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77159" y="1781531"/>
            <a:ext cx="98902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Based on the Python or SQL statement with Table of ‘</a:t>
            </a:r>
            <a:r>
              <a:rPr lang="en-US" sz="3600" b="1" dirty="0">
                <a:solidFill>
                  <a:srgbClr val="C00000"/>
                </a:solidFill>
              </a:rPr>
              <a:t>Employee</a:t>
            </a:r>
            <a:r>
              <a:rPr lang="en-US" sz="3600" b="1" dirty="0"/>
              <a:t>s’ and </a:t>
            </a:r>
            <a:r>
              <a:rPr lang="en-US" sz="3600" b="1" dirty="0" err="1"/>
              <a:t>DataFrame</a:t>
            </a:r>
            <a:r>
              <a:rPr lang="en-US" sz="3600" b="1" dirty="0"/>
              <a:t> of </a:t>
            </a:r>
            <a:r>
              <a:rPr lang="en-US" sz="3600" b="1" dirty="0" smtClean="0"/>
              <a:t>‘</a:t>
            </a:r>
            <a:r>
              <a:rPr lang="en-US" sz="3600" b="1" dirty="0" smtClean="0">
                <a:solidFill>
                  <a:srgbClr val="C00000"/>
                </a:solidFill>
              </a:rPr>
              <a:t>data</a:t>
            </a:r>
            <a:r>
              <a:rPr lang="en-US" sz="3600" b="1" dirty="0" smtClean="0"/>
              <a:t>’, </a:t>
            </a:r>
            <a:r>
              <a:rPr lang="en-US" sz="3600" b="1" dirty="0"/>
              <a:t>encircle </a:t>
            </a:r>
            <a:r>
              <a:rPr lang="en-US" sz="3600" b="1" dirty="0" smtClean="0"/>
              <a:t>the correct </a:t>
            </a:r>
            <a:r>
              <a:rPr lang="en-US" sz="3600" b="1" dirty="0"/>
              <a:t>answer.</a:t>
            </a:r>
            <a:endParaRPr lang="en-PH" sz="3600" dirty="0"/>
          </a:p>
        </p:txBody>
      </p:sp>
    </p:spTree>
    <p:extLst>
      <p:ext uri="{BB962C8B-B14F-4D97-AF65-F5344CB8AC3E}">
        <p14:creationId xmlns:p14="http://schemas.microsoft.com/office/powerpoint/2010/main" val="282622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455311"/>
              </p:ext>
            </p:extLst>
          </p:nvPr>
        </p:nvGraphicFramePr>
        <p:xfrm>
          <a:off x="1271750" y="367861"/>
          <a:ext cx="9616966" cy="376260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80925"/>
                <a:gridCol w="1172787"/>
                <a:gridCol w="1468842"/>
                <a:gridCol w="1421503"/>
                <a:gridCol w="1165952"/>
                <a:gridCol w="1203201"/>
                <a:gridCol w="1603756"/>
              </a:tblGrid>
              <a:tr h="2546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FirstName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LastName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Gender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BirthDate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Department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Position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Salary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John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Smith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3/15/1985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Software Engineer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75000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53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Christopher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Lee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Male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09/03/1987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System Administrator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78000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Michael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Davis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Male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11/10/1988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Finance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Financial Analyst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80000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Megan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Clark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Female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12/07/1989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Database Analyst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76000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1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Sarah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Johnson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7/22/1990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HR Manager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90000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1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Ashley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Martinez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8/14/1991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Marketing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Content Writer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76000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Brian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Miller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4/25/1993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Finance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Senior Accountant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88000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Emily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Wilson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05/05/1995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Marketing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Marketing Specialist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82000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486567"/>
              </p:ext>
            </p:extLst>
          </p:nvPr>
        </p:nvGraphicFramePr>
        <p:xfrm>
          <a:off x="1271753" y="4330261"/>
          <a:ext cx="9616964" cy="11959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5875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171089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464437"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9.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data[data['Position'].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str.contains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('Analyst')]['Salary'].sum()</a:t>
                      </a:r>
                      <a:endParaRPr lang="en-PH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marL="342900" indent="-342900" algn="l">
                        <a:buAutoNum type="alphaUcPeriod"/>
                      </a:pPr>
                      <a:r>
                        <a:rPr lang="en-US" sz="1800" dirty="0" smtClean="0"/>
                        <a:t>156000</a:t>
                      </a:r>
                      <a:endParaRPr lang="en-PH" sz="1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C.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158000</a:t>
                      </a:r>
                      <a:endParaRPr lang="en-PH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marL="342900" indent="-342900" algn="l">
                        <a:buAutoNum type="alphaUcPeriod" startAt="2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155000</a:t>
                      </a:r>
                      <a:endParaRPr lang="en-PH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D.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154000</a:t>
                      </a:r>
                      <a:endParaRPr lang="en-PH" sz="1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8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022208"/>
              </p:ext>
            </p:extLst>
          </p:nvPr>
        </p:nvGraphicFramePr>
        <p:xfrm>
          <a:off x="1271750" y="367861"/>
          <a:ext cx="9616966" cy="376260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80925"/>
                <a:gridCol w="1172787"/>
                <a:gridCol w="1468842"/>
                <a:gridCol w="1421503"/>
                <a:gridCol w="1165952"/>
                <a:gridCol w="1203201"/>
                <a:gridCol w="1603756"/>
              </a:tblGrid>
              <a:tr h="2546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FirstName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LastName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Gender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BirthDate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Department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Position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Salary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John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Smith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3/15/1985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Software Engineer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75000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53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Christopher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Lee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Male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09/03/1987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System Administrator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78000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Michael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Davis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Male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11/10/1988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Finance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Financial Analyst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80000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Megan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Clark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Female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12/07/1989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Database Analyst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76000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1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Sarah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Johnson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7/22/1990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HR Manager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90000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1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Ashley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Martinez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8/14/1991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Marketing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Content Writer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76000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Brian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Miller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4/25/1993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Finance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Senior Accountant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88000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Emily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Wilson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05/05/1995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Marketing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Marketing Specialist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82000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625966"/>
              </p:ext>
            </p:extLst>
          </p:nvPr>
        </p:nvGraphicFramePr>
        <p:xfrm>
          <a:off x="1271753" y="4330261"/>
          <a:ext cx="9616964" cy="11959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5875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171089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464437"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10. data[(data['Position'].</a:t>
                      </a:r>
                      <a:r>
                        <a:rPr lang="en-US" sz="1800" b="1" dirty="0" err="1" smtClean="0"/>
                        <a:t>str.contains</a:t>
                      </a:r>
                      <a:r>
                        <a:rPr lang="en-US" sz="1800" b="1" dirty="0" smtClean="0"/>
                        <a:t>('Analyst')) &amp; (sample['Department'] == 'IT')]['Salary']</a:t>
                      </a:r>
                      <a:endParaRPr lang="en-PH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marL="342900" indent="-342900" algn="l">
                        <a:buAutoNum type="alphaUcPeriod"/>
                      </a:pPr>
                      <a:r>
                        <a:rPr lang="en-US" sz="1800" dirty="0" smtClean="0"/>
                        <a:t>error</a:t>
                      </a:r>
                      <a:endParaRPr lang="en-PH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C.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88000</a:t>
                      </a:r>
                      <a:endParaRPr lang="en-PH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marL="342900" indent="-342900" algn="l">
                        <a:buAutoNum type="alphaUcPeriod" startAt="2"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76000</a:t>
                      </a:r>
                      <a:endParaRPr lang="en-PH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D.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82000</a:t>
                      </a:r>
                      <a:endParaRPr lang="en-PH" sz="1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50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843049"/>
              </p:ext>
            </p:extLst>
          </p:nvPr>
        </p:nvGraphicFramePr>
        <p:xfrm>
          <a:off x="1271750" y="367861"/>
          <a:ext cx="9616966" cy="376260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80925"/>
                <a:gridCol w="1172787"/>
                <a:gridCol w="1468842"/>
                <a:gridCol w="1421503"/>
                <a:gridCol w="1165952"/>
                <a:gridCol w="1203201"/>
                <a:gridCol w="1603756"/>
              </a:tblGrid>
              <a:tr h="2546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FirstName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LastName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Gender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BirthDate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Department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Position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Salary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John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Smith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3/15/1985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Software Engineer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75000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53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Christopher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Lee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Male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09/03/1987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System Administrator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78000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Michael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Davis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Male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11/10/1988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Finance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Financial Analyst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80000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Megan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Clark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Female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12/07/1989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Database Analyst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76000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1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Sarah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Johnson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7/22/1990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HR Manager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90000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1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Ashley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Martinez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8/14/1991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Marketing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Content Writer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76000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Brian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Miller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4/25/1993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Finance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Senior Accountant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88000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Emily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Wilson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05/05/1995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Marketing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Marketing Specialist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82000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251438"/>
              </p:ext>
            </p:extLst>
          </p:nvPr>
        </p:nvGraphicFramePr>
        <p:xfrm>
          <a:off x="1271753" y="4330261"/>
          <a:ext cx="9616964" cy="11959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5875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171089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464437"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10. data[(data['Position'].</a:t>
                      </a:r>
                      <a:r>
                        <a:rPr lang="en-US" sz="1800" b="1" dirty="0" err="1" smtClean="0"/>
                        <a:t>str.contains</a:t>
                      </a:r>
                      <a:r>
                        <a:rPr lang="en-US" sz="1800" b="1" dirty="0" smtClean="0"/>
                        <a:t>('Analyst')) &amp; (sample['Department'] == 'IT')]['Salary']</a:t>
                      </a:r>
                      <a:endParaRPr lang="en-PH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marL="342900" indent="-342900" algn="l">
                        <a:buAutoNum type="alphaUcPeriod"/>
                      </a:pPr>
                      <a:r>
                        <a:rPr lang="en-US" sz="1800" dirty="0" smtClean="0"/>
                        <a:t>error</a:t>
                      </a:r>
                      <a:endParaRPr lang="en-PH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C.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88000</a:t>
                      </a:r>
                      <a:endParaRPr lang="en-PH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marL="342900" indent="-342900" algn="l">
                        <a:buAutoNum type="alphaUcPeriod" startAt="2"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76000</a:t>
                      </a:r>
                      <a:endParaRPr lang="en-PH" sz="1800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D.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82000</a:t>
                      </a:r>
                      <a:endParaRPr lang="en-PH" sz="1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10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198778"/>
              </p:ext>
            </p:extLst>
          </p:nvPr>
        </p:nvGraphicFramePr>
        <p:xfrm>
          <a:off x="593818" y="1065894"/>
          <a:ext cx="10911642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=""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=""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 smtClean="0"/>
                        <a:t>11. What does the Pandas </a:t>
                      </a:r>
                      <a:r>
                        <a:rPr lang="en-US" sz="3200" b="1" dirty="0" err="1" smtClean="0"/>
                        <a:t>GroupBy</a:t>
                      </a:r>
                      <a:r>
                        <a:rPr lang="en-US" sz="3200" b="1" dirty="0" smtClean="0"/>
                        <a:t> object in Python allow you to do?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 smtClean="0"/>
                        <a:t>Sort data based on a 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3200" dirty="0" smtClean="0"/>
                        <a:t>specified column</a:t>
                      </a:r>
                      <a:endParaRPr lang="en-PH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C. Concatenate two </a:t>
                      </a:r>
                      <a:r>
                        <a:rPr lang="en-US" sz="3200" dirty="0" err="1" smtClean="0"/>
                        <a:t>DataFrames</a:t>
                      </a:r>
                      <a:endParaRPr lang="en-PH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</a:t>
                      </a:r>
                      <a:r>
                        <a:rPr lang="en-US" sz="3200" dirty="0" smtClean="0"/>
                        <a:t>Apply</a:t>
                      </a:r>
                      <a:r>
                        <a:rPr lang="en-US" sz="3200" baseline="0" dirty="0" smtClean="0"/>
                        <a:t> a function to each </a:t>
                      </a:r>
                    </a:p>
                    <a:p>
                      <a:pPr algn="l"/>
                      <a:r>
                        <a:rPr lang="en-US" sz="3200" baseline="0" dirty="0" smtClean="0"/>
                        <a:t>group independently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</a:t>
                      </a:r>
                      <a:r>
                        <a:rPr lang="en-US" sz="3200" dirty="0" smtClean="0"/>
                        <a:t>Replace missing values with a specified values</a:t>
                      </a:r>
                      <a:endParaRPr lang="en-PH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896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363371"/>
              </p:ext>
            </p:extLst>
          </p:nvPr>
        </p:nvGraphicFramePr>
        <p:xfrm>
          <a:off x="593818" y="1065894"/>
          <a:ext cx="10911642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=""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=""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 smtClean="0"/>
                        <a:t>11. What does the Pandas </a:t>
                      </a:r>
                      <a:r>
                        <a:rPr lang="en-US" sz="3200" b="1" dirty="0" err="1" smtClean="0"/>
                        <a:t>GroupBy</a:t>
                      </a:r>
                      <a:r>
                        <a:rPr lang="en-US" sz="3200" b="1" dirty="0" smtClean="0"/>
                        <a:t> object in Python allow you to do?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 smtClean="0"/>
                        <a:t>Sort data based on a 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3200" dirty="0" smtClean="0"/>
                        <a:t>specified column</a:t>
                      </a:r>
                      <a:endParaRPr lang="en-PH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 smtClean="0"/>
                        <a:t>C. Concatenate two </a:t>
                      </a:r>
                      <a:r>
                        <a:rPr lang="en-US" sz="3200" dirty="0" err="1" smtClean="0"/>
                        <a:t>DataFrames</a:t>
                      </a:r>
                      <a:endParaRPr lang="en-PH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</a:t>
                      </a:r>
                      <a:r>
                        <a:rPr lang="en-US" sz="3200" dirty="0" smtClean="0"/>
                        <a:t>Apply</a:t>
                      </a:r>
                      <a:r>
                        <a:rPr lang="en-US" sz="3200" baseline="0" dirty="0" smtClean="0"/>
                        <a:t> a function to each </a:t>
                      </a:r>
                    </a:p>
                    <a:p>
                      <a:pPr algn="l"/>
                      <a:r>
                        <a:rPr lang="en-US" sz="3200" baseline="0" dirty="0" smtClean="0"/>
                        <a:t>group independently</a:t>
                      </a:r>
                      <a:endParaRPr lang="en-PH" sz="32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</a:t>
                      </a:r>
                      <a:r>
                        <a:rPr lang="en-US" sz="3200" dirty="0" smtClean="0"/>
                        <a:t>Replace missing values with a specified values</a:t>
                      </a:r>
                      <a:endParaRPr lang="en-PH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10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4211"/>
              </p:ext>
            </p:extLst>
          </p:nvPr>
        </p:nvGraphicFramePr>
        <p:xfrm>
          <a:off x="593818" y="1065894"/>
          <a:ext cx="10911642" cy="3662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=""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=""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 smtClean="0"/>
                        <a:t>12. What does the </a:t>
                      </a:r>
                      <a:r>
                        <a:rPr lang="en-US" sz="3200" b="1" dirty="0" err="1" smtClean="0"/>
                        <a:t>value_counts</a:t>
                      </a:r>
                      <a:r>
                        <a:rPr lang="en-US" sz="3200" b="1" dirty="0" smtClean="0"/>
                        <a:t>() method in Pandas do?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 smtClean="0"/>
                        <a:t>Counts the occurrences</a:t>
                      </a:r>
                      <a:r>
                        <a:rPr lang="en-US" sz="3200" baseline="0" dirty="0" smtClean="0"/>
                        <a:t> of unique values in a </a:t>
                      </a:r>
                      <a:r>
                        <a:rPr lang="en-US" sz="3200" baseline="0" dirty="0" err="1" smtClean="0"/>
                        <a:t>DataFrame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3"/>
                      </a:pPr>
                      <a:r>
                        <a:rPr lang="en-US" sz="3200" dirty="0" smtClean="0"/>
                        <a:t>Returns the values in </a:t>
                      </a:r>
                      <a:r>
                        <a:rPr lang="en-US" sz="3200" dirty="0" err="1" smtClean="0"/>
                        <a:t>descedning</a:t>
                      </a:r>
                      <a:r>
                        <a:rPr lang="en-US" sz="3200" dirty="0" smtClean="0"/>
                        <a:t> order</a:t>
                      </a:r>
                      <a:endParaRPr lang="en-PH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2"/>
                      </a:pPr>
                      <a:r>
                        <a:rPr lang="en-US" sz="3200" dirty="0" smtClean="0"/>
                        <a:t>Computes the mean of unique values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4"/>
                      </a:pPr>
                      <a:r>
                        <a:rPr lang="en-US" sz="3200" dirty="0" smtClean="0"/>
                        <a:t>Removes duplicate values from a </a:t>
                      </a:r>
                      <a:r>
                        <a:rPr lang="en-US" sz="3200" dirty="0" err="1" smtClean="0"/>
                        <a:t>DataFrame</a:t>
                      </a:r>
                      <a:endParaRPr lang="en-PH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23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38884"/>
              </p:ext>
            </p:extLst>
          </p:nvPr>
        </p:nvGraphicFramePr>
        <p:xfrm>
          <a:off x="593818" y="1065894"/>
          <a:ext cx="10911642" cy="3662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=""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=""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 smtClean="0"/>
                        <a:t>12. What does the </a:t>
                      </a:r>
                      <a:r>
                        <a:rPr lang="en-US" sz="3200" b="1" dirty="0" err="1" smtClean="0"/>
                        <a:t>value_counts</a:t>
                      </a:r>
                      <a:r>
                        <a:rPr lang="en-US" sz="3200" b="1" dirty="0" smtClean="0"/>
                        <a:t>() method in Pandas do?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 smtClean="0"/>
                        <a:t>Counts the occurrences</a:t>
                      </a:r>
                      <a:r>
                        <a:rPr lang="en-US" sz="3200" baseline="0" dirty="0" smtClean="0"/>
                        <a:t> of unique values in a </a:t>
                      </a:r>
                      <a:r>
                        <a:rPr lang="en-US" sz="3200" baseline="0" dirty="0" err="1" smtClean="0"/>
                        <a:t>DataFrame</a:t>
                      </a:r>
                      <a:endParaRPr lang="en-PH" sz="32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3"/>
                      </a:pPr>
                      <a:r>
                        <a:rPr lang="en-US" sz="3200" dirty="0" smtClean="0"/>
                        <a:t>Returns the values in </a:t>
                      </a:r>
                      <a:r>
                        <a:rPr lang="en-US" sz="3200" dirty="0" err="1" smtClean="0"/>
                        <a:t>descedning</a:t>
                      </a:r>
                      <a:r>
                        <a:rPr lang="en-US" sz="3200" dirty="0" smtClean="0"/>
                        <a:t> order</a:t>
                      </a:r>
                      <a:endParaRPr lang="en-PH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2"/>
                      </a:pPr>
                      <a:r>
                        <a:rPr lang="en-US" sz="3200" dirty="0" smtClean="0"/>
                        <a:t>Computes the mean of unique values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4"/>
                      </a:pPr>
                      <a:r>
                        <a:rPr lang="en-US" sz="3200" dirty="0" smtClean="0"/>
                        <a:t>Removes duplicate values from a </a:t>
                      </a:r>
                      <a:r>
                        <a:rPr lang="en-US" sz="3200" dirty="0" err="1" smtClean="0"/>
                        <a:t>DataFrame</a:t>
                      </a:r>
                      <a:endParaRPr lang="en-PH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13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943709"/>
              </p:ext>
            </p:extLst>
          </p:nvPr>
        </p:nvGraphicFramePr>
        <p:xfrm>
          <a:off x="593818" y="1065894"/>
          <a:ext cx="10911642" cy="31483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=""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=""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 smtClean="0"/>
                        <a:t>13. Which of the following LIKE statements would match values with </a:t>
                      </a:r>
                      <a:r>
                        <a:rPr lang="en-US" sz="3200" b="1" u="sng" dirty="0" smtClean="0"/>
                        <a:t>all </a:t>
                      </a:r>
                      <a:r>
                        <a:rPr lang="en-US" sz="3200" b="1" dirty="0" smtClean="0"/>
                        <a:t>occurrences of “AD”?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 smtClean="0"/>
                        <a:t>LIKE ‘%AD’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3"/>
                      </a:pPr>
                      <a:r>
                        <a:rPr lang="en-US" sz="3200" dirty="0" smtClean="0"/>
                        <a:t>LIKE ‘AD%’</a:t>
                      </a:r>
                      <a:endParaRPr lang="en-PH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2"/>
                      </a:pPr>
                      <a:r>
                        <a:rPr lang="en-US" sz="3200" dirty="0" smtClean="0"/>
                        <a:t>LIKE</a:t>
                      </a:r>
                      <a:r>
                        <a:rPr lang="en-US" sz="3200" baseline="0" dirty="0" smtClean="0"/>
                        <a:t> ‘AD_%’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4"/>
                      </a:pPr>
                      <a:r>
                        <a:rPr lang="en-US" sz="3200" dirty="0" smtClean="0"/>
                        <a:t>LIKE ‘%AD%’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89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023112"/>
              </p:ext>
            </p:extLst>
          </p:nvPr>
        </p:nvGraphicFramePr>
        <p:xfrm>
          <a:off x="593818" y="1065894"/>
          <a:ext cx="10911642" cy="31483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=""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=""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 smtClean="0"/>
                        <a:t>13. Which of the following LIKE statements would match values with </a:t>
                      </a:r>
                      <a:r>
                        <a:rPr lang="en-US" sz="3200" b="1" u="sng" dirty="0" smtClean="0"/>
                        <a:t>all </a:t>
                      </a:r>
                      <a:r>
                        <a:rPr lang="en-US" sz="3200" b="1" dirty="0" smtClean="0"/>
                        <a:t>occurrences of “AD”?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 smtClean="0"/>
                        <a:t>LIKE ‘%AD’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3"/>
                      </a:pPr>
                      <a:r>
                        <a:rPr lang="en-US" sz="3200" dirty="0" smtClean="0"/>
                        <a:t>LIKE ‘AD%’</a:t>
                      </a:r>
                      <a:endParaRPr lang="en-PH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2"/>
                      </a:pPr>
                      <a:r>
                        <a:rPr lang="en-US" sz="3200" dirty="0" smtClean="0"/>
                        <a:t>LIKE</a:t>
                      </a:r>
                      <a:r>
                        <a:rPr lang="en-US" sz="3200" baseline="0" dirty="0" smtClean="0"/>
                        <a:t> ‘AD_%’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4"/>
                      </a:pPr>
                      <a:r>
                        <a:rPr lang="en-US" sz="3200" dirty="0" smtClean="0"/>
                        <a:t>LIKE ‘%AD%’</a:t>
                      </a:r>
                      <a:endParaRPr lang="en-PH" sz="32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58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587077"/>
              </p:ext>
            </p:extLst>
          </p:nvPr>
        </p:nvGraphicFramePr>
        <p:xfrm>
          <a:off x="593818" y="1065894"/>
          <a:ext cx="10911642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=""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=""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 smtClean="0"/>
                        <a:t>14. IN SQL, GROUP BY Statement, what is the purpose of the HAVING Clause?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 smtClean="0"/>
                        <a:t>To specify the order of grouped rows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3"/>
                      </a:pPr>
                      <a:r>
                        <a:rPr lang="en-US" sz="3200" dirty="0" smtClean="0"/>
                        <a:t>To</a:t>
                      </a:r>
                      <a:r>
                        <a:rPr lang="en-US" sz="3200" baseline="0" dirty="0" smtClean="0"/>
                        <a:t> filter rows based on conditions</a:t>
                      </a:r>
                      <a:endParaRPr lang="en-PH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2"/>
                      </a:pPr>
                      <a:r>
                        <a:rPr lang="en-US" sz="3200" dirty="0" smtClean="0"/>
                        <a:t>To</a:t>
                      </a:r>
                      <a:r>
                        <a:rPr lang="en-US" sz="3200" baseline="0" dirty="0" smtClean="0"/>
                        <a:t> filter grouped rows based on aggregate conditions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4"/>
                      </a:pPr>
                      <a:r>
                        <a:rPr lang="en-US" sz="3200" dirty="0" smtClean="0"/>
                        <a:t>To rename the columns in the result</a:t>
                      </a:r>
                      <a:r>
                        <a:rPr lang="en-US" sz="3200" baseline="0" dirty="0" smtClean="0"/>
                        <a:t> set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48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535654"/>
              </p:ext>
            </p:extLst>
          </p:nvPr>
        </p:nvGraphicFramePr>
        <p:xfrm>
          <a:off x="1271750" y="367861"/>
          <a:ext cx="9616966" cy="376260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80925"/>
                <a:gridCol w="1172787"/>
                <a:gridCol w="1468842"/>
                <a:gridCol w="1421503"/>
                <a:gridCol w="1165952"/>
                <a:gridCol w="1203201"/>
                <a:gridCol w="1603756"/>
              </a:tblGrid>
              <a:tr h="2546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FirstName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LastName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Gender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BirthDate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Department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Position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Salary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John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Smith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3/15/1985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Software Engineer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75000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53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Christopher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Lee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Male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09/03/1987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System Administrator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78000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Michael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Davis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11/10/1988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Finance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Financial Analyst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Megan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Clark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12/07/1989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Database Analyst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76000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1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Sarah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Johnson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7/22/1990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HR Manager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90000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1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Ashley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Martinez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8/14/1991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Marketing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Content Writer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76000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Brian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Miller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4/25/1993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Finance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Senior Accountant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88000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Emily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Wilson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05/05/1995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Marketing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Marketing Specialist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82000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826315"/>
              </p:ext>
            </p:extLst>
          </p:nvPr>
        </p:nvGraphicFramePr>
        <p:xfrm>
          <a:off x="1271753" y="4330261"/>
          <a:ext cx="9616964" cy="11959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5875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171089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464437"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1. SELECT SUM(Salary)</a:t>
                      </a:r>
                      <a:r>
                        <a:rPr lang="en-US" sz="1800" b="1" baseline="0" dirty="0" smtClean="0"/>
                        <a:t> FROM Employees GROUP BY Department Having Department = ‘IT’</a:t>
                      </a:r>
                      <a:endParaRPr lang="en-PH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marL="342900" indent="-342900" algn="l">
                        <a:buAutoNum type="alphaUcPeriod"/>
                      </a:pPr>
                      <a:r>
                        <a:rPr lang="en-US" sz="1800" dirty="0" smtClean="0"/>
                        <a:t>292000</a:t>
                      </a:r>
                      <a:endParaRPr lang="en-PH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C. </a:t>
                      </a:r>
                      <a:r>
                        <a:rPr lang="en-US" sz="1800" dirty="0" smtClean="0"/>
                        <a:t>229000</a:t>
                      </a:r>
                      <a:endParaRPr lang="en-PH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B. 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baseline="0" dirty="0" smtClean="0"/>
                        <a:t> 226000</a:t>
                      </a:r>
                      <a:endParaRPr lang="en-PH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D. </a:t>
                      </a:r>
                      <a:r>
                        <a:rPr lang="en-US" sz="1800" dirty="0" smtClean="0"/>
                        <a:t>227000</a:t>
                      </a:r>
                      <a:endParaRPr lang="en-PH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42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10804"/>
              </p:ext>
            </p:extLst>
          </p:nvPr>
        </p:nvGraphicFramePr>
        <p:xfrm>
          <a:off x="593818" y="1065894"/>
          <a:ext cx="10911642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=""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=""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 smtClean="0"/>
                        <a:t>14. IN SQL, GROUP BY Statement, what is the purpose of the HAVING Clause?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 smtClean="0"/>
                        <a:t>To specify the order of grouped rows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3"/>
                      </a:pPr>
                      <a:r>
                        <a:rPr lang="en-US" sz="3200" dirty="0" smtClean="0"/>
                        <a:t>To</a:t>
                      </a:r>
                      <a:r>
                        <a:rPr lang="en-US" sz="3200" baseline="0" dirty="0" smtClean="0"/>
                        <a:t> filter rows based on conditions</a:t>
                      </a:r>
                      <a:endParaRPr lang="en-PH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2"/>
                      </a:pPr>
                      <a:r>
                        <a:rPr lang="en-US" sz="3200" dirty="0" smtClean="0"/>
                        <a:t>To</a:t>
                      </a:r>
                      <a:r>
                        <a:rPr lang="en-US" sz="3200" baseline="0" dirty="0" smtClean="0"/>
                        <a:t> filter grouped rows based on aggregate conditions</a:t>
                      </a:r>
                      <a:endParaRPr lang="en-PH" sz="32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4"/>
                      </a:pPr>
                      <a:r>
                        <a:rPr lang="en-US" sz="3200" dirty="0" smtClean="0"/>
                        <a:t>To rename the columns in the result</a:t>
                      </a:r>
                      <a:r>
                        <a:rPr lang="en-US" sz="3200" baseline="0" dirty="0" smtClean="0"/>
                        <a:t> set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67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652411"/>
              </p:ext>
            </p:extLst>
          </p:nvPr>
        </p:nvGraphicFramePr>
        <p:xfrm>
          <a:off x="593818" y="1065894"/>
          <a:ext cx="10911642" cy="31483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=""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=""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 smtClean="0"/>
                        <a:t>15. How do you sort a </a:t>
                      </a:r>
                      <a:r>
                        <a:rPr lang="en-US" sz="3200" b="1" dirty="0" err="1" smtClean="0"/>
                        <a:t>DataFrame</a:t>
                      </a:r>
                      <a:r>
                        <a:rPr lang="en-US" sz="3200" b="1" dirty="0" smtClean="0"/>
                        <a:t> in descending order using </a:t>
                      </a:r>
                      <a:r>
                        <a:rPr lang="en-US" sz="3200" b="1" dirty="0" err="1" smtClean="0"/>
                        <a:t>sort_values</a:t>
                      </a:r>
                      <a:r>
                        <a:rPr lang="en-US" sz="3200" b="1" dirty="0" smtClean="0"/>
                        <a:t>()?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 smtClean="0"/>
                        <a:t>order</a:t>
                      </a:r>
                      <a:r>
                        <a:rPr lang="en-US" sz="3200" baseline="0" dirty="0" smtClean="0"/>
                        <a:t> = ‘</a:t>
                      </a:r>
                      <a:r>
                        <a:rPr lang="en-US" sz="3200" baseline="0" dirty="0" err="1" smtClean="0"/>
                        <a:t>desc</a:t>
                      </a:r>
                      <a:r>
                        <a:rPr lang="en-US" sz="3200" baseline="0" dirty="0" smtClean="0"/>
                        <a:t>’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3"/>
                      </a:pPr>
                      <a:r>
                        <a:rPr lang="en-US" sz="3200" dirty="0" smtClean="0"/>
                        <a:t>ascending</a:t>
                      </a:r>
                      <a:r>
                        <a:rPr lang="en-US" sz="3200" baseline="0" dirty="0" smtClean="0"/>
                        <a:t> = False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2"/>
                      </a:pPr>
                      <a:r>
                        <a:rPr lang="en-US" sz="3200" dirty="0" smtClean="0"/>
                        <a:t>descending</a:t>
                      </a:r>
                      <a:r>
                        <a:rPr lang="en-US" sz="3200" baseline="0" dirty="0" smtClean="0"/>
                        <a:t> = True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4"/>
                      </a:pPr>
                      <a:r>
                        <a:rPr lang="en-US" sz="3200" dirty="0" smtClean="0"/>
                        <a:t>order = ‘descending’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78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504533"/>
              </p:ext>
            </p:extLst>
          </p:nvPr>
        </p:nvGraphicFramePr>
        <p:xfrm>
          <a:off x="593818" y="1065894"/>
          <a:ext cx="10911642" cy="31483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=""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=""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 smtClean="0"/>
                        <a:t>15. How do you sort a </a:t>
                      </a:r>
                      <a:r>
                        <a:rPr lang="en-US" sz="3200" b="1" dirty="0" err="1" smtClean="0"/>
                        <a:t>DataFrame</a:t>
                      </a:r>
                      <a:r>
                        <a:rPr lang="en-US" sz="3200" b="1" dirty="0" smtClean="0"/>
                        <a:t> in descending order using </a:t>
                      </a:r>
                      <a:r>
                        <a:rPr lang="en-US" sz="3200" b="1" dirty="0" err="1" smtClean="0"/>
                        <a:t>sort_values</a:t>
                      </a:r>
                      <a:r>
                        <a:rPr lang="en-US" sz="3200" b="1" dirty="0" smtClean="0"/>
                        <a:t>()?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 smtClean="0"/>
                        <a:t>order</a:t>
                      </a:r>
                      <a:r>
                        <a:rPr lang="en-US" sz="3200" baseline="0" dirty="0" smtClean="0"/>
                        <a:t> = ‘</a:t>
                      </a:r>
                      <a:r>
                        <a:rPr lang="en-US" sz="3200" baseline="0" dirty="0" err="1" smtClean="0"/>
                        <a:t>desc</a:t>
                      </a:r>
                      <a:r>
                        <a:rPr lang="en-US" sz="3200" baseline="0" dirty="0" smtClean="0"/>
                        <a:t>’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3"/>
                      </a:pPr>
                      <a:r>
                        <a:rPr lang="en-US" sz="3200" dirty="0" smtClean="0"/>
                        <a:t>ascending</a:t>
                      </a:r>
                      <a:r>
                        <a:rPr lang="en-US" sz="3200" baseline="0" dirty="0" smtClean="0"/>
                        <a:t> = False</a:t>
                      </a:r>
                      <a:endParaRPr lang="en-PH" sz="32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2"/>
                      </a:pPr>
                      <a:r>
                        <a:rPr lang="en-US" sz="3200" dirty="0" smtClean="0"/>
                        <a:t>descending</a:t>
                      </a:r>
                      <a:r>
                        <a:rPr lang="en-US" sz="3200" baseline="0" dirty="0" smtClean="0"/>
                        <a:t> = True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4"/>
                      </a:pPr>
                      <a:r>
                        <a:rPr lang="en-US" sz="3200" dirty="0" smtClean="0"/>
                        <a:t>order = ‘descending’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4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812093"/>
              </p:ext>
            </p:extLst>
          </p:nvPr>
        </p:nvGraphicFramePr>
        <p:xfrm>
          <a:off x="593818" y="1065894"/>
          <a:ext cx="10911642" cy="31222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=""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=""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 smtClean="0"/>
                        <a:t>16. Data _____ refers to graphical representation of data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 smtClean="0"/>
                        <a:t>Wrangling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3"/>
                      </a:pPr>
                      <a:r>
                        <a:rPr lang="en-US" sz="3200" dirty="0" smtClean="0"/>
                        <a:t>Analysis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2"/>
                      </a:pPr>
                      <a:r>
                        <a:rPr lang="en-US" sz="3200" dirty="0" smtClean="0"/>
                        <a:t>Visualization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4"/>
                      </a:pPr>
                      <a:r>
                        <a:rPr lang="en-US" sz="3200" dirty="0" smtClean="0"/>
                        <a:t>Handling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144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110580"/>
              </p:ext>
            </p:extLst>
          </p:nvPr>
        </p:nvGraphicFramePr>
        <p:xfrm>
          <a:off x="593818" y="1065894"/>
          <a:ext cx="10911642" cy="31222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=""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=""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 smtClean="0"/>
                        <a:t>16. Data _____ refers to graphical representation of data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 smtClean="0"/>
                        <a:t>Wrangling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3"/>
                      </a:pPr>
                      <a:r>
                        <a:rPr lang="en-US" sz="3200" dirty="0" smtClean="0"/>
                        <a:t>Analysis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2"/>
                      </a:pPr>
                      <a:r>
                        <a:rPr lang="en-US" sz="3200" dirty="0" smtClean="0"/>
                        <a:t>Visualization</a:t>
                      </a:r>
                      <a:endParaRPr lang="en-PH" sz="32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4"/>
                      </a:pPr>
                      <a:r>
                        <a:rPr lang="en-US" sz="3200" dirty="0" smtClean="0"/>
                        <a:t>Handling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80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89793"/>
              </p:ext>
            </p:extLst>
          </p:nvPr>
        </p:nvGraphicFramePr>
        <p:xfrm>
          <a:off x="593818" y="1065894"/>
          <a:ext cx="10911642" cy="31222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=""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=""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 smtClean="0"/>
                        <a:t>17. By default, plot() function visualized a ____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 smtClean="0"/>
                        <a:t>Bar graph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3"/>
                      </a:pPr>
                      <a:r>
                        <a:rPr lang="en-US" sz="3200" dirty="0" smtClean="0"/>
                        <a:t>Histogram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2"/>
                      </a:pPr>
                      <a:r>
                        <a:rPr lang="en-US" sz="3200" dirty="0" smtClean="0"/>
                        <a:t>Line graph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4"/>
                      </a:pPr>
                      <a:r>
                        <a:rPr lang="en-US" sz="3200" dirty="0" smtClean="0"/>
                        <a:t>Pie Chart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30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347128"/>
              </p:ext>
            </p:extLst>
          </p:nvPr>
        </p:nvGraphicFramePr>
        <p:xfrm>
          <a:off x="593818" y="1065894"/>
          <a:ext cx="10911642" cy="31222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=""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=""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 smtClean="0"/>
                        <a:t>17. By default, plot() function visualized a ____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 smtClean="0"/>
                        <a:t>Bar graph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3"/>
                      </a:pPr>
                      <a:r>
                        <a:rPr lang="en-US" sz="3200" dirty="0" smtClean="0"/>
                        <a:t>Histogram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2"/>
                      </a:pPr>
                      <a:r>
                        <a:rPr lang="en-US" sz="3200" dirty="0" smtClean="0"/>
                        <a:t>Line graph</a:t>
                      </a:r>
                      <a:endParaRPr lang="en-PH" sz="32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4"/>
                      </a:pPr>
                      <a:r>
                        <a:rPr lang="en-US" sz="3200" dirty="0" smtClean="0"/>
                        <a:t>Pie Chart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02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49974"/>
              </p:ext>
            </p:extLst>
          </p:nvPr>
        </p:nvGraphicFramePr>
        <p:xfrm>
          <a:off x="593818" y="1065894"/>
          <a:ext cx="10911642" cy="3416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=""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=""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 smtClean="0"/>
                        <a:t>18. To import </a:t>
                      </a:r>
                      <a:r>
                        <a:rPr lang="en-US" sz="3200" b="1" dirty="0" err="1" smtClean="0"/>
                        <a:t>pyplot</a:t>
                      </a:r>
                      <a:r>
                        <a:rPr lang="en-US" sz="3200" b="1" dirty="0" smtClean="0"/>
                        <a:t> module we can write ____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61048082"/>
                  </a:ext>
                </a:extLst>
              </a:tr>
              <a:tr h="1309205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 smtClean="0"/>
                        <a:t>import </a:t>
                      </a:r>
                      <a:r>
                        <a:rPr lang="en-US" sz="3200" dirty="0" err="1" smtClean="0"/>
                        <a:t>mathplotlib.pyplot</a:t>
                      </a:r>
                      <a:r>
                        <a:rPr lang="en-US" sz="3200" dirty="0" smtClean="0"/>
                        <a:t> as </a:t>
                      </a:r>
                      <a:r>
                        <a:rPr lang="en-US" sz="3200" dirty="0" err="1" smtClean="0"/>
                        <a:t>plt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3"/>
                      </a:pPr>
                      <a:r>
                        <a:rPr lang="en-US" sz="3200" dirty="0" smtClean="0"/>
                        <a:t>import </a:t>
                      </a:r>
                      <a:r>
                        <a:rPr lang="en-US" sz="3200" dirty="0" err="1" smtClean="0"/>
                        <a:t>mathplotlib.phyplot</a:t>
                      </a:r>
                      <a:r>
                        <a:rPr lang="en-US" sz="3200" dirty="0" smtClean="0"/>
                        <a:t> as </a:t>
                      </a:r>
                      <a:r>
                        <a:rPr lang="en-US" sz="3200" dirty="0" err="1" smtClean="0"/>
                        <a:t>plt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2"/>
                      </a:pPr>
                      <a:r>
                        <a:rPr lang="en-US" sz="3200" dirty="0" smtClean="0"/>
                        <a:t>import </a:t>
                      </a:r>
                      <a:r>
                        <a:rPr lang="en-US" sz="3200" dirty="0" err="1" smtClean="0"/>
                        <a:t>matplotlib.pyplot</a:t>
                      </a:r>
                      <a:r>
                        <a:rPr lang="en-US" sz="3200" dirty="0" smtClean="0"/>
                        <a:t> as </a:t>
                      </a:r>
                      <a:r>
                        <a:rPr lang="en-US" sz="3200" dirty="0" err="1" smtClean="0"/>
                        <a:t>plt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4"/>
                      </a:pPr>
                      <a:r>
                        <a:rPr lang="en-US" sz="3200" dirty="0" smtClean="0"/>
                        <a:t>import </a:t>
                      </a:r>
                      <a:r>
                        <a:rPr lang="en-US" sz="3200" dirty="0" err="1" smtClean="0"/>
                        <a:t>pyplot</a:t>
                      </a:r>
                      <a:r>
                        <a:rPr lang="en-US" sz="3200" dirty="0" smtClean="0"/>
                        <a:t> as </a:t>
                      </a:r>
                      <a:r>
                        <a:rPr lang="en-US" sz="3200" dirty="0" err="1" smtClean="0"/>
                        <a:t>plt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03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4905"/>
              </p:ext>
            </p:extLst>
          </p:nvPr>
        </p:nvGraphicFramePr>
        <p:xfrm>
          <a:off x="593818" y="1065894"/>
          <a:ext cx="10911642" cy="3416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=""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=""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 smtClean="0"/>
                        <a:t>18. To import </a:t>
                      </a:r>
                      <a:r>
                        <a:rPr lang="en-US" sz="3200" b="1" dirty="0" err="1" smtClean="0"/>
                        <a:t>pyplot</a:t>
                      </a:r>
                      <a:r>
                        <a:rPr lang="en-US" sz="3200" b="1" dirty="0" smtClean="0"/>
                        <a:t> module we can write ____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61048082"/>
                  </a:ext>
                </a:extLst>
              </a:tr>
              <a:tr h="1309205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 smtClean="0"/>
                        <a:t>import </a:t>
                      </a:r>
                      <a:r>
                        <a:rPr lang="en-US" sz="3200" dirty="0" err="1" smtClean="0"/>
                        <a:t>mathplotlib.pyplot</a:t>
                      </a:r>
                      <a:r>
                        <a:rPr lang="en-US" sz="3200" dirty="0" smtClean="0"/>
                        <a:t> as </a:t>
                      </a:r>
                      <a:r>
                        <a:rPr lang="en-US" sz="3200" dirty="0" err="1" smtClean="0"/>
                        <a:t>plt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3"/>
                      </a:pPr>
                      <a:r>
                        <a:rPr lang="en-US" sz="3200" dirty="0" smtClean="0"/>
                        <a:t>import </a:t>
                      </a:r>
                      <a:r>
                        <a:rPr lang="en-US" sz="3200" dirty="0" err="1" smtClean="0"/>
                        <a:t>mathplotlib.phyplot</a:t>
                      </a:r>
                      <a:r>
                        <a:rPr lang="en-US" sz="3200" dirty="0" smtClean="0"/>
                        <a:t> as </a:t>
                      </a:r>
                      <a:r>
                        <a:rPr lang="en-US" sz="3200" dirty="0" err="1" smtClean="0"/>
                        <a:t>plt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2"/>
                      </a:pPr>
                      <a:r>
                        <a:rPr lang="en-US" sz="3200" dirty="0" smtClean="0"/>
                        <a:t>import </a:t>
                      </a:r>
                      <a:r>
                        <a:rPr lang="en-US" sz="3200" dirty="0" err="1" smtClean="0"/>
                        <a:t>matplotlib.pyplot</a:t>
                      </a:r>
                      <a:r>
                        <a:rPr lang="en-US" sz="3200" dirty="0" smtClean="0"/>
                        <a:t> as </a:t>
                      </a:r>
                      <a:r>
                        <a:rPr lang="en-US" sz="3200" dirty="0" err="1" smtClean="0"/>
                        <a:t>plt</a:t>
                      </a:r>
                      <a:endParaRPr lang="en-PH" sz="32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4"/>
                      </a:pPr>
                      <a:r>
                        <a:rPr lang="en-US" sz="3200" dirty="0" smtClean="0"/>
                        <a:t>import </a:t>
                      </a:r>
                      <a:r>
                        <a:rPr lang="en-US" sz="3200" dirty="0" err="1" smtClean="0"/>
                        <a:t>pyplot</a:t>
                      </a:r>
                      <a:r>
                        <a:rPr lang="en-US" sz="3200" dirty="0" smtClean="0"/>
                        <a:t> as </a:t>
                      </a:r>
                      <a:r>
                        <a:rPr lang="en-US" sz="3200" dirty="0" err="1" smtClean="0"/>
                        <a:t>plt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77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411993"/>
              </p:ext>
            </p:extLst>
          </p:nvPr>
        </p:nvGraphicFramePr>
        <p:xfrm>
          <a:off x="593818" y="1065894"/>
          <a:ext cx="10911642" cy="3416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=""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=""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 smtClean="0"/>
                        <a:t>19. Which of the following is </a:t>
                      </a:r>
                      <a:r>
                        <a:rPr lang="en-US" sz="3200" b="1" u="sng" dirty="0" smtClean="0"/>
                        <a:t>NOT</a:t>
                      </a:r>
                      <a:r>
                        <a:rPr lang="en-US" sz="3200" b="1" dirty="0" smtClean="0"/>
                        <a:t> a method to create a chart using </a:t>
                      </a:r>
                      <a:r>
                        <a:rPr lang="en-US" sz="3200" b="1" dirty="0" err="1" smtClean="0"/>
                        <a:t>pyplot</a:t>
                      </a:r>
                      <a:r>
                        <a:rPr lang="en-US" sz="3200" b="1" dirty="0" smtClean="0"/>
                        <a:t>?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61048082"/>
                  </a:ext>
                </a:extLst>
              </a:tr>
              <a:tr h="1309205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 smtClean="0"/>
                        <a:t>pie()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3"/>
                      </a:pPr>
                      <a:r>
                        <a:rPr lang="en-US" sz="3200" dirty="0" smtClean="0"/>
                        <a:t>histogram()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2"/>
                      </a:pPr>
                      <a:r>
                        <a:rPr lang="en-US" sz="3200" dirty="0" smtClean="0"/>
                        <a:t>plot()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4"/>
                      </a:pPr>
                      <a:r>
                        <a:rPr lang="en-US" sz="3200" dirty="0" smtClean="0"/>
                        <a:t>bar()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418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431203"/>
              </p:ext>
            </p:extLst>
          </p:nvPr>
        </p:nvGraphicFramePr>
        <p:xfrm>
          <a:off x="1271750" y="367861"/>
          <a:ext cx="9616966" cy="376260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80925"/>
                <a:gridCol w="1172787"/>
                <a:gridCol w="1468842"/>
                <a:gridCol w="1421503"/>
                <a:gridCol w="1165952"/>
                <a:gridCol w="1203201"/>
                <a:gridCol w="1603756"/>
              </a:tblGrid>
              <a:tr h="2546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FirstName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LastName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Gender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BirthDate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Department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Position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Salary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John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Smith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3/15/1985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Software Engineer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75000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53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Christopher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Lee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Male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09/03/1987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System Administrator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78000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Michael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Davis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11/10/1988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Finance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Financial Analyst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Megan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Clark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12/07/1989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Database Analyst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76000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1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Sarah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Johnson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7/22/1990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HR Manager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90000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1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Ashley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Martinez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8/14/1991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Marketing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Content Writer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76000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Brian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Miller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4/25/1993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Finance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Senior Accountant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88000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Emily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Wilson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05/05/1995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Marketing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Marketing Specialist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82000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362006"/>
              </p:ext>
            </p:extLst>
          </p:nvPr>
        </p:nvGraphicFramePr>
        <p:xfrm>
          <a:off x="1271753" y="4330261"/>
          <a:ext cx="9616964" cy="11959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5875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171089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464437"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1. SELECT SUM(Salary)</a:t>
                      </a:r>
                      <a:r>
                        <a:rPr lang="en-US" sz="1800" b="1" baseline="0" dirty="0" smtClean="0"/>
                        <a:t> FROM Employees GROUP BY Department Having Department = ‘IT’</a:t>
                      </a:r>
                      <a:endParaRPr lang="en-PH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marL="342900" indent="-342900" algn="l">
                        <a:buAutoNum type="alphaUcPeriod"/>
                      </a:pPr>
                      <a:r>
                        <a:rPr lang="en-US" sz="1800" dirty="0" smtClean="0"/>
                        <a:t>292000</a:t>
                      </a:r>
                      <a:endParaRPr lang="en-PH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C. </a:t>
                      </a:r>
                      <a:r>
                        <a:rPr lang="en-US" sz="1800" b="1" dirty="0" smtClean="0"/>
                        <a:t>229000</a:t>
                      </a:r>
                      <a:endParaRPr lang="en-PH" sz="1800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B. 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baseline="0" dirty="0" smtClean="0"/>
                        <a:t> 226000</a:t>
                      </a:r>
                      <a:endParaRPr lang="en-PH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D. </a:t>
                      </a:r>
                      <a:r>
                        <a:rPr lang="en-US" sz="1800" dirty="0" smtClean="0"/>
                        <a:t>227000</a:t>
                      </a:r>
                      <a:endParaRPr lang="en-PH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31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402585"/>
              </p:ext>
            </p:extLst>
          </p:nvPr>
        </p:nvGraphicFramePr>
        <p:xfrm>
          <a:off x="593818" y="1065894"/>
          <a:ext cx="10911642" cy="3416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=""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=""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 smtClean="0"/>
                        <a:t>19. Which of the following is </a:t>
                      </a:r>
                      <a:r>
                        <a:rPr lang="en-US" sz="3200" b="1" u="sng" dirty="0" smtClean="0"/>
                        <a:t>NOT</a:t>
                      </a:r>
                      <a:r>
                        <a:rPr lang="en-US" sz="3200" b="1" dirty="0" smtClean="0"/>
                        <a:t> a method to create a chart using </a:t>
                      </a:r>
                      <a:r>
                        <a:rPr lang="en-US" sz="3200" b="1" dirty="0" err="1" smtClean="0"/>
                        <a:t>pyplot</a:t>
                      </a:r>
                      <a:r>
                        <a:rPr lang="en-US" sz="3200" b="1" dirty="0" smtClean="0"/>
                        <a:t>?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61048082"/>
                  </a:ext>
                </a:extLst>
              </a:tr>
              <a:tr h="1309205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 smtClean="0"/>
                        <a:t>pie()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3"/>
                      </a:pPr>
                      <a:r>
                        <a:rPr lang="en-US" sz="3200" dirty="0" smtClean="0"/>
                        <a:t>histogram()</a:t>
                      </a:r>
                      <a:endParaRPr lang="en-PH" sz="32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2"/>
                      </a:pPr>
                      <a:r>
                        <a:rPr lang="en-US" sz="3200" dirty="0" smtClean="0"/>
                        <a:t>plot()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4"/>
                      </a:pPr>
                      <a:r>
                        <a:rPr lang="en-US" sz="3200" dirty="0" smtClean="0"/>
                        <a:t>bar()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70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828124"/>
              </p:ext>
            </p:extLst>
          </p:nvPr>
        </p:nvGraphicFramePr>
        <p:xfrm>
          <a:off x="593818" y="1065894"/>
          <a:ext cx="10911642" cy="3416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=""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=""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 smtClean="0"/>
                        <a:t>20. A plot which provides multiple statistical summary (range, outlier, </a:t>
                      </a:r>
                      <a:r>
                        <a:rPr lang="en-US" sz="3200" b="1" dirty="0" err="1" smtClean="0"/>
                        <a:t>etc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61048082"/>
                  </a:ext>
                </a:extLst>
              </a:tr>
              <a:tr h="1309205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 smtClean="0"/>
                        <a:t>bar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3"/>
                      </a:pPr>
                      <a:r>
                        <a:rPr lang="en-US" sz="3200" dirty="0" smtClean="0"/>
                        <a:t>histogram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2"/>
                      </a:pPr>
                      <a:r>
                        <a:rPr lang="en-US" sz="3200" dirty="0" smtClean="0"/>
                        <a:t>line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4"/>
                      </a:pPr>
                      <a:r>
                        <a:rPr lang="en-US" sz="3200" dirty="0" smtClean="0"/>
                        <a:t>box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57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358137"/>
              </p:ext>
            </p:extLst>
          </p:nvPr>
        </p:nvGraphicFramePr>
        <p:xfrm>
          <a:off x="593818" y="1065894"/>
          <a:ext cx="10911642" cy="3416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=""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=""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 smtClean="0"/>
                        <a:t>20. A plot which provides multiple statistical summary (range, outlier, </a:t>
                      </a:r>
                      <a:r>
                        <a:rPr lang="en-US" sz="3200" b="1" dirty="0" err="1" smtClean="0"/>
                        <a:t>etc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61048082"/>
                  </a:ext>
                </a:extLst>
              </a:tr>
              <a:tr h="1309205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 smtClean="0"/>
                        <a:t>bar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3"/>
                      </a:pPr>
                      <a:r>
                        <a:rPr lang="en-US" sz="3200" dirty="0" smtClean="0"/>
                        <a:t>histogram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2"/>
                      </a:pPr>
                      <a:r>
                        <a:rPr lang="en-US" sz="3200" dirty="0" smtClean="0"/>
                        <a:t>line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4"/>
                      </a:pPr>
                      <a:r>
                        <a:rPr lang="en-US" sz="3200" dirty="0" smtClean="0"/>
                        <a:t>box</a:t>
                      </a:r>
                      <a:endParaRPr lang="en-PH" sz="32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65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222335"/>
              </p:ext>
            </p:extLst>
          </p:nvPr>
        </p:nvGraphicFramePr>
        <p:xfrm>
          <a:off x="593818" y="1065894"/>
          <a:ext cx="10911642" cy="33907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=""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=""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 smtClean="0"/>
                        <a:t>21. Which of the following is not a parameter of plot() method?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61048082"/>
                  </a:ext>
                </a:extLst>
              </a:tr>
              <a:tr h="1309205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 smtClean="0"/>
                        <a:t>color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3"/>
                      </a:pPr>
                      <a:r>
                        <a:rPr lang="en-US" sz="3200" dirty="0" err="1" smtClean="0"/>
                        <a:t>linestyle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2"/>
                      </a:pPr>
                      <a:r>
                        <a:rPr lang="en-US" sz="3200" dirty="0" smtClean="0"/>
                        <a:t>marker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4"/>
                      </a:pPr>
                      <a:r>
                        <a:rPr lang="en-US" sz="3200" dirty="0" err="1" smtClean="0"/>
                        <a:t>lineheight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26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436947"/>
              </p:ext>
            </p:extLst>
          </p:nvPr>
        </p:nvGraphicFramePr>
        <p:xfrm>
          <a:off x="593818" y="1065894"/>
          <a:ext cx="10911642" cy="33907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=""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=""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 smtClean="0"/>
                        <a:t>21. Which of the following is not a parameter of plot() method?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61048082"/>
                  </a:ext>
                </a:extLst>
              </a:tr>
              <a:tr h="1309205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 smtClean="0"/>
                        <a:t>color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3"/>
                      </a:pPr>
                      <a:r>
                        <a:rPr lang="en-US" sz="3200" dirty="0" err="1" smtClean="0"/>
                        <a:t>linestyle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2"/>
                      </a:pPr>
                      <a:r>
                        <a:rPr lang="en-US" sz="3200" dirty="0" smtClean="0"/>
                        <a:t>marker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4"/>
                      </a:pPr>
                      <a:r>
                        <a:rPr lang="en-US" sz="3200" dirty="0" err="1" smtClean="0"/>
                        <a:t>lineheight</a:t>
                      </a:r>
                      <a:endParaRPr lang="en-PH" sz="32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64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911378"/>
              </p:ext>
            </p:extLst>
          </p:nvPr>
        </p:nvGraphicFramePr>
        <p:xfrm>
          <a:off x="593818" y="1065894"/>
          <a:ext cx="10911642" cy="3416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=""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=""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 smtClean="0"/>
                        <a:t>22. Which is best suitable to show correlation (relationships) between two unique data?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61048082"/>
                  </a:ext>
                </a:extLst>
              </a:tr>
              <a:tr h="1309205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 smtClean="0"/>
                        <a:t>scatter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3"/>
                      </a:pPr>
                      <a:r>
                        <a:rPr lang="en-US" sz="3200" dirty="0" smtClean="0"/>
                        <a:t>pie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2"/>
                      </a:pPr>
                      <a:r>
                        <a:rPr lang="en-US" sz="3200" dirty="0" smtClean="0"/>
                        <a:t>bar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4"/>
                      </a:pPr>
                      <a:r>
                        <a:rPr lang="en-US" sz="3200" dirty="0" smtClean="0"/>
                        <a:t>histogram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62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164463"/>
              </p:ext>
            </p:extLst>
          </p:nvPr>
        </p:nvGraphicFramePr>
        <p:xfrm>
          <a:off x="593818" y="1065894"/>
          <a:ext cx="10911642" cy="3416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=""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=""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 smtClean="0"/>
                        <a:t>22. Which is best suitable to show correlation (relationships) between two unique data?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61048082"/>
                  </a:ext>
                </a:extLst>
              </a:tr>
              <a:tr h="1309205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 smtClean="0"/>
                        <a:t>scatter</a:t>
                      </a:r>
                      <a:endParaRPr lang="en-PH" sz="32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3"/>
                      </a:pPr>
                      <a:r>
                        <a:rPr lang="en-US" sz="3200" dirty="0" smtClean="0"/>
                        <a:t>pie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2"/>
                      </a:pPr>
                      <a:r>
                        <a:rPr lang="en-US" sz="3200" dirty="0" smtClean="0"/>
                        <a:t>bar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4"/>
                      </a:pPr>
                      <a:r>
                        <a:rPr lang="en-US" sz="3200" dirty="0" smtClean="0"/>
                        <a:t>histogram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6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08133"/>
              </p:ext>
            </p:extLst>
          </p:nvPr>
        </p:nvGraphicFramePr>
        <p:xfrm>
          <a:off x="593818" y="1065894"/>
          <a:ext cx="10911642" cy="33907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=""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=""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 smtClean="0"/>
                        <a:t>23. To simply compare data in general, we can use a ____ chart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61048082"/>
                  </a:ext>
                </a:extLst>
              </a:tr>
              <a:tr h="1309205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 smtClean="0"/>
                        <a:t>bar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3"/>
                      </a:pPr>
                      <a:r>
                        <a:rPr lang="en-US" sz="3200" dirty="0" smtClean="0"/>
                        <a:t>pie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2"/>
                      </a:pPr>
                      <a:r>
                        <a:rPr lang="en-US" sz="3200" dirty="0" smtClean="0"/>
                        <a:t>box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4"/>
                      </a:pPr>
                      <a:r>
                        <a:rPr lang="en-US" sz="3200" dirty="0" smtClean="0"/>
                        <a:t>scatter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55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925071"/>
              </p:ext>
            </p:extLst>
          </p:nvPr>
        </p:nvGraphicFramePr>
        <p:xfrm>
          <a:off x="593818" y="1065894"/>
          <a:ext cx="10911642" cy="33907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=""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=""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 smtClean="0"/>
                        <a:t>23. To simply compare data in general, we can use a ____ chart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61048082"/>
                  </a:ext>
                </a:extLst>
              </a:tr>
              <a:tr h="1309205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 smtClean="0"/>
                        <a:t>bar</a:t>
                      </a:r>
                      <a:endParaRPr lang="en-PH" sz="32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3"/>
                      </a:pPr>
                      <a:r>
                        <a:rPr lang="en-US" sz="3200" dirty="0" smtClean="0"/>
                        <a:t>pie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2"/>
                      </a:pPr>
                      <a:r>
                        <a:rPr lang="en-US" sz="3200" dirty="0" smtClean="0"/>
                        <a:t>box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4"/>
                      </a:pPr>
                      <a:r>
                        <a:rPr lang="en-US" sz="3200" dirty="0" smtClean="0"/>
                        <a:t>scatter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75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927054"/>
              </p:ext>
            </p:extLst>
          </p:nvPr>
        </p:nvGraphicFramePr>
        <p:xfrm>
          <a:off x="593818" y="1065894"/>
          <a:ext cx="10911642" cy="3416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=""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=""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 smtClean="0"/>
                        <a:t>24. In a box plot, what does the box represents?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61048082"/>
                  </a:ext>
                </a:extLst>
              </a:tr>
              <a:tr h="1309205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 smtClean="0"/>
                        <a:t>The entire</a:t>
                      </a:r>
                      <a:r>
                        <a:rPr lang="en-US" sz="3200" baseline="0" dirty="0" smtClean="0"/>
                        <a:t> range of data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3"/>
                      </a:pPr>
                      <a:r>
                        <a:rPr lang="en-US" sz="3200" dirty="0" smtClean="0"/>
                        <a:t>The mean &amp; standard deviation of the data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2"/>
                      </a:pPr>
                      <a:r>
                        <a:rPr lang="en-US" sz="3200" dirty="0" smtClean="0"/>
                        <a:t>The middle 50% of the data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4"/>
                      </a:pPr>
                      <a:r>
                        <a:rPr lang="en-US" sz="3200" dirty="0" smtClean="0"/>
                        <a:t>The highest and lowest</a:t>
                      </a:r>
                      <a:r>
                        <a:rPr lang="en-US" sz="3200" baseline="0" dirty="0" smtClean="0"/>
                        <a:t> data points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868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764583"/>
              </p:ext>
            </p:extLst>
          </p:nvPr>
        </p:nvGraphicFramePr>
        <p:xfrm>
          <a:off x="1271750" y="367861"/>
          <a:ext cx="9616966" cy="376260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80925"/>
                <a:gridCol w="1172787"/>
                <a:gridCol w="1468842"/>
                <a:gridCol w="1421503"/>
                <a:gridCol w="1165952"/>
                <a:gridCol w="1203201"/>
                <a:gridCol w="1603756"/>
              </a:tblGrid>
              <a:tr h="2546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FirstName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LastName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Gender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BirthDate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Department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Position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Salary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John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Smith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3/15/1985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Software Engineer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75000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53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Christopher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Lee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Male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09/03/1987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System Administrator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78000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Michael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Davis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11/10/1988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Finance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Financial Analyst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Megan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Clark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12/07/1989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Database Analyst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76000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1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Sarah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Johnson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7/22/1990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HR Manager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90000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1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Ashley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Martinez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8/14/1991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Marketing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Content Writer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76000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Brian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Miller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4/25/1993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Finance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Senior Accountant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88000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Emily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Wilson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05/05/1995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Marketing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Marketing Specialist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82000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81680"/>
              </p:ext>
            </p:extLst>
          </p:nvPr>
        </p:nvGraphicFramePr>
        <p:xfrm>
          <a:off x="1271753" y="4330261"/>
          <a:ext cx="9616964" cy="11959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5875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171089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464437"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2.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COUNT(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FROM Employees WHERE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LIKE  'm%'</a:t>
                      </a:r>
                      <a:endParaRPr lang="en-PH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marL="342900" indent="-342900" algn="l">
                        <a:buAutoNum type="alphaUcPeriod"/>
                      </a:pPr>
                      <a:r>
                        <a:rPr lang="en-US" sz="1800" dirty="0" smtClean="0"/>
                        <a:t>0</a:t>
                      </a:r>
                      <a:endParaRPr lang="en-PH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C. </a:t>
                      </a:r>
                      <a:r>
                        <a:rPr lang="en-US" sz="1800" dirty="0" smtClean="0"/>
                        <a:t>2</a:t>
                      </a:r>
                      <a:endParaRPr lang="en-PH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B. 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baseline="0" dirty="0" smtClean="0"/>
                        <a:t> 1</a:t>
                      </a:r>
                      <a:endParaRPr lang="en-PH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D. </a:t>
                      </a:r>
                      <a:r>
                        <a:rPr lang="en-US" sz="1800" dirty="0" smtClean="0"/>
                        <a:t>error</a:t>
                      </a:r>
                      <a:endParaRPr lang="en-PH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59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871559"/>
              </p:ext>
            </p:extLst>
          </p:nvPr>
        </p:nvGraphicFramePr>
        <p:xfrm>
          <a:off x="593818" y="1065894"/>
          <a:ext cx="10911642" cy="3416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=""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=""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 smtClean="0"/>
                        <a:t>24. In a box plot, what does the box represents?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61048082"/>
                  </a:ext>
                </a:extLst>
              </a:tr>
              <a:tr h="1309205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 smtClean="0"/>
                        <a:t>The entire</a:t>
                      </a:r>
                      <a:r>
                        <a:rPr lang="en-US" sz="3200" baseline="0" dirty="0" smtClean="0"/>
                        <a:t> range of data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3"/>
                      </a:pPr>
                      <a:r>
                        <a:rPr lang="en-US" sz="3200" dirty="0" smtClean="0"/>
                        <a:t>The mean &amp; standard deviation of the data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2"/>
                      </a:pPr>
                      <a:r>
                        <a:rPr lang="en-US" sz="3200" dirty="0" smtClean="0"/>
                        <a:t>The middle 50% of the data</a:t>
                      </a:r>
                      <a:endParaRPr lang="en-PH" sz="32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4"/>
                      </a:pPr>
                      <a:r>
                        <a:rPr lang="en-US" sz="3200" dirty="0" smtClean="0"/>
                        <a:t>The highest and lowest</a:t>
                      </a:r>
                      <a:r>
                        <a:rPr lang="en-US" sz="3200" baseline="0" dirty="0" smtClean="0"/>
                        <a:t> data points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60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893496"/>
              </p:ext>
            </p:extLst>
          </p:nvPr>
        </p:nvGraphicFramePr>
        <p:xfrm>
          <a:off x="593818" y="1065894"/>
          <a:ext cx="10911642" cy="3416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=""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=""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 smtClean="0"/>
                        <a:t>25. In histogram, which parameter decides the intervals or the number of data points/distribution points?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61048082"/>
                  </a:ext>
                </a:extLst>
              </a:tr>
              <a:tr h="1309205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 smtClean="0"/>
                        <a:t>kind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3"/>
                      </a:pPr>
                      <a:r>
                        <a:rPr lang="en-US" sz="3200" dirty="0" smtClean="0"/>
                        <a:t>bins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2"/>
                      </a:pPr>
                      <a:r>
                        <a:rPr lang="en-US" sz="3200" dirty="0" smtClean="0"/>
                        <a:t>bin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4"/>
                      </a:pPr>
                      <a:r>
                        <a:rPr lang="en-US" sz="3200" dirty="0" smtClean="0"/>
                        <a:t>kinds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81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059272"/>
              </p:ext>
            </p:extLst>
          </p:nvPr>
        </p:nvGraphicFramePr>
        <p:xfrm>
          <a:off x="593818" y="1065894"/>
          <a:ext cx="10911642" cy="3416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=""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=""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 smtClean="0"/>
                        <a:t>25. In histogram, which parameter decides the intervals or the number of data points/distribution points?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61048082"/>
                  </a:ext>
                </a:extLst>
              </a:tr>
              <a:tr h="1309205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 smtClean="0"/>
                        <a:t>kind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3"/>
                      </a:pPr>
                      <a:r>
                        <a:rPr lang="en-US" sz="3200" dirty="0" smtClean="0"/>
                        <a:t>bins</a:t>
                      </a:r>
                      <a:endParaRPr lang="en-PH" sz="32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2"/>
                      </a:pPr>
                      <a:r>
                        <a:rPr lang="en-US" sz="3200" dirty="0" smtClean="0"/>
                        <a:t>bin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4"/>
                      </a:pPr>
                      <a:r>
                        <a:rPr lang="en-US" sz="3200" dirty="0" smtClean="0"/>
                        <a:t>kinds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12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500945"/>
              </p:ext>
            </p:extLst>
          </p:nvPr>
        </p:nvGraphicFramePr>
        <p:xfrm>
          <a:off x="593818" y="1065894"/>
          <a:ext cx="10911642" cy="3416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=""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=""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 smtClean="0"/>
                        <a:t>26. If you are creating a 2 row, 3 column subplot/s in a flexible manner, what is the code?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61048082"/>
                  </a:ext>
                </a:extLst>
              </a:tr>
              <a:tr h="1309205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 smtClean="0"/>
                        <a:t>subplot(3, 2)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3"/>
                      </a:pPr>
                      <a:r>
                        <a:rPr lang="en-US" sz="3200" dirty="0" smtClean="0"/>
                        <a:t>subplots(2, 3)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2"/>
                      </a:pPr>
                      <a:r>
                        <a:rPr lang="en-US" sz="3200" dirty="0" smtClean="0"/>
                        <a:t>subplots(3,2)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4"/>
                      </a:pPr>
                      <a:r>
                        <a:rPr lang="en-US" sz="3200" dirty="0" smtClean="0"/>
                        <a:t>subplot(2, 3)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97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894832"/>
              </p:ext>
            </p:extLst>
          </p:nvPr>
        </p:nvGraphicFramePr>
        <p:xfrm>
          <a:off x="593818" y="1065894"/>
          <a:ext cx="10911642" cy="3416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=""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=""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 smtClean="0"/>
                        <a:t>26. If you are creating a 2 row, 3 column subplot/s in a flexible manner, what is the code?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61048082"/>
                  </a:ext>
                </a:extLst>
              </a:tr>
              <a:tr h="1309205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 smtClean="0"/>
                        <a:t>subplot(3, 2)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3"/>
                      </a:pPr>
                      <a:r>
                        <a:rPr lang="en-US" sz="3200" dirty="0" smtClean="0"/>
                        <a:t>subplots(2, 3)</a:t>
                      </a:r>
                      <a:endParaRPr lang="en-PH" sz="32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2"/>
                      </a:pPr>
                      <a:r>
                        <a:rPr lang="en-US" sz="3200" dirty="0" smtClean="0"/>
                        <a:t>subplots(3,2)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4"/>
                      </a:pPr>
                      <a:r>
                        <a:rPr lang="en-US" sz="3200" dirty="0" smtClean="0"/>
                        <a:t>subplot(2, 3)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90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325450"/>
              </p:ext>
            </p:extLst>
          </p:nvPr>
        </p:nvGraphicFramePr>
        <p:xfrm>
          <a:off x="593818" y="1065894"/>
          <a:ext cx="10911642" cy="33907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=""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=""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 smtClean="0"/>
                        <a:t>27. Which method controls the size of the graphs?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61048082"/>
                  </a:ext>
                </a:extLst>
              </a:tr>
              <a:tr h="1309205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 err="1" smtClean="0"/>
                        <a:t>figuresize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3"/>
                      </a:pPr>
                      <a:r>
                        <a:rPr lang="en-US" sz="3200" dirty="0" err="1" smtClean="0"/>
                        <a:t>figsize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2"/>
                      </a:pPr>
                      <a:r>
                        <a:rPr lang="en-US" sz="3200" dirty="0" err="1" smtClean="0"/>
                        <a:t>figsizes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4"/>
                      </a:pPr>
                      <a:r>
                        <a:rPr lang="en-US" sz="3200" dirty="0" err="1" smtClean="0"/>
                        <a:t>figuresizes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7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649773"/>
              </p:ext>
            </p:extLst>
          </p:nvPr>
        </p:nvGraphicFramePr>
        <p:xfrm>
          <a:off x="593818" y="1065894"/>
          <a:ext cx="10911642" cy="33907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=""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=""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 smtClean="0"/>
                        <a:t>27. Which method controls the size of the graphs?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61048082"/>
                  </a:ext>
                </a:extLst>
              </a:tr>
              <a:tr h="1309205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 err="1" smtClean="0"/>
                        <a:t>figuresize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3"/>
                      </a:pPr>
                      <a:r>
                        <a:rPr lang="en-US" sz="3200" dirty="0" err="1" smtClean="0"/>
                        <a:t>figsize</a:t>
                      </a:r>
                      <a:endParaRPr lang="en-PH" sz="32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2"/>
                      </a:pPr>
                      <a:r>
                        <a:rPr lang="en-US" sz="3200" dirty="0" err="1" smtClean="0"/>
                        <a:t>figsizes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4"/>
                      </a:pPr>
                      <a:r>
                        <a:rPr lang="en-US" sz="3200" dirty="0" err="1" smtClean="0"/>
                        <a:t>figuresizes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2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839688"/>
              </p:ext>
            </p:extLst>
          </p:nvPr>
        </p:nvGraphicFramePr>
        <p:xfrm>
          <a:off x="593818" y="1065894"/>
          <a:ext cx="10911642" cy="417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=""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=""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 smtClean="0"/>
                        <a:t>28. What happens if the </a:t>
                      </a:r>
                      <a:r>
                        <a:rPr lang="en-US" sz="3200" b="1" dirty="0" err="1" smtClean="0"/>
                        <a:t>loc</a:t>
                      </a:r>
                      <a:r>
                        <a:rPr lang="en-US" sz="3200" b="1" dirty="0" smtClean="0"/>
                        <a:t> parameter is not specified in </a:t>
                      </a:r>
                      <a:r>
                        <a:rPr lang="en-US" sz="3200" b="1" dirty="0" err="1" smtClean="0"/>
                        <a:t>plt.legend</a:t>
                      </a:r>
                      <a:r>
                        <a:rPr lang="en-US" sz="3200" b="1" dirty="0" smtClean="0"/>
                        <a:t>() assuming there is a label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61048082"/>
                  </a:ext>
                </a:extLst>
              </a:tr>
              <a:tr h="1309205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 smtClean="0"/>
                        <a:t>The</a:t>
                      </a:r>
                      <a:r>
                        <a:rPr lang="en-US" sz="3200" baseline="0" dirty="0" smtClean="0"/>
                        <a:t> legend is not displayed at all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3"/>
                      </a:pPr>
                      <a:r>
                        <a:rPr lang="en-US" sz="3200" dirty="0" smtClean="0"/>
                        <a:t>The legend always defaults to the top-right corner</a:t>
                      </a:r>
                      <a:r>
                        <a:rPr lang="en-US" sz="3200" baseline="0" dirty="0" smtClean="0"/>
                        <a:t> of the plot area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2"/>
                      </a:pPr>
                      <a:r>
                        <a:rPr lang="en-US" sz="3200" dirty="0" smtClean="0"/>
                        <a:t>The legend is placed in the best location to avoid overlapping the data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4"/>
                      </a:pPr>
                      <a:r>
                        <a:rPr lang="en-US" sz="3200" dirty="0" smtClean="0"/>
                        <a:t>The legend is placed in the bottom-left corner of the plot area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99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684971"/>
              </p:ext>
            </p:extLst>
          </p:nvPr>
        </p:nvGraphicFramePr>
        <p:xfrm>
          <a:off x="593818" y="1065894"/>
          <a:ext cx="10911642" cy="417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=""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=""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 smtClean="0"/>
                        <a:t>28. What happens if the </a:t>
                      </a:r>
                      <a:r>
                        <a:rPr lang="en-US" sz="3200" b="1" dirty="0" err="1" smtClean="0"/>
                        <a:t>loc</a:t>
                      </a:r>
                      <a:r>
                        <a:rPr lang="en-US" sz="3200" b="1" dirty="0" smtClean="0"/>
                        <a:t> parameter is not specified in </a:t>
                      </a:r>
                      <a:r>
                        <a:rPr lang="en-US" sz="3200" b="1" dirty="0" err="1" smtClean="0"/>
                        <a:t>plt.legend</a:t>
                      </a:r>
                      <a:r>
                        <a:rPr lang="en-US" sz="3200" b="1" dirty="0" smtClean="0"/>
                        <a:t>() assuming there is a label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61048082"/>
                  </a:ext>
                </a:extLst>
              </a:tr>
              <a:tr h="1309205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 smtClean="0"/>
                        <a:t>The</a:t>
                      </a:r>
                      <a:r>
                        <a:rPr lang="en-US" sz="3200" baseline="0" dirty="0" smtClean="0"/>
                        <a:t> legend is not displayed at all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3"/>
                      </a:pPr>
                      <a:r>
                        <a:rPr lang="en-US" sz="3200" dirty="0" smtClean="0"/>
                        <a:t>The legend always defaults to the top-right corner</a:t>
                      </a:r>
                      <a:r>
                        <a:rPr lang="en-US" sz="3200" baseline="0" dirty="0" smtClean="0"/>
                        <a:t> of the plot area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2"/>
                      </a:pPr>
                      <a:r>
                        <a:rPr lang="en-US" sz="3200" dirty="0" smtClean="0"/>
                        <a:t>The legend is placed in the best location to avoid overlapping the data</a:t>
                      </a:r>
                      <a:endParaRPr lang="en-PH" sz="32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4"/>
                      </a:pPr>
                      <a:r>
                        <a:rPr lang="en-US" sz="3200" dirty="0" smtClean="0"/>
                        <a:t>The legend is placed in the bottom-left corner of the plot area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28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235865"/>
              </p:ext>
            </p:extLst>
          </p:nvPr>
        </p:nvGraphicFramePr>
        <p:xfrm>
          <a:off x="593818" y="1065894"/>
          <a:ext cx="10911642" cy="34428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=""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=""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 smtClean="0"/>
                        <a:t>29. What is the main purpose of using </a:t>
                      </a:r>
                      <a:r>
                        <a:rPr lang="en-US" sz="3200" b="1" dirty="0" err="1" smtClean="0"/>
                        <a:t>fig.add_axes</a:t>
                      </a:r>
                      <a:r>
                        <a:rPr lang="en-US" sz="3200" b="1" dirty="0" smtClean="0"/>
                        <a:t>()</a:t>
                      </a:r>
                      <a:r>
                        <a:rPr lang="en-US" sz="3200" b="1" baseline="0" dirty="0" smtClean="0"/>
                        <a:t> in </a:t>
                      </a:r>
                      <a:r>
                        <a:rPr lang="en-US" sz="3200" b="1" baseline="0" dirty="0" err="1" smtClean="0"/>
                        <a:t>matplotlib</a:t>
                      </a:r>
                      <a:r>
                        <a:rPr lang="en-US" sz="3200" b="1" baseline="0" dirty="0" smtClean="0"/>
                        <a:t>?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61048082"/>
                  </a:ext>
                </a:extLst>
              </a:tr>
              <a:tr h="1309205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 smtClean="0"/>
                        <a:t>To create multiple plots in separate windows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3"/>
                      </a:pPr>
                      <a:r>
                        <a:rPr lang="en-US" sz="3200" dirty="0" smtClean="0"/>
                        <a:t>To automatically arrange</a:t>
                      </a:r>
                      <a:r>
                        <a:rPr lang="en-US" sz="3200" baseline="0" dirty="0" smtClean="0"/>
                        <a:t> subplots with equal spacing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2"/>
                      </a:pPr>
                      <a:r>
                        <a:rPr lang="en-US" sz="3200" dirty="0" smtClean="0"/>
                        <a:t>To</a:t>
                      </a:r>
                      <a:r>
                        <a:rPr lang="en-US" sz="3200" baseline="0" dirty="0" smtClean="0"/>
                        <a:t> generate a </a:t>
                      </a:r>
                      <a:r>
                        <a:rPr lang="en-US" sz="3200" baseline="0" dirty="0" err="1" smtClean="0"/>
                        <a:t>colorbar</a:t>
                      </a:r>
                      <a:r>
                        <a:rPr lang="en-US" sz="3200" baseline="0" dirty="0" smtClean="0"/>
                        <a:t> for a </a:t>
                      </a:r>
                      <a:r>
                        <a:rPr lang="en-US" sz="3200" baseline="0" dirty="0" err="1" smtClean="0"/>
                        <a:t>heatmap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4"/>
                      </a:pPr>
                      <a:r>
                        <a:rPr lang="en-US" sz="3200" dirty="0" smtClean="0"/>
                        <a:t>To define a specific position for an axes within a figure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55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94782"/>
              </p:ext>
            </p:extLst>
          </p:nvPr>
        </p:nvGraphicFramePr>
        <p:xfrm>
          <a:off x="1271750" y="367861"/>
          <a:ext cx="9616966" cy="376260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80925"/>
                <a:gridCol w="1172787"/>
                <a:gridCol w="1468842"/>
                <a:gridCol w="1421503"/>
                <a:gridCol w="1165952"/>
                <a:gridCol w="1203201"/>
                <a:gridCol w="1603756"/>
              </a:tblGrid>
              <a:tr h="2546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FirstName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LastName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Gender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BirthDate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Department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Position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Salary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John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Smith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3/15/1985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Software Engineer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75000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53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Christopher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Lee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Male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09/03/1987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System Administrator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78000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Michael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Davis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11/10/1988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Finance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Financial Analyst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Megan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Clark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12/07/1989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Database Analyst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76000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1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Sarah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Johnson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7/22/1990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HR Manager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90000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1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Ashley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Martinez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8/14/1991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Marketing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Content Writer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76000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Brian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Miller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4/25/1993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Finance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Senior Accountant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88000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Emily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Wilson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05/05/1995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Marketing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Marketing Specialist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82000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149827"/>
              </p:ext>
            </p:extLst>
          </p:nvPr>
        </p:nvGraphicFramePr>
        <p:xfrm>
          <a:off x="1271753" y="4330261"/>
          <a:ext cx="9616964" cy="11959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5875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171089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464437"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2.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COUNT(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FROM Employees WHERE </a:t>
                      </a:r>
                      <a:r>
                        <a:rPr lang="en-US" sz="1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FirstName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LIKE</a:t>
                      </a:r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'm%'</a:t>
                      </a:r>
                      <a:endParaRPr lang="en-PH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marL="342900" indent="-342900" algn="l">
                        <a:buAutoNum type="alphaUcPeriod"/>
                      </a:pPr>
                      <a:r>
                        <a:rPr lang="en-US" sz="1800" dirty="0" smtClean="0"/>
                        <a:t>0</a:t>
                      </a:r>
                      <a:endParaRPr lang="en-PH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C. </a:t>
                      </a:r>
                      <a:r>
                        <a:rPr lang="en-US" sz="1800" b="1" dirty="0" smtClean="0"/>
                        <a:t>2</a:t>
                      </a:r>
                      <a:endParaRPr lang="en-PH" sz="1800" b="1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B. 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baseline="0" dirty="0" smtClean="0"/>
                        <a:t> 1</a:t>
                      </a:r>
                      <a:endParaRPr lang="en-PH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D. </a:t>
                      </a:r>
                      <a:r>
                        <a:rPr lang="en-US" sz="1800" dirty="0" smtClean="0"/>
                        <a:t>error</a:t>
                      </a:r>
                      <a:endParaRPr lang="en-PH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10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140361"/>
              </p:ext>
            </p:extLst>
          </p:nvPr>
        </p:nvGraphicFramePr>
        <p:xfrm>
          <a:off x="593818" y="1065894"/>
          <a:ext cx="10911642" cy="34428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=""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=""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 smtClean="0"/>
                        <a:t>29. What is the main purpose of using </a:t>
                      </a:r>
                      <a:r>
                        <a:rPr lang="en-US" sz="3200" b="1" dirty="0" err="1" smtClean="0"/>
                        <a:t>fig.add_axes</a:t>
                      </a:r>
                      <a:r>
                        <a:rPr lang="en-US" sz="3200" b="1" dirty="0" smtClean="0"/>
                        <a:t>()</a:t>
                      </a:r>
                      <a:r>
                        <a:rPr lang="en-US" sz="3200" b="1" baseline="0" dirty="0" smtClean="0"/>
                        <a:t> in </a:t>
                      </a:r>
                      <a:r>
                        <a:rPr lang="en-US" sz="3200" b="1" baseline="0" dirty="0" err="1" smtClean="0"/>
                        <a:t>matplotlib</a:t>
                      </a:r>
                      <a:r>
                        <a:rPr lang="en-US" sz="3200" b="1" baseline="0" dirty="0" smtClean="0"/>
                        <a:t>?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61048082"/>
                  </a:ext>
                </a:extLst>
              </a:tr>
              <a:tr h="1309205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 smtClean="0"/>
                        <a:t>To create multiple plots in separate windows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3"/>
                      </a:pPr>
                      <a:r>
                        <a:rPr lang="en-US" sz="3200" dirty="0" smtClean="0"/>
                        <a:t>To automatically arrange</a:t>
                      </a:r>
                      <a:r>
                        <a:rPr lang="en-US" sz="3200" baseline="0" dirty="0" smtClean="0"/>
                        <a:t> subplots with equal spacing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2"/>
                      </a:pPr>
                      <a:r>
                        <a:rPr lang="en-US" sz="3200" dirty="0" smtClean="0"/>
                        <a:t>To</a:t>
                      </a:r>
                      <a:r>
                        <a:rPr lang="en-US" sz="3200" baseline="0" dirty="0" smtClean="0"/>
                        <a:t> generate a </a:t>
                      </a:r>
                      <a:r>
                        <a:rPr lang="en-US" sz="3200" baseline="0" dirty="0" err="1" smtClean="0"/>
                        <a:t>colorbar</a:t>
                      </a:r>
                      <a:r>
                        <a:rPr lang="en-US" sz="3200" baseline="0" dirty="0" smtClean="0"/>
                        <a:t> for a </a:t>
                      </a:r>
                      <a:r>
                        <a:rPr lang="en-US" sz="3200" baseline="0" dirty="0" err="1" smtClean="0"/>
                        <a:t>heatmap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4"/>
                      </a:pPr>
                      <a:r>
                        <a:rPr lang="en-US" sz="3200" dirty="0" smtClean="0"/>
                        <a:t>To define a specific position for an axes within a figure</a:t>
                      </a:r>
                      <a:endParaRPr lang="en-PH" sz="32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085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018052"/>
              </p:ext>
            </p:extLst>
          </p:nvPr>
        </p:nvGraphicFramePr>
        <p:xfrm>
          <a:off x="593818" y="1065894"/>
          <a:ext cx="10911642" cy="368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=""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=""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 smtClean="0"/>
                        <a:t>30. What is the primary purpose of using KDE (Kernel Density Estimation) alongside a histogram?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61048082"/>
                  </a:ext>
                </a:extLst>
              </a:tr>
              <a:tr h="1309205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 smtClean="0"/>
                        <a:t>To</a:t>
                      </a:r>
                      <a:r>
                        <a:rPr lang="en-US" sz="3200" baseline="0" dirty="0" smtClean="0"/>
                        <a:t> smooth out random noise in the data for better visualization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3"/>
                      </a:pPr>
                      <a:r>
                        <a:rPr lang="en-US" sz="3200" dirty="0" smtClean="0"/>
                        <a:t>To replace</a:t>
                      </a:r>
                      <a:r>
                        <a:rPr lang="en-US" sz="3200" baseline="0" dirty="0" smtClean="0"/>
                        <a:t> the histogram entirely with a different visualization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2"/>
                      </a:pPr>
                      <a:r>
                        <a:rPr lang="en-US" sz="3200" dirty="0" smtClean="0"/>
                        <a:t>To calculate the exact frequencies of data points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4"/>
                      </a:pPr>
                      <a:r>
                        <a:rPr lang="en-US" sz="3200" dirty="0" smtClean="0"/>
                        <a:t>To</a:t>
                      </a:r>
                      <a:r>
                        <a:rPr lang="en-US" sz="3200" baseline="0" dirty="0" smtClean="0"/>
                        <a:t> create a line graph with equal widths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95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032226"/>
              </p:ext>
            </p:extLst>
          </p:nvPr>
        </p:nvGraphicFramePr>
        <p:xfrm>
          <a:off x="593818" y="1065894"/>
          <a:ext cx="10911642" cy="368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5821">
                  <a:extLst>
                    <a:ext uri="{9D8B030D-6E8A-4147-A177-3AD203B41FA5}">
                      <a16:colId xmlns=""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=""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dirty="0" smtClean="0"/>
                        <a:t>30. What is the primary purpose of using KDE (Kernel Density Estimation) alongside a histogram?</a:t>
                      </a:r>
                      <a:endParaRPr lang="en-PH" sz="3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61048082"/>
                  </a:ext>
                </a:extLst>
              </a:tr>
              <a:tr h="1309205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 smtClean="0"/>
                        <a:t>To</a:t>
                      </a:r>
                      <a:r>
                        <a:rPr lang="en-US" sz="3200" baseline="0" dirty="0" smtClean="0"/>
                        <a:t> smooth out random noise in the data for better visualization</a:t>
                      </a:r>
                      <a:endParaRPr lang="en-PH" sz="32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3"/>
                      </a:pPr>
                      <a:r>
                        <a:rPr lang="en-US" sz="3200" dirty="0" smtClean="0"/>
                        <a:t>To replace</a:t>
                      </a:r>
                      <a:r>
                        <a:rPr lang="en-US" sz="3200" baseline="0" dirty="0" smtClean="0"/>
                        <a:t> the histogram entirely with a different visualization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2"/>
                      </a:pPr>
                      <a:r>
                        <a:rPr lang="en-US" sz="3200" dirty="0" smtClean="0"/>
                        <a:t>To calculate the exact frequencies of data points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lphaUcPeriod" startAt="4"/>
                      </a:pPr>
                      <a:r>
                        <a:rPr lang="en-US" sz="3200" dirty="0" smtClean="0"/>
                        <a:t>To</a:t>
                      </a:r>
                      <a:r>
                        <a:rPr lang="en-US" sz="3200" baseline="0" dirty="0" smtClean="0"/>
                        <a:t> create a line graph with equal widths</a:t>
                      </a:r>
                      <a:endParaRPr lang="en-PH" sz="3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82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4" y="2562078"/>
            <a:ext cx="1074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Good Luck! </a:t>
            </a:r>
            <a:endParaRPr 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37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60968"/>
              </p:ext>
            </p:extLst>
          </p:nvPr>
        </p:nvGraphicFramePr>
        <p:xfrm>
          <a:off x="1271750" y="367861"/>
          <a:ext cx="9616966" cy="376260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80925"/>
                <a:gridCol w="1172787"/>
                <a:gridCol w="1468842"/>
                <a:gridCol w="1421503"/>
                <a:gridCol w="1165952"/>
                <a:gridCol w="1203201"/>
                <a:gridCol w="1603756"/>
              </a:tblGrid>
              <a:tr h="2546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FirstName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LastName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Gender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BirthDate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Department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Position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Salary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John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Smith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3/15/1985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Software Engineer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75000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53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Christopher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Lee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Male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09/03/1987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System Administrator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78000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Michael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Davis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11/10/1988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Finance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Financial Analyst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Megan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Clark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12/07/1989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Database Analyst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76000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1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Sarah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Johnson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7/22/1990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HR Manager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90000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1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Ashley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Martinez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8/14/1991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Marketing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Content Writer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76000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Brian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Miller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4/25/1993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Finance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Senior Accountant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88000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Emily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Wilson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05/05/1995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Marketing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Marketing Specialist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82000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254292"/>
              </p:ext>
            </p:extLst>
          </p:nvPr>
        </p:nvGraphicFramePr>
        <p:xfrm>
          <a:off x="1271753" y="4330261"/>
          <a:ext cx="961696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5875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171089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464437"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3.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Salary FROM Employees WHERE (Department = 'IT' OR Department = 'Finance') AND Salary &gt;= 82000</a:t>
                      </a:r>
                      <a:endParaRPr lang="en-PH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marL="342900" indent="-342900" algn="l">
                        <a:buAutoNum type="alphaUcPeriod"/>
                      </a:pPr>
                      <a:r>
                        <a:rPr lang="en-US" sz="1800" dirty="0" smtClean="0"/>
                        <a:t>88000</a:t>
                      </a:r>
                      <a:endParaRPr lang="en-PH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C. </a:t>
                      </a:r>
                      <a:r>
                        <a:rPr lang="en-US" sz="1800" dirty="0" smtClean="0"/>
                        <a:t>90000</a:t>
                      </a:r>
                      <a:endParaRPr lang="en-PH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B. 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baseline="0" dirty="0" smtClean="0"/>
                        <a:t> 82000</a:t>
                      </a:r>
                      <a:endParaRPr lang="en-PH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D. </a:t>
                      </a:r>
                      <a:r>
                        <a:rPr lang="en-US" sz="1800" dirty="0" smtClean="0"/>
                        <a:t>error</a:t>
                      </a:r>
                      <a:endParaRPr lang="en-PH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21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189373"/>
              </p:ext>
            </p:extLst>
          </p:nvPr>
        </p:nvGraphicFramePr>
        <p:xfrm>
          <a:off x="1271750" y="367861"/>
          <a:ext cx="9616966" cy="376260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80925"/>
                <a:gridCol w="1172787"/>
                <a:gridCol w="1468842"/>
                <a:gridCol w="1421503"/>
                <a:gridCol w="1165952"/>
                <a:gridCol w="1203201"/>
                <a:gridCol w="1603756"/>
              </a:tblGrid>
              <a:tr h="2546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FirstName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LastName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Gender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BirthDate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Department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Position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Salary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John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Smith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3/15/1985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Software Engineer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75000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53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Christopher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Lee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Male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09/03/1987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System Administrator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78000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Michael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Davis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11/10/1988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Finance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Financial Analyst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80000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Megan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Clark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12/07/1989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Database Analyst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76000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1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Sarah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Johnson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7/22/1990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HR Manager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90000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1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Ashley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Martinez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8/14/1991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Marketing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Content Writer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76000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Brian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Miller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4/25/1993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Finance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Senior Accountant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88000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Emily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Wilson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05/05/1995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Marketing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Marketing Specialist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82000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964978"/>
              </p:ext>
            </p:extLst>
          </p:nvPr>
        </p:nvGraphicFramePr>
        <p:xfrm>
          <a:off x="1271753" y="4330261"/>
          <a:ext cx="961696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5875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171089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464437"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3.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Salary FROM Employees WHERE (Department = 'IT' OR Department = 'Finance') AND Salary &gt;= 82000</a:t>
                      </a:r>
                      <a:endParaRPr lang="en-PH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marL="342900" indent="-342900" algn="l">
                        <a:buAutoNum type="alphaUcPeriod"/>
                      </a:pPr>
                      <a:r>
                        <a:rPr lang="en-US" sz="1800" dirty="0" smtClean="0"/>
                        <a:t>88000</a:t>
                      </a:r>
                      <a:endParaRPr lang="en-PH" sz="18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C. </a:t>
                      </a:r>
                      <a:r>
                        <a:rPr lang="en-US" sz="1800" dirty="0" smtClean="0"/>
                        <a:t>90000</a:t>
                      </a:r>
                      <a:endParaRPr lang="en-PH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B. 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baseline="0" dirty="0" smtClean="0"/>
                        <a:t> 82000</a:t>
                      </a:r>
                      <a:endParaRPr lang="en-PH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D. </a:t>
                      </a:r>
                      <a:r>
                        <a:rPr lang="en-US" sz="1800" dirty="0" smtClean="0"/>
                        <a:t>error</a:t>
                      </a:r>
                      <a:endParaRPr lang="en-PH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58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949845"/>
              </p:ext>
            </p:extLst>
          </p:nvPr>
        </p:nvGraphicFramePr>
        <p:xfrm>
          <a:off x="1271750" y="367861"/>
          <a:ext cx="9616966" cy="376260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80925"/>
                <a:gridCol w="1172787"/>
                <a:gridCol w="1468842"/>
                <a:gridCol w="1421503"/>
                <a:gridCol w="1165952"/>
                <a:gridCol w="1203201"/>
                <a:gridCol w="1603756"/>
              </a:tblGrid>
              <a:tr h="2546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FirstName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LastName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Gender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BirthDate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Department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Position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Salary</a:t>
                      </a:r>
                      <a:endParaRPr lang="en-PH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John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Smith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Male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3/15/1985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Software Engineer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75000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853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Christopher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Lee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Male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09/03/1987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IT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System Administrator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78000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Michael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Davis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Male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11/10/1988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Finance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Financial Analyst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80000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Megan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Clark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Female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12/07/1989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Database Analyst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76000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1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Sarah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Johnson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7/22/1990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HR Manager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90000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41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Ashley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Martinez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8/14/1991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Marketing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Content Writer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76000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Brian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Miller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4/25/1993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Finance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Senior Accountant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88000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335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Emily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Wilson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Female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05/05/1995</a:t>
                      </a:r>
                      <a:endParaRPr lang="en-PH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Marketing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Marketing Specialist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82000</a:t>
                      </a:r>
                      <a:endParaRPr lang="en-PH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xmlns="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475105"/>
              </p:ext>
            </p:extLst>
          </p:nvPr>
        </p:nvGraphicFramePr>
        <p:xfrm>
          <a:off x="1271753" y="4330261"/>
          <a:ext cx="9616964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5875">
                  <a:extLst>
                    <a:ext uri="{9D8B030D-6E8A-4147-A177-3AD203B41FA5}">
                      <a16:colId xmlns:a16="http://schemas.microsoft.com/office/drawing/2014/main" xmlns="" val="35210609"/>
                    </a:ext>
                  </a:extLst>
                </a:gridCol>
                <a:gridCol w="5171089">
                  <a:extLst>
                    <a:ext uri="{9D8B030D-6E8A-4147-A177-3AD203B41FA5}">
                      <a16:colId xmlns:a16="http://schemas.microsoft.com/office/drawing/2014/main" xmlns="" val="1625788195"/>
                    </a:ext>
                  </a:extLst>
                </a:gridCol>
              </a:tblGrid>
              <a:tr h="464437">
                <a:tc gridSpan="2">
                  <a:txBody>
                    <a:bodyPr/>
                    <a:lstStyle/>
                    <a:p>
                      <a:r>
                        <a:rPr lang="en-US" sz="1800" b="1" dirty="0" smtClean="0"/>
                        <a:t>4.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 Department, SUM(Salary), Position FROM Employees GROUP BY Department, Position Having Position LIKE '%man%'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6104808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marL="342900" indent="-342900" algn="l">
                        <a:buAutoNum type="alphaUcPeriod"/>
                      </a:pPr>
                      <a:r>
                        <a:rPr lang="en-US" sz="1800" dirty="0" smtClean="0"/>
                        <a:t>82000</a:t>
                      </a:r>
                      <a:endParaRPr lang="en-PH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C.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90000</a:t>
                      </a:r>
                      <a:endParaRPr lang="en-PH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8526790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B. 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88000</a:t>
                      </a:r>
                      <a:endParaRPr lang="en-PH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D. 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78000</a:t>
                      </a:r>
                      <a:endParaRPr lang="en-PH" sz="18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61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1339</TotalTime>
  <Words>3239</Words>
  <Application>Microsoft Office PowerPoint</Application>
  <PresentationFormat>Custom</PresentationFormat>
  <Paragraphs>1573</Paragraphs>
  <Slides>63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Wael Elmedany</dc:creator>
  <cp:lastModifiedBy>Renato Racelis Maaliw III</cp:lastModifiedBy>
  <cp:revision>282</cp:revision>
  <dcterms:created xsi:type="dcterms:W3CDTF">2018-09-30T06:22:05Z</dcterms:created>
  <dcterms:modified xsi:type="dcterms:W3CDTF">2024-11-21T01:47:26Z</dcterms:modified>
</cp:coreProperties>
</file>