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63" r:id="rId2"/>
    <p:sldId id="264" r:id="rId3"/>
    <p:sldId id="265" r:id="rId4"/>
    <p:sldId id="266" r:id="rId5"/>
    <p:sldId id="267" r:id="rId6"/>
    <p:sldId id="269" r:id="rId7"/>
    <p:sldId id="270" r:id="rId8"/>
    <p:sldId id="268" r:id="rId9"/>
    <p:sldId id="271" r:id="rId10"/>
    <p:sldId id="272" r:id="rId11"/>
    <p:sldId id="273" r:id="rId12"/>
    <p:sldId id="299" r:id="rId13"/>
    <p:sldId id="300" r:id="rId14"/>
    <p:sldId id="279" r:id="rId15"/>
    <p:sldId id="280" r:id="rId16"/>
    <p:sldId id="281" r:id="rId17"/>
    <p:sldId id="282" r:id="rId18"/>
    <p:sldId id="283" r:id="rId19"/>
    <p:sldId id="301" r:id="rId20"/>
    <p:sldId id="289" r:id="rId21"/>
    <p:sldId id="276" r:id="rId22"/>
    <p:sldId id="284" r:id="rId23"/>
    <p:sldId id="285" r:id="rId24"/>
    <p:sldId id="286" r:id="rId25"/>
    <p:sldId id="304" r:id="rId26"/>
    <p:sldId id="303" r:id="rId27"/>
    <p:sldId id="277" r:id="rId28"/>
    <p:sldId id="291" r:id="rId29"/>
    <p:sldId id="287" r:id="rId30"/>
    <p:sldId id="302" r:id="rId31"/>
    <p:sldId id="305" r:id="rId32"/>
    <p:sldId id="278" r:id="rId33"/>
    <p:sldId id="293" r:id="rId34"/>
    <p:sldId id="294" r:id="rId35"/>
    <p:sldId id="292" r:id="rId36"/>
    <p:sldId id="297" r:id="rId37"/>
    <p:sldId id="306" r:id="rId38"/>
    <p:sldId id="298" r:id="rId39"/>
    <p:sldId id="274" r:id="rId40"/>
    <p:sldId id="307" r:id="rId41"/>
    <p:sldId id="295" r:id="rId42"/>
    <p:sldId id="27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08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F0222-F473-E84E-ADA7-722099846BAE}" type="datetimeFigureOut">
              <a:rPr lang="en-US" smtClean="0"/>
              <a:t>10/27/2021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CD5D9-8DED-C842-8379-B673AA503A66}" type="slidenum">
              <a:rPr lang="en-US" smtClean="0"/>
              <a:t>‹#›</a:t>
            </a:fld>
            <a:endParaRPr lang="en-US" dirty="0"/>
          </a:p>
        </p:txBody>
      </p:sp>
    </p:spTree>
    <p:extLst>
      <p:ext uri="{BB962C8B-B14F-4D97-AF65-F5344CB8AC3E}">
        <p14:creationId xmlns:p14="http://schemas.microsoft.com/office/powerpoint/2010/main" val="15934596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1</a:t>
            </a:fld>
            <a:endParaRPr lang="en-US" dirty="0"/>
          </a:p>
        </p:txBody>
      </p:sp>
    </p:spTree>
    <p:extLst>
      <p:ext uri="{BB962C8B-B14F-4D97-AF65-F5344CB8AC3E}">
        <p14:creationId xmlns:p14="http://schemas.microsoft.com/office/powerpoint/2010/main" val="145383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purpose method,</a:t>
            </a:r>
            <a:r>
              <a:rPr lang="en-US" baseline="0" dirty="0" smtClean="0"/>
              <a:t> here only for decision trees</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3</a:t>
            </a:fld>
            <a:endParaRPr lang="en-US" dirty="0"/>
          </a:p>
        </p:txBody>
      </p:sp>
    </p:spTree>
    <p:extLst>
      <p:ext uri="{BB962C8B-B14F-4D97-AF65-F5344CB8AC3E}">
        <p14:creationId xmlns:p14="http://schemas.microsoft.com/office/powerpoint/2010/main" val="36391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pruning, high bias high variance</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4</a:t>
            </a:fld>
            <a:endParaRPr lang="en-US" dirty="0"/>
          </a:p>
        </p:txBody>
      </p:sp>
    </p:spTree>
    <p:extLst>
      <p:ext uri="{BB962C8B-B14F-4D97-AF65-F5344CB8AC3E}">
        <p14:creationId xmlns:p14="http://schemas.microsoft.com/office/powerpoint/2010/main" val="36391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equivalent to leave-one-out cross-validation error </a:t>
            </a:r>
            <a:endParaRPr lang="en-US" dirty="0" smtClean="0"/>
          </a:p>
          <a:p>
            <a:r>
              <a:rPr lang="en-US" dirty="0" smtClean="0"/>
              <a:t>1/N</a:t>
            </a:r>
            <a:r>
              <a:rPr lang="en-US" baseline="0" dirty="0" smtClean="0"/>
              <a:t> to choose, 1-1/N not to choose,  (1-1/N)N and (1-1/N) 1-(1-1/N)N 1-e^(-1)</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8</a:t>
            </a:fld>
            <a:endParaRPr lang="en-US" dirty="0"/>
          </a:p>
        </p:txBody>
      </p:sp>
    </p:spTree>
    <p:extLst>
      <p:ext uri="{BB962C8B-B14F-4D97-AF65-F5344CB8AC3E}">
        <p14:creationId xmlns:p14="http://schemas.microsoft.com/office/powerpoint/2010/main" val="214136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variable importance plot for the Heart data. Variable importance is computed using the mean decrease in Gini index, and expressed relative to the maximum. </a:t>
            </a:r>
            <a:endParaRPr lang="en-US" dirty="0" smtClean="0"/>
          </a:p>
          <a:p>
            <a:endParaRPr lang="en-US" dirty="0"/>
          </a:p>
        </p:txBody>
      </p:sp>
      <p:sp>
        <p:nvSpPr>
          <p:cNvPr id="4" name="Slide Number Placeholder 3"/>
          <p:cNvSpPr>
            <a:spLocks noGrp="1"/>
          </p:cNvSpPr>
          <p:nvPr>
            <p:ph type="sldNum" sz="quarter" idx="10"/>
          </p:nvPr>
        </p:nvSpPr>
        <p:spPr/>
        <p:txBody>
          <a:bodyPr/>
          <a:lstStyle/>
          <a:p>
            <a:fld id="{093CD5D9-8DED-C842-8379-B673AA503A66}" type="slidenum">
              <a:rPr lang="en-US" smtClean="0"/>
              <a:t>11</a:t>
            </a:fld>
            <a:endParaRPr lang="en-US" dirty="0"/>
          </a:p>
        </p:txBody>
      </p:sp>
    </p:spTree>
    <p:extLst>
      <p:ext uri="{BB962C8B-B14F-4D97-AF65-F5344CB8AC3E}">
        <p14:creationId xmlns:p14="http://schemas.microsoft.com/office/powerpoint/2010/main" val="410952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3CD5D9-8DED-C842-8379-B673AA503A66}" type="slidenum">
              <a:rPr lang="en-US" smtClean="0"/>
              <a:t>14</a:t>
            </a:fld>
            <a:endParaRPr lang="en-US" dirty="0"/>
          </a:p>
        </p:txBody>
      </p:sp>
    </p:spTree>
    <p:extLst>
      <p:ext uri="{BB962C8B-B14F-4D97-AF65-F5344CB8AC3E}">
        <p14:creationId xmlns:p14="http://schemas.microsoft.com/office/powerpoint/2010/main" val="3493163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There are around 20,000 genes in humans , and individual genes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23 chromosomes</a:t>
            </a:r>
            <a:r>
              <a:rPr lang="en-US" baseline="0" dirty="0" smtClean="0"/>
              <a:t> (2 x ) </a:t>
            </a:r>
            <a:endParaRPr lang="en-US" dirty="0" smtClean="0"/>
          </a:p>
          <a:p>
            <a:endParaRPr lang="en-US" dirty="0"/>
          </a:p>
        </p:txBody>
      </p:sp>
      <p:sp>
        <p:nvSpPr>
          <p:cNvPr id="4" name="Slide Number Placeholder 3"/>
          <p:cNvSpPr>
            <a:spLocks noGrp="1"/>
          </p:cNvSpPr>
          <p:nvPr>
            <p:ph type="sldNum" sz="quarter" idx="10"/>
          </p:nvPr>
        </p:nvSpPr>
        <p:spPr/>
        <p:txBody>
          <a:bodyPr/>
          <a:lstStyle/>
          <a:p>
            <a:fld id="{093CD5D9-8DED-C842-8379-B673AA503A66}" type="slidenum">
              <a:rPr lang="en-US" smtClean="0"/>
              <a:t>25</a:t>
            </a:fld>
            <a:endParaRPr lang="en-US" dirty="0"/>
          </a:p>
        </p:txBody>
      </p:sp>
    </p:spTree>
    <p:extLst>
      <p:ext uri="{BB962C8B-B14F-4D97-AF65-F5344CB8AC3E}">
        <p14:creationId xmlns:p14="http://schemas.microsoft.com/office/powerpoint/2010/main" val="1048801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34439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256927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3361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35237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58185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403414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34975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294654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97373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84130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48C5E1-CA78-144B-A978-43C1D8C90971}"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042D2E-B3C0-844A-B5AA-CF2FBD73BBB4}" type="slidenum">
              <a:rPr lang="en-US" smtClean="0"/>
              <a:t>‹#›</a:t>
            </a:fld>
            <a:endParaRPr lang="en-US" dirty="0"/>
          </a:p>
        </p:txBody>
      </p:sp>
    </p:spTree>
    <p:extLst>
      <p:ext uri="{BB962C8B-B14F-4D97-AF65-F5344CB8AC3E}">
        <p14:creationId xmlns:p14="http://schemas.microsoft.com/office/powerpoint/2010/main" val="169106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8C5E1-CA78-144B-A978-43C1D8C90971}" type="datetimeFigureOut">
              <a:rPr lang="en-US" smtClean="0"/>
              <a:t>10/27/2021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42D2E-B3C0-844A-B5AA-CF2FBD73BBB4}" type="slidenum">
              <a:rPr lang="en-US" smtClean="0"/>
              <a:t>‹#›</a:t>
            </a:fld>
            <a:endParaRPr lang="en-US" dirty="0"/>
          </a:p>
        </p:txBody>
      </p:sp>
    </p:spTree>
    <p:extLst>
      <p:ext uri="{BB962C8B-B14F-4D97-AF65-F5344CB8AC3E}">
        <p14:creationId xmlns:p14="http://schemas.microsoft.com/office/powerpoint/2010/main" val="416514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stat.berkeley.edu/~breiman/RandomFores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orange.biolab.s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tatweb.stanford.edu/~tibs/ElemStatLearn/printings/ESLII_print10.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6"/>
            <a:ext cx="8229600" cy="1143000"/>
          </a:xfrm>
        </p:spPr>
        <p:txBody>
          <a:bodyPr/>
          <a:lstStyle/>
          <a:p>
            <a:r>
              <a:rPr lang="en-US" dirty="0" smtClean="0"/>
              <a:t>Power of the crowds</a:t>
            </a:r>
            <a:endParaRPr lang="en-US" dirty="0"/>
          </a:p>
        </p:txBody>
      </p:sp>
      <p:sp>
        <p:nvSpPr>
          <p:cNvPr id="3" name="Content Placeholder 2"/>
          <p:cNvSpPr>
            <a:spLocks noGrp="1"/>
          </p:cNvSpPr>
          <p:nvPr>
            <p:ph idx="1"/>
          </p:nvPr>
        </p:nvSpPr>
        <p:spPr/>
        <p:txBody>
          <a:bodyPr/>
          <a:lstStyle/>
          <a:p>
            <a:r>
              <a:rPr lang="en-US" dirty="0" smtClean="0"/>
              <a:t>Wisdom of the crowds</a:t>
            </a:r>
          </a:p>
          <a:p>
            <a:endParaRPr lang="en-US" dirty="0"/>
          </a:p>
          <a:p>
            <a:endParaRPr lang="en-US" dirty="0"/>
          </a:p>
        </p:txBody>
      </p:sp>
      <p:pic>
        <p:nvPicPr>
          <p:cNvPr id="4" name="Picture 3" descr="Powerofman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81781"/>
            <a:ext cx="8255000" cy="5296421"/>
          </a:xfrm>
          <a:prstGeom prst="rect">
            <a:avLst/>
          </a:prstGeom>
        </p:spPr>
      </p:pic>
      <p:sp>
        <p:nvSpPr>
          <p:cNvPr id="5" name="TextBox 4"/>
          <p:cNvSpPr txBox="1"/>
          <p:nvPr/>
        </p:nvSpPr>
        <p:spPr>
          <a:xfrm>
            <a:off x="0" y="6524954"/>
            <a:ext cx="8815234" cy="369332"/>
          </a:xfrm>
          <a:prstGeom prst="rect">
            <a:avLst/>
          </a:prstGeom>
          <a:noFill/>
        </p:spPr>
        <p:txBody>
          <a:bodyPr wrap="none" rtlCol="0">
            <a:spAutoFit/>
          </a:bodyPr>
          <a:lstStyle/>
          <a:p>
            <a:r>
              <a:rPr lang="en-US" dirty="0" smtClean="0"/>
              <a:t>http://www.scaasymposium.org/portfolio/part-v-the-power-of-innovation-and-the-market/</a:t>
            </a:r>
            <a:endParaRPr lang="en-US" dirty="0"/>
          </a:p>
        </p:txBody>
      </p:sp>
    </p:spTree>
    <p:extLst>
      <p:ext uri="{BB962C8B-B14F-4D97-AF65-F5344CB8AC3E}">
        <p14:creationId xmlns:p14="http://schemas.microsoft.com/office/powerpoint/2010/main" val="4224969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Importance Measures </a:t>
            </a:r>
          </a:p>
        </p:txBody>
      </p:sp>
      <p:sp>
        <p:nvSpPr>
          <p:cNvPr id="3" name="Content Placeholder 2"/>
          <p:cNvSpPr>
            <a:spLocks noGrp="1"/>
          </p:cNvSpPr>
          <p:nvPr>
            <p:ph idx="1"/>
          </p:nvPr>
        </p:nvSpPr>
        <p:spPr/>
        <p:txBody>
          <a:bodyPr>
            <a:normAutofit/>
          </a:bodyPr>
          <a:lstStyle/>
          <a:p>
            <a:r>
              <a:rPr lang="en-US" sz="2600" dirty="0" smtClean="0"/>
              <a:t>Bagging results </a:t>
            </a:r>
            <a:r>
              <a:rPr lang="en-US" sz="2600" dirty="0"/>
              <a:t>in improved accuracy over prediction using a single tree </a:t>
            </a:r>
            <a:endParaRPr lang="en-US" sz="2600" dirty="0" smtClean="0"/>
          </a:p>
          <a:p>
            <a:r>
              <a:rPr lang="en-US" sz="2600" dirty="0" smtClean="0"/>
              <a:t>Unfortunately, </a:t>
            </a:r>
            <a:r>
              <a:rPr lang="en-US" sz="2600" dirty="0"/>
              <a:t>difficult to interpret the resulting </a:t>
            </a:r>
            <a:r>
              <a:rPr lang="en-US" sz="2600" dirty="0" smtClean="0"/>
              <a:t>model. Bagging </a:t>
            </a:r>
            <a:r>
              <a:rPr lang="en-US" sz="2600" dirty="0"/>
              <a:t>improves prediction accuracy at the expense of interpretability. </a:t>
            </a:r>
            <a:endParaRPr lang="en-US" sz="2600" dirty="0" smtClean="0"/>
          </a:p>
          <a:p>
            <a:endParaRPr lang="en-US" sz="2600" dirty="0"/>
          </a:p>
          <a:p>
            <a:pPr marL="0" indent="0">
              <a:buNone/>
            </a:pPr>
            <a:r>
              <a:rPr lang="en-US" sz="2600" dirty="0" smtClean="0"/>
              <a:t>Calculate the total </a:t>
            </a:r>
            <a:r>
              <a:rPr lang="en-US" sz="2600" dirty="0"/>
              <a:t>amount that the </a:t>
            </a:r>
            <a:r>
              <a:rPr lang="en-US" sz="2600" dirty="0" smtClean="0"/>
              <a:t>RSS or Gini index is </a:t>
            </a:r>
            <a:r>
              <a:rPr lang="en-US" sz="2600" dirty="0"/>
              <a:t>decreased due to splits over a given predictor, averaged over all B trees. </a:t>
            </a:r>
            <a:endParaRPr lang="en-US" sz="2600" dirty="0" smtClean="0"/>
          </a:p>
          <a:p>
            <a:pPr marL="0" indent="0">
              <a:buNone/>
            </a:pPr>
            <a:endParaRPr lang="en-US" sz="2600" dirty="0" smtClean="0"/>
          </a:p>
        </p:txBody>
      </p:sp>
    </p:spTree>
    <p:extLst>
      <p:ext uri="{BB962C8B-B14F-4D97-AF65-F5344CB8AC3E}">
        <p14:creationId xmlns:p14="http://schemas.microsoft.com/office/powerpoint/2010/main" val="4071780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riableImport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
        <p:nvSpPr>
          <p:cNvPr id="2" name="TextBox 1"/>
          <p:cNvSpPr txBox="1"/>
          <p:nvPr/>
        </p:nvSpPr>
        <p:spPr>
          <a:xfrm>
            <a:off x="5397500" y="345043"/>
            <a:ext cx="3017322" cy="369332"/>
          </a:xfrm>
          <a:prstGeom prst="rect">
            <a:avLst/>
          </a:prstGeom>
          <a:noFill/>
        </p:spPr>
        <p:txBody>
          <a:bodyPr wrap="none" rtlCol="0">
            <a:spAutoFit/>
          </a:bodyPr>
          <a:lstStyle/>
          <a:p>
            <a:r>
              <a:rPr lang="en-US" dirty="0" smtClean="0"/>
              <a:t>Using Gini index on heart data</a:t>
            </a:r>
            <a:endParaRPr lang="en-US" dirty="0"/>
          </a:p>
        </p:txBody>
      </p:sp>
    </p:spTree>
    <p:extLst>
      <p:ext uri="{BB962C8B-B14F-4D97-AF65-F5344CB8AC3E}">
        <p14:creationId xmlns:p14="http://schemas.microsoft.com/office/powerpoint/2010/main" val="1714182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Variable </a:t>
            </a:r>
            <a:r>
              <a:rPr lang="en-US" dirty="0"/>
              <a:t>Importance Measures </a:t>
            </a:r>
          </a:p>
        </p:txBody>
      </p:sp>
      <p:sp>
        <p:nvSpPr>
          <p:cNvPr id="7" name="Content Placeholder 2"/>
          <p:cNvSpPr>
            <a:spLocks noGrp="1"/>
          </p:cNvSpPr>
          <p:nvPr>
            <p:ph idx="1"/>
          </p:nvPr>
        </p:nvSpPr>
        <p:spPr>
          <a:xfrm>
            <a:off x="457200" y="1600200"/>
            <a:ext cx="8229600" cy="4525963"/>
          </a:xfrm>
        </p:spPr>
        <p:txBody>
          <a:bodyPr>
            <a:normAutofit/>
          </a:bodyPr>
          <a:lstStyle/>
          <a:p>
            <a:pPr marL="0" indent="0">
              <a:buNone/>
            </a:pPr>
            <a:r>
              <a:rPr lang="en-US" sz="2800" dirty="0" smtClean="0"/>
              <a:t>Record </a:t>
            </a:r>
            <a:r>
              <a:rPr lang="en-US" sz="2800" dirty="0"/>
              <a:t>t</a:t>
            </a:r>
            <a:r>
              <a:rPr lang="en-US" sz="2800" dirty="0" smtClean="0"/>
              <a:t>he </a:t>
            </a:r>
            <a:r>
              <a:rPr lang="en-US" sz="2800" dirty="0"/>
              <a:t>prediction accuracy </a:t>
            </a:r>
            <a:r>
              <a:rPr lang="en-US" sz="2800" dirty="0" smtClean="0"/>
              <a:t>on the </a:t>
            </a:r>
            <a:r>
              <a:rPr lang="en-US" sz="2800" dirty="0"/>
              <a:t>oob </a:t>
            </a:r>
            <a:r>
              <a:rPr lang="en-US" sz="2800" dirty="0" smtClean="0"/>
              <a:t>samples for each tree</a:t>
            </a:r>
          </a:p>
          <a:p>
            <a:pPr marL="0" indent="0">
              <a:buNone/>
            </a:pPr>
            <a:endParaRPr lang="en-US" sz="2800" dirty="0" smtClean="0"/>
          </a:p>
          <a:p>
            <a:pPr marL="0" indent="0">
              <a:buNone/>
            </a:pPr>
            <a:r>
              <a:rPr lang="en-US" sz="2800" dirty="0" smtClean="0"/>
              <a:t>Randomly permute the data for column </a:t>
            </a:r>
            <a:r>
              <a:rPr lang="en-US" sz="2800" i="1" dirty="0" smtClean="0"/>
              <a:t>j</a:t>
            </a:r>
            <a:r>
              <a:rPr lang="en-US" sz="2800" dirty="0" smtClean="0"/>
              <a:t> </a:t>
            </a:r>
            <a:r>
              <a:rPr lang="en-US" sz="2800" dirty="0"/>
              <a:t>in the oob </a:t>
            </a:r>
            <a:r>
              <a:rPr lang="en-US" sz="2800" dirty="0" smtClean="0"/>
              <a:t>samples</a:t>
            </a:r>
            <a:r>
              <a:rPr lang="en-US" sz="2800" dirty="0"/>
              <a:t> </a:t>
            </a:r>
            <a:r>
              <a:rPr lang="en-US" sz="2800" dirty="0" smtClean="0"/>
              <a:t>the record the accuracy again. </a:t>
            </a:r>
          </a:p>
          <a:p>
            <a:pPr marL="0" indent="0">
              <a:buNone/>
            </a:pPr>
            <a:endParaRPr lang="en-US" sz="2800" dirty="0"/>
          </a:p>
          <a:p>
            <a:pPr marL="0" indent="0">
              <a:buNone/>
            </a:pPr>
            <a:r>
              <a:rPr lang="en-US" sz="2800" dirty="0"/>
              <a:t>The decrease in accuracy as a result of this permuting is averaged over all trees, and is used as a measure of the importance of variable j in the random forest. </a:t>
            </a:r>
          </a:p>
          <a:p>
            <a:pPr marL="0" indent="0">
              <a:buNone/>
            </a:pPr>
            <a:endParaRPr lang="en-US" sz="2800" dirty="0"/>
          </a:p>
          <a:p>
            <a:pPr marL="0" indent="0">
              <a:buNone/>
            </a:pPr>
            <a:endParaRPr lang="en-US" sz="2800" i="1" dirty="0"/>
          </a:p>
          <a:p>
            <a:pPr marL="0" indent="0">
              <a:buNone/>
            </a:pPr>
            <a:endParaRPr lang="en-US" sz="2600" dirty="0" smtClean="0"/>
          </a:p>
        </p:txBody>
      </p:sp>
    </p:spTree>
    <p:extLst>
      <p:ext uri="{BB962C8B-B14F-4D97-AF65-F5344CB8AC3E}">
        <p14:creationId xmlns:p14="http://schemas.microsoft.com/office/powerpoint/2010/main" val="4139735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9400" y="0"/>
            <a:ext cx="6024489" cy="6858000"/>
          </a:xfrm>
          <a:prstGeom prst="rect">
            <a:avLst/>
          </a:prstGeom>
        </p:spPr>
      </p:pic>
    </p:spTree>
    <p:extLst>
      <p:ext uri="{BB962C8B-B14F-4D97-AF65-F5344CB8AC3E}">
        <p14:creationId xmlns:p14="http://schemas.microsoft.com/office/powerpoint/2010/main" val="2204543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 issues</a:t>
            </a:r>
            <a:endParaRPr lang="en-US" dirty="0"/>
          </a:p>
        </p:txBody>
      </p:sp>
      <p:sp>
        <p:nvSpPr>
          <p:cNvPr id="3" name="Content Placeholder 2"/>
          <p:cNvSpPr>
            <a:spLocks noGrp="1"/>
          </p:cNvSpPr>
          <p:nvPr>
            <p:ph idx="1"/>
          </p:nvPr>
        </p:nvSpPr>
        <p:spPr/>
        <p:txBody>
          <a:bodyPr>
            <a:normAutofit/>
          </a:bodyPr>
          <a:lstStyle/>
          <a:p>
            <a:pPr marL="0" indent="0">
              <a:buNone/>
            </a:pPr>
            <a:r>
              <a:rPr lang="en-US" dirty="0"/>
              <a:t>E</a:t>
            </a:r>
            <a:r>
              <a:rPr lang="en-US" dirty="0" smtClean="0"/>
              <a:t>ach tree is </a:t>
            </a:r>
            <a:r>
              <a:rPr lang="en-US" dirty="0"/>
              <a:t>identically distributed (i.d.</a:t>
            </a:r>
            <a:r>
              <a:rPr lang="en-US" dirty="0" smtClean="0"/>
              <a:t>)</a:t>
            </a:r>
          </a:p>
          <a:p>
            <a:pPr marL="0" indent="0">
              <a:buNone/>
            </a:pPr>
            <a:r>
              <a:rPr lang="en-US" dirty="0" smtClean="0">
                <a:latin typeface="Wingdings"/>
                <a:ea typeface="Wingdings"/>
                <a:cs typeface="Wingdings"/>
                <a:sym typeface="Wingdings"/>
              </a:rPr>
              <a:t></a:t>
            </a:r>
            <a:r>
              <a:rPr lang="en-US" dirty="0">
                <a:sym typeface="Wingdings"/>
              </a:rPr>
              <a:t> </a:t>
            </a:r>
            <a:r>
              <a:rPr lang="en-US" dirty="0" smtClean="0"/>
              <a:t>the </a:t>
            </a:r>
            <a:r>
              <a:rPr lang="en-US" dirty="0"/>
              <a:t>expectation of </a:t>
            </a:r>
            <a:r>
              <a:rPr lang="en-US" dirty="0" smtClean="0"/>
              <a:t>the average </a:t>
            </a:r>
            <a:r>
              <a:rPr lang="en-US" dirty="0"/>
              <a:t>of </a:t>
            </a:r>
            <a:r>
              <a:rPr lang="en-US" i="1" dirty="0"/>
              <a:t>B</a:t>
            </a:r>
            <a:r>
              <a:rPr lang="en-US" dirty="0"/>
              <a:t> such trees is the same as the </a:t>
            </a:r>
            <a:r>
              <a:rPr lang="en-US" dirty="0" smtClean="0"/>
              <a:t>expectation </a:t>
            </a:r>
            <a:r>
              <a:rPr lang="en-US" dirty="0"/>
              <a:t>of any one of </a:t>
            </a:r>
            <a:r>
              <a:rPr lang="en-US" dirty="0" smtClean="0"/>
              <a:t>them </a:t>
            </a:r>
          </a:p>
          <a:p>
            <a:pPr>
              <a:buFont typeface="Wingdings" charset="0"/>
              <a:buChar char="è"/>
            </a:pPr>
            <a:r>
              <a:rPr lang="en-US" dirty="0" smtClean="0"/>
              <a:t>the </a:t>
            </a:r>
            <a:r>
              <a:rPr lang="en-US" dirty="0"/>
              <a:t>bias of bagged trees is the same as that of the </a:t>
            </a:r>
            <a:r>
              <a:rPr lang="en-US" dirty="0" smtClean="0"/>
              <a:t>individual trees</a:t>
            </a:r>
          </a:p>
          <a:p>
            <a:pPr marL="0" indent="0">
              <a:buNone/>
            </a:pPr>
            <a:endParaRPr lang="en-US" dirty="0" smtClean="0"/>
          </a:p>
          <a:p>
            <a:pPr marL="0" indent="0">
              <a:buNone/>
            </a:pPr>
            <a:r>
              <a:rPr lang="en-US" dirty="0" smtClean="0"/>
              <a:t>i.d. and not i.i.d</a:t>
            </a:r>
            <a:endParaRPr lang="en-US" dirty="0"/>
          </a:p>
          <a:p>
            <a:pPr marL="0" indent="0">
              <a:buNone/>
            </a:pPr>
            <a:endParaRPr lang="en-US" dirty="0"/>
          </a:p>
          <a:p>
            <a:pPr marL="0" indent="0">
              <a:buNone/>
            </a:pPr>
            <a:endParaRPr lang="en-US" dirty="0"/>
          </a:p>
        </p:txBody>
      </p:sp>
      <p:sp>
        <p:nvSpPr>
          <p:cNvPr id="4" name="Rectangle 3"/>
          <p:cNvSpPr/>
          <p:nvPr/>
        </p:nvSpPr>
        <p:spPr>
          <a:xfrm>
            <a:off x="393701" y="5202024"/>
            <a:ext cx="4178300" cy="839426"/>
          </a:xfrm>
          <a:prstGeom prst="rect">
            <a:avLst/>
          </a:prstGeom>
          <a:gradFill flip="none" rotWithShape="1">
            <a:gsLst>
              <a:gs pos="0">
                <a:schemeClr val="accent1">
                  <a:tint val="100000"/>
                  <a:shade val="100000"/>
                  <a:satMod val="130000"/>
                  <a:alpha val="7000"/>
                </a:schemeClr>
              </a:gs>
              <a:gs pos="100000">
                <a:schemeClr val="accent1">
                  <a:tint val="50000"/>
                  <a:shade val="100000"/>
                  <a:satMod val="350000"/>
                  <a:alpha val="7000"/>
                </a:schemeClr>
              </a:gs>
            </a:gsLst>
            <a:lin ang="16200000" scaled="0"/>
            <a:tileRect/>
          </a:grad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5704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 issues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a:t>An average of </a:t>
            </a:r>
            <a:r>
              <a:rPr lang="en-US" sz="2600" i="1" dirty="0"/>
              <a:t>B</a:t>
            </a:r>
            <a:r>
              <a:rPr lang="en-US" sz="2600" dirty="0"/>
              <a:t> i.i.d. random variables, each with variance σ</a:t>
            </a:r>
            <a:r>
              <a:rPr lang="en-US" sz="2600" baseline="30000" dirty="0"/>
              <a:t>2</a:t>
            </a:r>
            <a:r>
              <a:rPr lang="en-US" sz="2600" dirty="0"/>
              <a:t>, has </a:t>
            </a:r>
            <a:r>
              <a:rPr lang="en-US" sz="2600" dirty="0" smtClean="0"/>
              <a:t>variance</a:t>
            </a:r>
            <a:r>
              <a:rPr lang="en-US" sz="2600" i="1" dirty="0" smtClean="0"/>
              <a:t>: σ</a:t>
            </a:r>
            <a:r>
              <a:rPr lang="en-US" sz="2600" i="1" baseline="30000" dirty="0" smtClean="0"/>
              <a:t>2</a:t>
            </a:r>
            <a:r>
              <a:rPr lang="en-US" sz="2600" i="1" dirty="0" smtClean="0"/>
              <a:t>/B</a:t>
            </a:r>
          </a:p>
          <a:p>
            <a:pPr marL="0" indent="0">
              <a:buNone/>
            </a:pPr>
            <a:r>
              <a:rPr lang="en-US" sz="2600" dirty="0" smtClean="0"/>
              <a:t>If i.d. (identical but not independent) and pair correlation </a:t>
            </a:r>
            <a:r>
              <a:rPr lang="en-US" sz="2600" dirty="0" smtClean="0">
                <a:latin typeface="Symbol" charset="2"/>
                <a:cs typeface="Symbol" charset="2"/>
              </a:rPr>
              <a:t>r </a:t>
            </a:r>
            <a:r>
              <a:rPr lang="en-US" sz="2600" dirty="0" smtClean="0">
                <a:cs typeface="Symbol" charset="2"/>
              </a:rPr>
              <a:t> is present, then the variance is: </a:t>
            </a:r>
          </a:p>
          <a:p>
            <a:pPr marL="0" indent="0">
              <a:buNone/>
            </a:pPr>
            <a:endParaRPr lang="en-US" sz="2600" dirty="0">
              <a:cs typeface="Symbol" charset="2"/>
            </a:endParaRPr>
          </a:p>
          <a:p>
            <a:pPr marL="0" indent="0">
              <a:buNone/>
            </a:pPr>
            <a:endParaRPr lang="en-US" sz="2600" dirty="0" smtClean="0">
              <a:cs typeface="Symbol" charset="2"/>
            </a:endParaRPr>
          </a:p>
          <a:p>
            <a:pPr marL="0" indent="0">
              <a:buNone/>
            </a:pPr>
            <a:r>
              <a:rPr lang="en-US" sz="2600" dirty="0" smtClean="0">
                <a:cs typeface="Symbol" charset="2"/>
              </a:rPr>
              <a:t>As </a:t>
            </a:r>
            <a:r>
              <a:rPr lang="en-US" sz="2600" i="1" dirty="0" smtClean="0">
                <a:cs typeface="Symbol" charset="2"/>
              </a:rPr>
              <a:t>B</a:t>
            </a:r>
            <a:r>
              <a:rPr lang="en-US" sz="2600" dirty="0" smtClean="0"/>
              <a:t> increases the second term disappears but the first term remains </a:t>
            </a:r>
          </a:p>
          <a:p>
            <a:pPr marL="0" indent="0">
              <a:buNone/>
            </a:pPr>
            <a:endParaRPr lang="en-US" sz="2600" dirty="0" smtClean="0"/>
          </a:p>
          <a:p>
            <a:pPr marL="0" indent="0">
              <a:buNone/>
            </a:pPr>
            <a:r>
              <a:rPr lang="en-US" sz="2600" dirty="0" smtClean="0"/>
              <a:t>Why does bagging generate correlated trees?</a:t>
            </a:r>
            <a:endParaRPr lang="en-US" sz="2600" dirty="0"/>
          </a:p>
          <a:p>
            <a:pPr marL="0" indent="0">
              <a:buNone/>
            </a:pPr>
            <a:endParaRPr lang="en-US" sz="2600" dirty="0"/>
          </a:p>
          <a:p>
            <a:pPr marL="0" indent="0">
              <a:buNone/>
            </a:pPr>
            <a:endParaRPr lang="en-US" sz="2600" dirty="0"/>
          </a:p>
        </p:txBody>
      </p:sp>
      <p:pic>
        <p:nvPicPr>
          <p:cNvPr id="4" name="Picture 3"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38" y="3299967"/>
            <a:ext cx="2303492" cy="741124"/>
          </a:xfrm>
          <a:prstGeom prst="rect">
            <a:avLst/>
          </a:prstGeom>
        </p:spPr>
      </p:pic>
      <p:sp>
        <p:nvSpPr>
          <p:cNvPr id="7" name="Rectangle 6"/>
          <p:cNvSpPr/>
          <p:nvPr/>
        </p:nvSpPr>
        <p:spPr>
          <a:xfrm>
            <a:off x="457200" y="5122649"/>
            <a:ext cx="8024815" cy="839426"/>
          </a:xfrm>
          <a:prstGeom prst="rect">
            <a:avLst/>
          </a:prstGeom>
          <a:gradFill flip="none" rotWithShape="1">
            <a:gsLst>
              <a:gs pos="0">
                <a:schemeClr val="accent1">
                  <a:tint val="100000"/>
                  <a:shade val="100000"/>
                  <a:satMod val="130000"/>
                  <a:alpha val="7000"/>
                </a:schemeClr>
              </a:gs>
              <a:gs pos="100000">
                <a:schemeClr val="accent1">
                  <a:tint val="50000"/>
                  <a:shade val="100000"/>
                  <a:satMod val="350000"/>
                  <a:alpha val="7000"/>
                </a:schemeClr>
              </a:gs>
            </a:gsLst>
            <a:lin ang="16200000" scaled="0"/>
            <a:tileRect/>
          </a:grad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7088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 issues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Suppose that there is one very strong predictor in the data set, along with a </a:t>
            </a:r>
            <a:r>
              <a:rPr lang="en-US" sz="2800" dirty="0" smtClean="0"/>
              <a:t>number </a:t>
            </a:r>
            <a:r>
              <a:rPr lang="en-US" sz="2800" dirty="0"/>
              <a:t>of other moderately strong predictors. </a:t>
            </a:r>
            <a:endParaRPr lang="en-US" sz="2800" dirty="0" smtClean="0"/>
          </a:p>
          <a:p>
            <a:pPr marL="0" indent="0">
              <a:buNone/>
            </a:pPr>
            <a:endParaRPr lang="en-US" sz="2800" dirty="0" smtClean="0"/>
          </a:p>
          <a:p>
            <a:pPr marL="0" indent="0">
              <a:buNone/>
            </a:pPr>
            <a:r>
              <a:rPr lang="en-US" sz="2800" dirty="0" smtClean="0"/>
              <a:t>Then all bagged trees will select the strong predictor at the top of the tree and therefore all trees will look similar. </a:t>
            </a:r>
          </a:p>
          <a:p>
            <a:pPr marL="0" indent="0">
              <a:buNone/>
            </a:pPr>
            <a:endParaRPr lang="en-US" sz="2800" dirty="0" smtClean="0"/>
          </a:p>
          <a:p>
            <a:pPr marL="0" indent="0">
              <a:buNone/>
            </a:pPr>
            <a:r>
              <a:rPr lang="en-US" sz="2800" dirty="0" smtClean="0"/>
              <a:t>How do we avoid this? </a:t>
            </a:r>
            <a:endParaRPr lang="en-US" sz="2800" dirty="0"/>
          </a:p>
          <a:p>
            <a:pPr marL="0" indent="0">
              <a:buNone/>
            </a:pPr>
            <a:endParaRPr lang="en-US" sz="2600" dirty="0"/>
          </a:p>
          <a:p>
            <a:pPr marL="0" indent="0">
              <a:buNone/>
            </a:pPr>
            <a:endParaRPr lang="en-US" sz="2600" dirty="0"/>
          </a:p>
        </p:txBody>
      </p:sp>
      <p:sp>
        <p:nvSpPr>
          <p:cNvPr id="5" name="Rectangle 4"/>
          <p:cNvSpPr/>
          <p:nvPr/>
        </p:nvSpPr>
        <p:spPr>
          <a:xfrm>
            <a:off x="435673" y="5187221"/>
            <a:ext cx="4429646" cy="839426"/>
          </a:xfrm>
          <a:prstGeom prst="rect">
            <a:avLst/>
          </a:prstGeom>
          <a:gradFill flip="none" rotWithShape="1">
            <a:gsLst>
              <a:gs pos="0">
                <a:schemeClr val="accent1">
                  <a:tint val="100000"/>
                  <a:shade val="100000"/>
                  <a:satMod val="130000"/>
                  <a:alpha val="7000"/>
                </a:schemeClr>
              </a:gs>
              <a:gs pos="100000">
                <a:schemeClr val="accent1">
                  <a:tint val="50000"/>
                  <a:shade val="100000"/>
                  <a:satMod val="350000"/>
                  <a:alpha val="7000"/>
                </a:schemeClr>
              </a:gs>
            </a:gsLst>
            <a:lin ang="16200000" scaled="0"/>
            <a:tileRect/>
          </a:grad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860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 issues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We can penalize the splitting (like in pruning) with a penalty term that depends on the number of times a predictor is selected at a given length </a:t>
            </a:r>
          </a:p>
          <a:p>
            <a:pPr marL="0" indent="0">
              <a:buNone/>
            </a:pPr>
            <a:r>
              <a:rPr lang="en-US" dirty="0"/>
              <a:t>	</a:t>
            </a:r>
          </a:p>
          <a:p>
            <a:pPr marL="0" indent="0">
              <a:buNone/>
            </a:pPr>
            <a:r>
              <a:rPr lang="en-US" dirty="0" smtClean="0"/>
              <a:t>We can restrict how many times a predictor can be used</a:t>
            </a:r>
          </a:p>
          <a:p>
            <a:pPr marL="0" indent="0">
              <a:buNone/>
            </a:pPr>
            <a:endParaRPr lang="en-US" dirty="0"/>
          </a:p>
          <a:p>
            <a:pPr marL="0" indent="0">
              <a:buNone/>
            </a:pPr>
            <a:r>
              <a:rPr lang="en-US" dirty="0" smtClean="0"/>
              <a:t>We only allow a certain number of predictors </a:t>
            </a:r>
          </a:p>
          <a:p>
            <a:pPr marL="0" indent="0">
              <a:buNone/>
            </a:pPr>
            <a:endParaRPr lang="en-US" dirty="0"/>
          </a:p>
          <a:p>
            <a:pPr marL="0" indent="0">
              <a:buNone/>
            </a:pPr>
            <a:endParaRPr lang="en-US" dirty="0"/>
          </a:p>
        </p:txBody>
      </p:sp>
      <p:grpSp>
        <p:nvGrpSpPr>
          <p:cNvPr id="12" name="Group 11"/>
          <p:cNvGrpSpPr/>
          <p:nvPr/>
        </p:nvGrpSpPr>
        <p:grpSpPr>
          <a:xfrm>
            <a:off x="2369780" y="1275381"/>
            <a:ext cx="4070082" cy="1962368"/>
            <a:chOff x="2369780" y="1600200"/>
            <a:chExt cx="4070082" cy="1962368"/>
          </a:xfrm>
        </p:grpSpPr>
        <p:grpSp>
          <p:nvGrpSpPr>
            <p:cNvPr id="10" name="Group 9"/>
            <p:cNvGrpSpPr/>
            <p:nvPr/>
          </p:nvGrpSpPr>
          <p:grpSpPr>
            <a:xfrm>
              <a:off x="2606588" y="1600200"/>
              <a:ext cx="2947625" cy="1962368"/>
              <a:chOff x="2606588" y="1600200"/>
              <a:chExt cx="2947625" cy="1962368"/>
            </a:xfrm>
          </p:grpSpPr>
          <p:cxnSp>
            <p:nvCxnSpPr>
              <p:cNvPr id="5" name="Straight Connector 4"/>
              <p:cNvCxnSpPr/>
              <p:nvPr/>
            </p:nvCxnSpPr>
            <p:spPr>
              <a:xfrm>
                <a:off x="2626411" y="1600200"/>
                <a:ext cx="2927802" cy="180055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606588" y="1600200"/>
                <a:ext cx="2947625" cy="1962368"/>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2369780" y="2256565"/>
              <a:ext cx="4070082" cy="677108"/>
            </a:xfrm>
            <a:prstGeom prst="rect">
              <a:avLst/>
            </a:prstGeom>
            <a:solidFill>
              <a:schemeClr val="bg1"/>
            </a:solidFill>
          </p:spPr>
          <p:txBody>
            <a:bodyPr wrap="none" rtlCol="0">
              <a:spAutoFit/>
            </a:bodyPr>
            <a:lstStyle/>
            <a:p>
              <a:r>
                <a:rPr lang="en-US" sz="3800" b="1" dirty="0" smtClean="0"/>
                <a:t>NO THE SAME BIAS</a:t>
              </a:r>
              <a:endParaRPr lang="en-US" sz="3800" b="1" dirty="0"/>
            </a:p>
          </p:txBody>
        </p:sp>
      </p:grpSp>
      <p:grpSp>
        <p:nvGrpSpPr>
          <p:cNvPr id="13" name="Group 12"/>
          <p:cNvGrpSpPr/>
          <p:nvPr/>
        </p:nvGrpSpPr>
        <p:grpSpPr>
          <a:xfrm>
            <a:off x="2369780" y="3506675"/>
            <a:ext cx="4070082" cy="1962368"/>
            <a:chOff x="2369780" y="1600200"/>
            <a:chExt cx="4070082" cy="1962368"/>
          </a:xfrm>
        </p:grpSpPr>
        <p:grpSp>
          <p:nvGrpSpPr>
            <p:cNvPr id="14" name="Group 13"/>
            <p:cNvGrpSpPr/>
            <p:nvPr/>
          </p:nvGrpSpPr>
          <p:grpSpPr>
            <a:xfrm>
              <a:off x="2606588" y="1600200"/>
              <a:ext cx="2947625" cy="1962368"/>
              <a:chOff x="2606588" y="1600200"/>
              <a:chExt cx="2947625" cy="1962368"/>
            </a:xfrm>
          </p:grpSpPr>
          <p:cxnSp>
            <p:nvCxnSpPr>
              <p:cNvPr id="16" name="Straight Connector 15"/>
              <p:cNvCxnSpPr/>
              <p:nvPr/>
            </p:nvCxnSpPr>
            <p:spPr>
              <a:xfrm>
                <a:off x="2626411" y="1600200"/>
                <a:ext cx="2927802" cy="180055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2606588" y="1600200"/>
                <a:ext cx="2947625" cy="1962368"/>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2369780" y="2256565"/>
              <a:ext cx="4070082" cy="677108"/>
            </a:xfrm>
            <a:prstGeom prst="rect">
              <a:avLst/>
            </a:prstGeom>
            <a:solidFill>
              <a:schemeClr val="bg1"/>
            </a:solidFill>
          </p:spPr>
          <p:txBody>
            <a:bodyPr wrap="none" rtlCol="0">
              <a:spAutoFit/>
            </a:bodyPr>
            <a:lstStyle/>
            <a:p>
              <a:r>
                <a:rPr lang="en-US" sz="3800" b="1" dirty="0" smtClean="0"/>
                <a:t>NO THE SAME BIAS</a:t>
              </a:r>
              <a:endParaRPr lang="en-US" sz="3800" b="1" dirty="0"/>
            </a:p>
          </p:txBody>
        </p:sp>
      </p:grpSp>
      <p:grpSp>
        <p:nvGrpSpPr>
          <p:cNvPr id="18" name="Group 17"/>
          <p:cNvGrpSpPr/>
          <p:nvPr/>
        </p:nvGrpSpPr>
        <p:grpSpPr>
          <a:xfrm>
            <a:off x="2606588" y="4838454"/>
            <a:ext cx="4070082" cy="1962368"/>
            <a:chOff x="2369780" y="1600200"/>
            <a:chExt cx="4070082" cy="1962368"/>
          </a:xfrm>
        </p:grpSpPr>
        <p:grpSp>
          <p:nvGrpSpPr>
            <p:cNvPr id="19" name="Group 18"/>
            <p:cNvGrpSpPr/>
            <p:nvPr/>
          </p:nvGrpSpPr>
          <p:grpSpPr>
            <a:xfrm>
              <a:off x="2606588" y="1600200"/>
              <a:ext cx="2947625" cy="1962368"/>
              <a:chOff x="2606588" y="1600200"/>
              <a:chExt cx="2947625" cy="1962368"/>
            </a:xfrm>
          </p:grpSpPr>
          <p:cxnSp>
            <p:nvCxnSpPr>
              <p:cNvPr id="21" name="Straight Connector 20"/>
              <p:cNvCxnSpPr/>
              <p:nvPr/>
            </p:nvCxnSpPr>
            <p:spPr>
              <a:xfrm>
                <a:off x="2626411" y="1600200"/>
                <a:ext cx="2927802" cy="180055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2606588" y="1600200"/>
                <a:ext cx="2947625" cy="1962368"/>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2369780" y="2256565"/>
              <a:ext cx="4070082" cy="677108"/>
            </a:xfrm>
            <a:prstGeom prst="rect">
              <a:avLst/>
            </a:prstGeom>
            <a:solidFill>
              <a:schemeClr val="bg1"/>
            </a:solidFill>
          </p:spPr>
          <p:txBody>
            <a:bodyPr wrap="none" rtlCol="0">
              <a:spAutoFit/>
            </a:bodyPr>
            <a:lstStyle/>
            <a:p>
              <a:r>
                <a:rPr lang="en-US" sz="3800" b="1" dirty="0" smtClean="0"/>
                <a:t>NO THE SAME BIAS</a:t>
              </a:r>
              <a:endParaRPr lang="en-US" sz="3800" b="1" dirty="0"/>
            </a:p>
          </p:txBody>
        </p:sp>
      </p:grpSp>
    </p:spTree>
    <p:extLst>
      <p:ext uri="{BB962C8B-B14F-4D97-AF65-F5344CB8AC3E}">
        <p14:creationId xmlns:p14="http://schemas.microsoft.com/office/powerpoint/2010/main" val="190697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 issues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Remember we want i.i.d such as the bias to be the same and variance to be less?</a:t>
            </a:r>
          </a:p>
          <a:p>
            <a:pPr marL="0" indent="0">
              <a:buNone/>
            </a:pPr>
            <a:r>
              <a:rPr lang="en-US" dirty="0"/>
              <a:t>Other ideas? </a:t>
            </a:r>
            <a:endParaRPr lang="en-US" dirty="0" smtClean="0"/>
          </a:p>
          <a:p>
            <a:pPr marL="0" indent="0">
              <a:buNone/>
            </a:pPr>
            <a:endParaRPr lang="en-US" dirty="0"/>
          </a:p>
          <a:p>
            <a:pPr marL="0" indent="0">
              <a:buNone/>
            </a:pPr>
            <a:r>
              <a:rPr lang="en-US" dirty="0" smtClean="0"/>
              <a:t>What if we consider only a subset of the predictors at each split? </a:t>
            </a:r>
          </a:p>
          <a:p>
            <a:pPr marL="0" indent="0">
              <a:buNone/>
            </a:pPr>
            <a:endParaRPr lang="en-US" dirty="0"/>
          </a:p>
          <a:p>
            <a:pPr marL="0" indent="0">
              <a:buNone/>
            </a:pPr>
            <a:r>
              <a:rPr lang="en-US" dirty="0" smtClean="0"/>
              <a:t>We will still get correlated trees unless ….</a:t>
            </a:r>
          </a:p>
          <a:p>
            <a:pPr marL="0" indent="0">
              <a:buNone/>
            </a:pPr>
            <a:r>
              <a:rPr lang="en-US" dirty="0" smtClean="0"/>
              <a:t>we </a:t>
            </a:r>
            <a:r>
              <a:rPr lang="en-US" b="1" dirty="0" smtClean="0">
                <a:solidFill>
                  <a:srgbClr val="FF0000"/>
                </a:solidFill>
              </a:rPr>
              <a:t>randomly</a:t>
            </a:r>
            <a:r>
              <a:rPr lang="en-US" dirty="0" smtClean="0">
                <a:solidFill>
                  <a:srgbClr val="FF0000"/>
                </a:solidFill>
              </a:rPr>
              <a:t> </a:t>
            </a:r>
            <a:r>
              <a:rPr lang="en-US" dirty="0" smtClean="0"/>
              <a:t>select the subset !</a:t>
            </a:r>
          </a:p>
        </p:txBody>
      </p:sp>
      <p:cxnSp>
        <p:nvCxnSpPr>
          <p:cNvPr id="5" name="Straight Connector 4"/>
          <p:cNvCxnSpPr/>
          <p:nvPr/>
        </p:nvCxnSpPr>
        <p:spPr>
          <a:xfrm flipV="1">
            <a:off x="457200" y="3185513"/>
            <a:ext cx="8229600" cy="2"/>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87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4802" y="-429848"/>
            <a:ext cx="10016492" cy="7623663"/>
          </a:xfrm>
          <a:prstGeom prst="rect">
            <a:avLst/>
          </a:prstGeom>
        </p:spPr>
      </p:pic>
      <p:sp>
        <p:nvSpPr>
          <p:cNvPr id="5" name="Title 1"/>
          <p:cNvSpPr>
            <a:spLocks noGrp="1"/>
          </p:cNvSpPr>
          <p:nvPr>
            <p:ph type="title"/>
          </p:nvPr>
        </p:nvSpPr>
        <p:spPr>
          <a:xfrm>
            <a:off x="1367691" y="3165230"/>
            <a:ext cx="6791569" cy="887657"/>
          </a:xfrm>
        </p:spPr>
        <p:txBody>
          <a:bodyPr>
            <a:normAutofit/>
          </a:bodyPr>
          <a:lstStyle/>
          <a:p>
            <a:r>
              <a:rPr lang="en-US" sz="1800" dirty="0">
                <a:solidFill>
                  <a:srgbClr val="FFFF00"/>
                </a:solidFill>
              </a:rPr>
              <a:t>Random Forests </a:t>
            </a:r>
          </a:p>
        </p:txBody>
      </p:sp>
    </p:spTree>
    <p:extLst>
      <p:ext uri="{BB962C8B-B14F-4D97-AF65-F5344CB8AC3E}">
        <p14:creationId xmlns:p14="http://schemas.microsoft.com/office/powerpoint/2010/main" val="230484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5"/>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a:t>
            </a:r>
            <a:endParaRPr lang="en-US" dirty="0"/>
          </a:p>
        </p:txBody>
      </p:sp>
      <p:sp>
        <p:nvSpPr>
          <p:cNvPr id="3" name="Content Placeholder 2"/>
          <p:cNvSpPr>
            <a:spLocks noGrp="1"/>
          </p:cNvSpPr>
          <p:nvPr>
            <p:ph idx="1"/>
          </p:nvPr>
        </p:nvSpPr>
        <p:spPr/>
        <p:txBody>
          <a:bodyPr/>
          <a:lstStyle/>
          <a:p>
            <a:pPr>
              <a:spcAft>
                <a:spcPts val="1800"/>
              </a:spcAft>
            </a:pPr>
            <a:r>
              <a:rPr lang="en-US" dirty="0" smtClean="0"/>
              <a:t>A single decision tree does not perform well</a:t>
            </a:r>
          </a:p>
          <a:p>
            <a:pPr>
              <a:spcAft>
                <a:spcPts val="1800"/>
              </a:spcAft>
            </a:pPr>
            <a:r>
              <a:rPr lang="en-US" dirty="0" smtClean="0"/>
              <a:t>But, it is super fast</a:t>
            </a:r>
          </a:p>
          <a:p>
            <a:pPr>
              <a:spcAft>
                <a:spcPts val="1800"/>
              </a:spcAft>
            </a:pPr>
            <a:r>
              <a:rPr lang="en-US" dirty="0" smtClean="0"/>
              <a:t>What if we learn multiple trees?</a:t>
            </a:r>
            <a:endParaRPr lang="en-US" dirty="0"/>
          </a:p>
        </p:txBody>
      </p:sp>
      <p:sp>
        <p:nvSpPr>
          <p:cNvPr id="4" name="TextBox 3"/>
          <p:cNvSpPr txBox="1"/>
          <p:nvPr/>
        </p:nvSpPr>
        <p:spPr>
          <a:xfrm>
            <a:off x="239485" y="4717143"/>
            <a:ext cx="8686799" cy="523220"/>
          </a:xfrm>
          <a:prstGeom prst="rect">
            <a:avLst/>
          </a:prstGeom>
          <a:noFill/>
          <a:ln w="28575" cmpd="sng">
            <a:solidFill>
              <a:schemeClr val="accent2"/>
            </a:solidFill>
          </a:ln>
          <a:effectLst/>
        </p:spPr>
        <p:txBody>
          <a:bodyPr wrap="square" rtlCol="0">
            <a:spAutoFit/>
          </a:bodyPr>
          <a:lstStyle/>
          <a:p>
            <a:pPr algn="ctr"/>
            <a:r>
              <a:rPr lang="en-US" sz="2800" dirty="0" smtClean="0"/>
              <a:t>We need to make sure they do not all just learn the same</a:t>
            </a:r>
            <a:endParaRPr lang="en-US" sz="2800" dirty="0"/>
          </a:p>
        </p:txBody>
      </p:sp>
    </p:spTree>
    <p:extLst>
      <p:ext uri="{BB962C8B-B14F-4D97-AF65-F5344CB8AC3E}">
        <p14:creationId xmlns:p14="http://schemas.microsoft.com/office/powerpoint/2010/main" val="2503722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dirty="0" smtClean="0">
                <a:solidFill>
                  <a:schemeClr val="bg1">
                    <a:lumMod val="85000"/>
                  </a:schemeClr>
                </a:solidFill>
              </a:rPr>
              <a:t>Bagging</a:t>
            </a:r>
          </a:p>
          <a:p>
            <a:pPr marL="0" indent="0">
              <a:spcAft>
                <a:spcPts val="1200"/>
              </a:spcAft>
              <a:buNone/>
            </a:pPr>
            <a:r>
              <a:rPr lang="en-US" dirty="0" smtClean="0"/>
              <a:t>Random Forests</a:t>
            </a:r>
          </a:p>
          <a:p>
            <a:pPr marL="0" indent="0">
              <a:spcAft>
                <a:spcPts val="1200"/>
              </a:spcAft>
              <a:buNone/>
            </a:pPr>
            <a:r>
              <a:rPr lang="en-US" dirty="0" smtClean="0">
                <a:solidFill>
                  <a:schemeClr val="bg1">
                    <a:lumMod val="85000"/>
                  </a:schemeClr>
                </a:solidFill>
              </a:rPr>
              <a:t>Boosting</a:t>
            </a:r>
          </a:p>
        </p:txBody>
      </p:sp>
    </p:spTree>
    <p:extLst>
      <p:ext uri="{BB962C8B-B14F-4D97-AF65-F5344CB8AC3E}">
        <p14:creationId xmlns:p14="http://schemas.microsoft.com/office/powerpoint/2010/main" val="84857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a:t>
            </a:r>
          </a:p>
        </p:txBody>
      </p:sp>
      <p:sp>
        <p:nvSpPr>
          <p:cNvPr id="3" name="Content Placeholder 2"/>
          <p:cNvSpPr>
            <a:spLocks noGrp="1"/>
          </p:cNvSpPr>
          <p:nvPr>
            <p:ph idx="1"/>
          </p:nvPr>
        </p:nvSpPr>
        <p:spPr/>
        <p:txBody>
          <a:bodyPr>
            <a:normAutofit/>
          </a:bodyPr>
          <a:lstStyle/>
          <a:p>
            <a:pPr marL="0" indent="0">
              <a:buNone/>
            </a:pPr>
            <a:r>
              <a:rPr lang="en-US" sz="2800" dirty="0" smtClean="0"/>
              <a:t>As in </a:t>
            </a:r>
            <a:r>
              <a:rPr lang="en-US" sz="2800" dirty="0"/>
              <a:t>bagging, we build a number of decision trees on bootstrapped training samples </a:t>
            </a:r>
            <a:r>
              <a:rPr lang="en-US" sz="2800" dirty="0" smtClean="0"/>
              <a:t>each </a:t>
            </a:r>
            <a:r>
              <a:rPr lang="en-US" sz="2800" dirty="0"/>
              <a:t>time a split in a tree is considered, a random sample of </a:t>
            </a:r>
            <a:r>
              <a:rPr lang="en-US" sz="2800" i="1" dirty="0"/>
              <a:t>m</a:t>
            </a:r>
            <a:r>
              <a:rPr lang="en-US" sz="2800" dirty="0"/>
              <a:t> predictors is chosen as split candidates from the full set of p predictors. </a:t>
            </a:r>
            <a:endParaRPr lang="en-US" sz="2800" dirty="0" smtClean="0"/>
          </a:p>
          <a:p>
            <a:pPr marL="0" indent="0">
              <a:buNone/>
            </a:pPr>
            <a:endParaRPr lang="en-US" sz="2800" dirty="0" smtClean="0"/>
          </a:p>
          <a:p>
            <a:pPr marL="0" indent="0">
              <a:buNone/>
            </a:pPr>
            <a:r>
              <a:rPr lang="en-US" sz="2800" dirty="0" smtClean="0"/>
              <a:t>Note that if </a:t>
            </a:r>
            <a:r>
              <a:rPr lang="en-US" sz="2800" i="1" dirty="0" smtClean="0"/>
              <a:t>m </a:t>
            </a:r>
            <a:r>
              <a:rPr lang="en-US" sz="2800" i="1" dirty="0"/>
              <a:t>= p</a:t>
            </a:r>
            <a:r>
              <a:rPr lang="en-US" sz="2800" dirty="0"/>
              <a:t>, then </a:t>
            </a:r>
            <a:r>
              <a:rPr lang="en-US" sz="2800" dirty="0" smtClean="0"/>
              <a:t>this is bagging</a:t>
            </a:r>
            <a:r>
              <a:rPr lang="en-US" sz="2800" dirty="0"/>
              <a:t>. </a:t>
            </a:r>
            <a:endParaRPr lang="en-US" sz="2800" dirty="0" smtClean="0"/>
          </a:p>
        </p:txBody>
      </p:sp>
    </p:spTree>
    <p:extLst>
      <p:ext uri="{BB962C8B-B14F-4D97-AF65-F5344CB8AC3E}">
        <p14:creationId xmlns:p14="http://schemas.microsoft.com/office/powerpoint/2010/main" val="195258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a:t>
            </a:r>
          </a:p>
        </p:txBody>
      </p:sp>
      <p:sp>
        <p:nvSpPr>
          <p:cNvPr id="3" name="Content Placeholder 2"/>
          <p:cNvSpPr>
            <a:spLocks noGrp="1"/>
          </p:cNvSpPr>
          <p:nvPr>
            <p:ph idx="1"/>
          </p:nvPr>
        </p:nvSpPr>
        <p:spPr/>
        <p:txBody>
          <a:bodyPr>
            <a:normAutofit/>
          </a:bodyPr>
          <a:lstStyle/>
          <a:p>
            <a:pPr marL="0" indent="0">
              <a:buNone/>
            </a:pPr>
            <a:r>
              <a:rPr lang="en-US" sz="2800" dirty="0"/>
              <a:t>Random forests are popular. Leo </a:t>
            </a:r>
            <a:r>
              <a:rPr lang="en-US" sz="2800" dirty="0" smtClean="0"/>
              <a:t>Breiman’s and Adele </a:t>
            </a:r>
            <a:r>
              <a:rPr lang="en-US" sz="2800" dirty="0"/>
              <a:t>Cutler maintains a random forest </a:t>
            </a:r>
            <a:r>
              <a:rPr lang="en-US" sz="2800" dirty="0" smtClean="0"/>
              <a:t>website </a:t>
            </a:r>
            <a:r>
              <a:rPr lang="en-US" sz="2800" dirty="0"/>
              <a:t>where the software is freely </a:t>
            </a:r>
            <a:r>
              <a:rPr lang="en-US" sz="2800" dirty="0" smtClean="0"/>
              <a:t>available, and of course it is included in every ML/STAT package</a:t>
            </a:r>
          </a:p>
          <a:p>
            <a:pPr marL="0" indent="0">
              <a:buNone/>
            </a:pPr>
            <a:endParaRPr lang="en-US" sz="2800" dirty="0"/>
          </a:p>
          <a:p>
            <a:pPr marL="0" indent="0">
              <a:buNone/>
            </a:pPr>
            <a:r>
              <a:rPr lang="en-US" sz="2800" dirty="0" smtClean="0">
                <a:hlinkClick r:id="rId2"/>
              </a:rPr>
              <a:t>http:</a:t>
            </a:r>
            <a:r>
              <a:rPr lang="en-US" sz="2800" dirty="0">
                <a:hlinkClick r:id="rId2"/>
              </a:rPr>
              <a:t>//www.stat.berkeley.edu/~breiman/RandomForests/</a:t>
            </a:r>
            <a:endParaRPr lang="en-US" sz="2800" dirty="0"/>
          </a:p>
          <a:p>
            <a:pPr marL="0" indent="0">
              <a:buNone/>
            </a:pPr>
            <a:endParaRPr lang="en-US" sz="2800" dirty="0" smtClean="0"/>
          </a:p>
        </p:txBody>
      </p:sp>
    </p:spTree>
    <p:extLst>
      <p:ext uri="{BB962C8B-B14F-4D97-AF65-F5344CB8AC3E}">
        <p14:creationId xmlns:p14="http://schemas.microsoft.com/office/powerpoint/2010/main" val="3763005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a:t>
            </a:r>
            <a:r>
              <a:rPr lang="en-US" dirty="0" smtClean="0"/>
              <a:t>Forests Algorithm </a:t>
            </a:r>
            <a:endParaRPr lang="en-US" dirty="0"/>
          </a:p>
        </p:txBody>
      </p:sp>
      <p:sp>
        <p:nvSpPr>
          <p:cNvPr id="3" name="Content Placeholder 2"/>
          <p:cNvSpPr>
            <a:spLocks noGrp="1"/>
          </p:cNvSpPr>
          <p:nvPr>
            <p:ph idx="1"/>
          </p:nvPr>
        </p:nvSpPr>
        <p:spPr>
          <a:xfrm>
            <a:off x="457200" y="1282700"/>
            <a:ext cx="8229600" cy="4525963"/>
          </a:xfrm>
        </p:spPr>
        <p:txBody>
          <a:bodyPr>
            <a:noAutofit/>
          </a:bodyPr>
          <a:lstStyle/>
          <a:p>
            <a:pPr marL="0" indent="0">
              <a:buNone/>
            </a:pPr>
            <a:r>
              <a:rPr lang="en-US" sz="2200" dirty="0"/>
              <a:t>For b = 1 to B: </a:t>
            </a:r>
          </a:p>
          <a:p>
            <a:pPr marL="457200" lvl="1" indent="0">
              <a:buNone/>
            </a:pPr>
            <a:r>
              <a:rPr lang="en-US" sz="2200" dirty="0"/>
              <a:t>(a) Draw a bootstrap sample Z∗ of size </a:t>
            </a:r>
            <a:r>
              <a:rPr lang="en-US" sz="2200" i="1" dirty="0"/>
              <a:t>N</a:t>
            </a:r>
            <a:r>
              <a:rPr lang="en-US" sz="2200" dirty="0"/>
              <a:t> from the training data. </a:t>
            </a:r>
          </a:p>
          <a:p>
            <a:pPr marL="0" indent="0">
              <a:buNone/>
            </a:pPr>
            <a:r>
              <a:rPr lang="en-US" sz="2200" dirty="0" smtClean="0"/>
              <a:t>	(</a:t>
            </a:r>
            <a:r>
              <a:rPr lang="en-US" sz="2200" dirty="0"/>
              <a:t>b) Grow a random-forest tree </a:t>
            </a:r>
            <a:r>
              <a:rPr lang="en-US" sz="2200" dirty="0" smtClean="0"/>
              <a:t> </a:t>
            </a:r>
            <a:r>
              <a:rPr lang="en-US" sz="2200" dirty="0"/>
              <a:t>to the bootstrapped data, by </a:t>
            </a:r>
            <a:r>
              <a:rPr lang="en-US" sz="2200" dirty="0" smtClean="0"/>
              <a:t>recursively </a:t>
            </a:r>
            <a:r>
              <a:rPr lang="en-US" sz="2200" dirty="0"/>
              <a:t>repeating the following steps for each terminal node of the tree, until the minimum node size </a:t>
            </a:r>
            <a:r>
              <a:rPr lang="en-US" sz="2200" b="1" i="1" dirty="0"/>
              <a:t>n</a:t>
            </a:r>
            <a:r>
              <a:rPr lang="en-US" sz="2200" b="1" i="1" baseline="-25000" dirty="0"/>
              <a:t>min</a:t>
            </a:r>
            <a:r>
              <a:rPr lang="en-US" sz="2200" dirty="0"/>
              <a:t> is reached. </a:t>
            </a:r>
          </a:p>
          <a:p>
            <a:pPr marL="0" indent="0">
              <a:buNone/>
            </a:pPr>
            <a:r>
              <a:rPr lang="en-US" sz="2200" dirty="0" smtClean="0"/>
              <a:t>		i</a:t>
            </a:r>
            <a:r>
              <a:rPr lang="en-US" sz="2200" dirty="0"/>
              <a:t>. Select </a:t>
            </a:r>
            <a:r>
              <a:rPr lang="en-US" sz="2200" b="1" i="1" dirty="0"/>
              <a:t>m</a:t>
            </a:r>
            <a:r>
              <a:rPr lang="en-US" sz="2200" dirty="0"/>
              <a:t> variables at random from the </a:t>
            </a:r>
            <a:r>
              <a:rPr lang="en-US" sz="2200" i="1" dirty="0"/>
              <a:t>p</a:t>
            </a:r>
            <a:r>
              <a:rPr lang="en-US" sz="2200" dirty="0"/>
              <a:t> variables. </a:t>
            </a:r>
            <a:endParaRPr lang="en-US" sz="2200" dirty="0" smtClean="0"/>
          </a:p>
          <a:p>
            <a:pPr marL="0" indent="0">
              <a:buNone/>
            </a:pPr>
            <a:r>
              <a:rPr lang="en-US" sz="2200" dirty="0"/>
              <a:t>	</a:t>
            </a:r>
            <a:r>
              <a:rPr lang="en-US" sz="2200" dirty="0" smtClean="0"/>
              <a:t>	ii</a:t>
            </a:r>
            <a:r>
              <a:rPr lang="en-US" sz="2200" dirty="0"/>
              <a:t>. Pick the best variable/split-point among the </a:t>
            </a:r>
            <a:r>
              <a:rPr lang="en-US" sz="2200" i="1" dirty="0" smtClean="0"/>
              <a:t>m</a:t>
            </a:r>
            <a:r>
              <a:rPr lang="en-US" sz="2200" dirty="0" smtClean="0"/>
              <a:t>.</a:t>
            </a:r>
          </a:p>
          <a:p>
            <a:pPr marL="0" indent="0">
              <a:buNone/>
            </a:pPr>
            <a:r>
              <a:rPr lang="en-US" sz="2200" dirty="0"/>
              <a:t>	</a:t>
            </a:r>
            <a:r>
              <a:rPr lang="en-US" sz="2200" dirty="0" smtClean="0"/>
              <a:t>	</a:t>
            </a:r>
            <a:r>
              <a:rPr lang="en-US" sz="2200" dirty="0"/>
              <a:t>iii. Split the node into two daughter nodes. </a:t>
            </a:r>
            <a:endParaRPr lang="en-US" sz="2200" dirty="0" smtClean="0"/>
          </a:p>
          <a:p>
            <a:pPr marL="0" indent="0">
              <a:buNone/>
            </a:pPr>
            <a:r>
              <a:rPr lang="en-US" sz="2200" dirty="0" smtClean="0"/>
              <a:t>Output </a:t>
            </a:r>
            <a:r>
              <a:rPr lang="en-US" sz="2200" dirty="0"/>
              <a:t>the ensemble of </a:t>
            </a:r>
            <a:r>
              <a:rPr lang="en-US" sz="2200" dirty="0" smtClean="0"/>
              <a:t>trees. </a:t>
            </a:r>
            <a:endParaRPr lang="en-US" sz="2200" dirty="0"/>
          </a:p>
          <a:p>
            <a:pPr marL="0" indent="0">
              <a:buNone/>
            </a:pPr>
            <a:endParaRPr lang="en-US" sz="2200" dirty="0" smtClean="0"/>
          </a:p>
          <a:p>
            <a:pPr marL="0" indent="0">
              <a:buNone/>
            </a:pPr>
            <a:r>
              <a:rPr lang="en-US" sz="2200" dirty="0" smtClean="0"/>
              <a:t>To </a:t>
            </a:r>
            <a:r>
              <a:rPr lang="en-US" sz="2200" dirty="0"/>
              <a:t>make a prediction at a new point </a:t>
            </a:r>
            <a:r>
              <a:rPr lang="en-US" sz="2200" i="1" dirty="0" smtClean="0"/>
              <a:t>x</a:t>
            </a:r>
            <a:r>
              <a:rPr lang="en-US" sz="2200" dirty="0"/>
              <a:t> </a:t>
            </a:r>
            <a:r>
              <a:rPr lang="en-US" sz="2200" dirty="0" smtClean="0"/>
              <a:t>we do:</a:t>
            </a:r>
          </a:p>
          <a:p>
            <a:pPr marL="0" indent="0">
              <a:buNone/>
            </a:pPr>
            <a:r>
              <a:rPr lang="en-US" sz="2200" dirty="0"/>
              <a:t>	</a:t>
            </a:r>
            <a:r>
              <a:rPr lang="en-US" sz="2200" dirty="0" smtClean="0"/>
              <a:t>For regression: average the results </a:t>
            </a:r>
          </a:p>
          <a:p>
            <a:pPr marL="0" indent="0">
              <a:buNone/>
            </a:pPr>
            <a:r>
              <a:rPr lang="en-US" sz="2200" dirty="0"/>
              <a:t>	</a:t>
            </a:r>
            <a:r>
              <a:rPr lang="en-US" sz="2200" dirty="0" smtClean="0"/>
              <a:t>For classification</a:t>
            </a:r>
            <a:r>
              <a:rPr lang="en-US" sz="2200" dirty="0"/>
              <a:t>: </a:t>
            </a:r>
            <a:r>
              <a:rPr lang="en-US" sz="2200" dirty="0" smtClean="0"/>
              <a:t>majority vote </a:t>
            </a:r>
            <a:endParaRPr lang="en-US" sz="2200" dirty="0"/>
          </a:p>
          <a:p>
            <a:pPr marL="0" indent="0">
              <a:buNone/>
            </a:pPr>
            <a:endParaRPr lang="en-US" sz="2200" dirty="0" smtClean="0"/>
          </a:p>
        </p:txBody>
      </p:sp>
    </p:spTree>
    <p:extLst>
      <p:ext uri="{BB962C8B-B14F-4D97-AF65-F5344CB8AC3E}">
        <p14:creationId xmlns:p14="http://schemas.microsoft.com/office/powerpoint/2010/main" val="3944281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a:t>
            </a:r>
            <a:r>
              <a:rPr lang="en-US" dirty="0" smtClean="0"/>
              <a:t>Forests Tuning</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a:t>T</a:t>
            </a:r>
            <a:r>
              <a:rPr lang="en-US" sz="2200" dirty="0" smtClean="0"/>
              <a:t>he </a:t>
            </a:r>
            <a:r>
              <a:rPr lang="en-US" sz="2200" dirty="0"/>
              <a:t>inventors make the following recommendations: </a:t>
            </a:r>
          </a:p>
          <a:p>
            <a:r>
              <a:rPr lang="en-US" sz="2200" dirty="0" smtClean="0"/>
              <a:t>For </a:t>
            </a:r>
            <a:r>
              <a:rPr lang="en-US" sz="2200" dirty="0"/>
              <a:t>classification, the default value for </a:t>
            </a:r>
            <a:r>
              <a:rPr lang="en-US" sz="2200" i="1" dirty="0"/>
              <a:t>m</a:t>
            </a:r>
            <a:r>
              <a:rPr lang="en-US" sz="2200" dirty="0"/>
              <a:t> is </a:t>
            </a:r>
            <a:r>
              <a:rPr lang="en-US" sz="2200" dirty="0" smtClean="0"/>
              <a:t> </a:t>
            </a:r>
            <a:r>
              <a:rPr lang="en-US" sz="2200" i="1" dirty="0" smtClean="0"/>
              <a:t>√p</a:t>
            </a:r>
            <a:r>
              <a:rPr lang="en-US" sz="2200" dirty="0" smtClean="0"/>
              <a:t> and </a:t>
            </a:r>
            <a:r>
              <a:rPr lang="en-US" sz="2200" dirty="0"/>
              <a:t>the minimum node size is one. </a:t>
            </a:r>
          </a:p>
          <a:p>
            <a:r>
              <a:rPr lang="en-US" sz="2200" dirty="0" smtClean="0"/>
              <a:t>For </a:t>
            </a:r>
            <a:r>
              <a:rPr lang="en-US" sz="2200" dirty="0"/>
              <a:t>regression, the default value for m is </a:t>
            </a:r>
            <a:r>
              <a:rPr lang="en-US" sz="2200" i="1" dirty="0" smtClean="0"/>
              <a:t>p</a:t>
            </a:r>
            <a:r>
              <a:rPr lang="en-US" sz="2200" i="1" dirty="0"/>
              <a:t>/</a:t>
            </a:r>
            <a:r>
              <a:rPr lang="en-US" sz="2200" i="1" dirty="0" smtClean="0"/>
              <a:t>3</a:t>
            </a:r>
            <a:r>
              <a:rPr lang="en-US" sz="2200" dirty="0" smtClean="0"/>
              <a:t> </a:t>
            </a:r>
            <a:r>
              <a:rPr lang="en-US" sz="2200" dirty="0"/>
              <a:t>and the minimum node size is five. </a:t>
            </a:r>
            <a:endParaRPr lang="en-US" sz="2200" dirty="0" smtClean="0"/>
          </a:p>
          <a:p>
            <a:endParaRPr lang="en-US" sz="2200" dirty="0"/>
          </a:p>
          <a:p>
            <a:pPr marL="0" indent="0">
              <a:buNone/>
            </a:pPr>
            <a:r>
              <a:rPr lang="en-US" sz="2200" dirty="0"/>
              <a:t>In practice the best values for these parameters will depend on the problem, and they should be treated as tuning parameters. </a:t>
            </a:r>
            <a:endParaRPr lang="en-US" sz="2200" dirty="0" smtClean="0"/>
          </a:p>
          <a:p>
            <a:pPr marL="0" indent="0">
              <a:buNone/>
            </a:pPr>
            <a:endParaRPr lang="en-US" sz="2200" dirty="0"/>
          </a:p>
          <a:p>
            <a:pPr marL="0" indent="0">
              <a:buNone/>
            </a:pPr>
            <a:r>
              <a:rPr lang="en-US" sz="2200" dirty="0" smtClean="0"/>
              <a:t>Like with Bagging, we can use OOB and therefore  RF can be </a:t>
            </a:r>
            <a:r>
              <a:rPr lang="en-US" sz="2200" dirty="0"/>
              <a:t>fit in one sequence, with cross-validation being </a:t>
            </a:r>
            <a:r>
              <a:rPr lang="en-US" sz="2200" dirty="0" smtClean="0"/>
              <a:t>performed </a:t>
            </a:r>
            <a:r>
              <a:rPr lang="en-US" sz="2200" dirty="0"/>
              <a:t>along the way. Once the </a:t>
            </a:r>
            <a:r>
              <a:rPr lang="en-US" sz="2200" dirty="0" smtClean="0"/>
              <a:t>OOB error </a:t>
            </a:r>
            <a:r>
              <a:rPr lang="en-US" sz="2200" dirty="0"/>
              <a:t>stabilizes, the training can be terminated. </a:t>
            </a:r>
          </a:p>
          <a:p>
            <a:pPr marL="0" indent="0">
              <a:buNone/>
            </a:pPr>
            <a:endParaRPr lang="en-US" sz="2200" dirty="0"/>
          </a:p>
        </p:txBody>
      </p:sp>
    </p:spTree>
    <p:extLst>
      <p:ext uri="{BB962C8B-B14F-4D97-AF65-F5344CB8AC3E}">
        <p14:creationId xmlns:p14="http://schemas.microsoft.com/office/powerpoint/2010/main" val="789096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400" dirty="0"/>
              <a:t>4,718 genes measured on tissue samples from 349 patients</a:t>
            </a:r>
            <a:r>
              <a:rPr lang="en-US" sz="2400" dirty="0" smtClean="0"/>
              <a:t>.</a:t>
            </a:r>
          </a:p>
          <a:p>
            <a:r>
              <a:rPr lang="en-US" sz="2400" dirty="0" smtClean="0"/>
              <a:t>Each gene has different expression </a:t>
            </a:r>
          </a:p>
          <a:p>
            <a:r>
              <a:rPr lang="en-US" sz="2400" dirty="0"/>
              <a:t>E</a:t>
            </a:r>
            <a:r>
              <a:rPr lang="en-US" sz="2400" dirty="0" smtClean="0"/>
              <a:t>ach </a:t>
            </a:r>
            <a:r>
              <a:rPr lang="en-US" sz="2400" dirty="0"/>
              <a:t>of the patient samples has a qualitative label with 15 different levels: either normal or 1 of 14 different types of cancer. </a:t>
            </a:r>
            <a:endParaRPr lang="en-US" sz="2400" dirty="0" smtClean="0"/>
          </a:p>
          <a:p>
            <a:pPr marL="0" indent="0">
              <a:buNone/>
            </a:pPr>
            <a:endParaRPr lang="en-US" sz="2400" dirty="0"/>
          </a:p>
          <a:p>
            <a:pPr marL="0" indent="0">
              <a:buNone/>
            </a:pPr>
            <a:r>
              <a:rPr lang="en-US" sz="2400" dirty="0" smtClean="0"/>
              <a:t>Use </a:t>
            </a:r>
            <a:r>
              <a:rPr lang="en-US" sz="2400" dirty="0"/>
              <a:t>random forests to predict cancer type based on the 500 genes that have the largest variance in the training set. </a:t>
            </a:r>
          </a:p>
        </p:txBody>
      </p:sp>
    </p:spTree>
    <p:extLst>
      <p:ext uri="{BB962C8B-B14F-4D97-AF65-F5344CB8AC3E}">
        <p14:creationId xmlns:p14="http://schemas.microsoft.com/office/powerpoint/2010/main" val="743522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F.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279400"/>
            <a:ext cx="7327900" cy="6286500"/>
          </a:xfrm>
          <a:prstGeom prst="rect">
            <a:avLst/>
          </a:prstGeom>
        </p:spPr>
      </p:pic>
      <p:cxnSp>
        <p:nvCxnSpPr>
          <p:cNvPr id="6" name="Straight Connector 5"/>
          <p:cNvCxnSpPr/>
          <p:nvPr/>
        </p:nvCxnSpPr>
        <p:spPr>
          <a:xfrm flipH="1">
            <a:off x="2032001" y="4175125"/>
            <a:ext cx="5587999" cy="31750"/>
          </a:xfrm>
          <a:prstGeom prst="line">
            <a:avLst/>
          </a:prstGeom>
          <a:ln>
            <a:solidFill>
              <a:schemeClr val="bg1">
                <a:lumMod val="6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5365751" y="889000"/>
            <a:ext cx="809624" cy="3286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75375" y="704334"/>
            <a:ext cx="2110449" cy="369332"/>
          </a:xfrm>
          <a:prstGeom prst="rect">
            <a:avLst/>
          </a:prstGeom>
          <a:noFill/>
        </p:spPr>
        <p:txBody>
          <a:bodyPr wrap="none" rtlCol="0">
            <a:spAutoFit/>
          </a:bodyPr>
          <a:lstStyle/>
          <a:p>
            <a:r>
              <a:rPr lang="en-US" dirty="0" smtClean="0"/>
              <a:t>Null choice (Normal) </a:t>
            </a:r>
            <a:endParaRPr lang="en-US" dirty="0"/>
          </a:p>
        </p:txBody>
      </p:sp>
    </p:spTree>
    <p:extLst>
      <p:ext uri="{BB962C8B-B14F-4D97-AF65-F5344CB8AC3E}">
        <p14:creationId xmlns:p14="http://schemas.microsoft.com/office/powerpoint/2010/main" val="634318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a:t>
            </a:r>
            <a:r>
              <a:rPr lang="en-US" dirty="0" smtClean="0"/>
              <a:t>Forests Issues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800" dirty="0"/>
              <a:t>When the number of variables is large, but the fraction of relevant </a:t>
            </a:r>
            <a:r>
              <a:rPr lang="en-US" sz="2800" dirty="0" smtClean="0"/>
              <a:t>variables is </a:t>
            </a:r>
            <a:r>
              <a:rPr lang="en-US" sz="2800" dirty="0"/>
              <a:t>small, random forests are likely to perform poorly </a:t>
            </a:r>
            <a:r>
              <a:rPr lang="en-US" sz="2800" dirty="0" smtClean="0"/>
              <a:t>when </a:t>
            </a:r>
            <a:r>
              <a:rPr lang="en-US" sz="2800" i="1" dirty="0" smtClean="0"/>
              <a:t>m </a:t>
            </a:r>
            <a:r>
              <a:rPr lang="en-US" sz="2800" dirty="0" smtClean="0"/>
              <a:t>is small </a:t>
            </a:r>
            <a:endParaRPr lang="en-US" sz="2800" dirty="0"/>
          </a:p>
          <a:p>
            <a:pPr marL="0" indent="0">
              <a:buNone/>
            </a:pPr>
            <a:endParaRPr lang="en-US" sz="2800" dirty="0" smtClean="0"/>
          </a:p>
          <a:p>
            <a:pPr marL="0" indent="0">
              <a:buNone/>
            </a:pPr>
            <a:r>
              <a:rPr lang="en-US" sz="2800" dirty="0" smtClean="0"/>
              <a:t>Why? </a:t>
            </a:r>
          </a:p>
          <a:p>
            <a:pPr marL="0" indent="0">
              <a:buNone/>
            </a:pPr>
            <a:endParaRPr lang="en-US" sz="2800" dirty="0" smtClean="0"/>
          </a:p>
          <a:p>
            <a:pPr marL="0" indent="0">
              <a:buNone/>
            </a:pPr>
            <a:r>
              <a:rPr lang="en-US" sz="2800" dirty="0" smtClean="0"/>
              <a:t>Because: </a:t>
            </a:r>
          </a:p>
          <a:p>
            <a:pPr marL="0" indent="0">
              <a:buNone/>
            </a:pPr>
            <a:r>
              <a:rPr lang="en-US" sz="2800" dirty="0"/>
              <a:t>At each split the chance can be small that the relevant variables will be </a:t>
            </a:r>
            <a:r>
              <a:rPr lang="en-US" sz="2800" dirty="0" smtClean="0"/>
              <a:t>selected </a:t>
            </a:r>
          </a:p>
          <a:p>
            <a:pPr marL="0" indent="0">
              <a:buNone/>
            </a:pPr>
            <a:endParaRPr lang="en-US" sz="2800" dirty="0" smtClean="0"/>
          </a:p>
          <a:p>
            <a:pPr marL="0" indent="0">
              <a:buNone/>
            </a:pPr>
            <a:r>
              <a:rPr lang="en-US" sz="2800" dirty="0" smtClean="0"/>
              <a:t>For example, with 3 relevant and 100 not so relevant variables the probability of any of the relevant variables being selected at any split is ~0.25</a:t>
            </a:r>
            <a:endParaRPr lang="en-US" sz="2800" dirty="0"/>
          </a:p>
          <a:p>
            <a:pPr marL="0" indent="0">
              <a:buNone/>
            </a:pPr>
            <a:endParaRPr lang="en-US" sz="2800" dirty="0"/>
          </a:p>
        </p:txBody>
      </p:sp>
      <p:cxnSp>
        <p:nvCxnSpPr>
          <p:cNvPr id="5" name="Straight Connector 4"/>
          <p:cNvCxnSpPr/>
          <p:nvPr/>
        </p:nvCxnSpPr>
        <p:spPr>
          <a:xfrm flipV="1">
            <a:off x="457200" y="3365500"/>
            <a:ext cx="8229600" cy="3175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46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2750" y="712658"/>
            <a:ext cx="8302625" cy="6145342"/>
          </a:xfrm>
          <a:prstGeom prst="rect">
            <a:avLst/>
          </a:prstGeom>
        </p:spPr>
      </p:pic>
      <p:sp>
        <p:nvSpPr>
          <p:cNvPr id="5" name="TextBox 4"/>
          <p:cNvSpPr txBox="1"/>
          <p:nvPr/>
        </p:nvSpPr>
        <p:spPr>
          <a:xfrm>
            <a:off x="3264500" y="513834"/>
            <a:ext cx="2851750" cy="369332"/>
          </a:xfrm>
          <a:prstGeom prst="rect">
            <a:avLst/>
          </a:prstGeom>
          <a:noFill/>
        </p:spPr>
        <p:txBody>
          <a:bodyPr wrap="none" rtlCol="0">
            <a:spAutoFit/>
          </a:bodyPr>
          <a:lstStyle/>
          <a:p>
            <a:r>
              <a:rPr lang="en-US" dirty="0" smtClean="0"/>
              <a:t>Probability of being selected</a:t>
            </a:r>
            <a:endParaRPr lang="en-US" dirty="0"/>
          </a:p>
        </p:txBody>
      </p:sp>
    </p:spTree>
    <p:extLst>
      <p:ext uri="{BB962C8B-B14F-4D97-AF65-F5344CB8AC3E}">
        <p14:creationId xmlns:p14="http://schemas.microsoft.com/office/powerpoint/2010/main" val="2262849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RF overfit?</a:t>
            </a:r>
            <a:endParaRPr lang="en-US" dirty="0"/>
          </a:p>
        </p:txBody>
      </p:sp>
      <p:sp>
        <p:nvSpPr>
          <p:cNvPr id="3" name="Content Placeholder 2"/>
          <p:cNvSpPr>
            <a:spLocks noGrp="1"/>
          </p:cNvSpPr>
          <p:nvPr>
            <p:ph idx="1"/>
          </p:nvPr>
        </p:nvSpPr>
        <p:spPr/>
        <p:txBody>
          <a:bodyPr>
            <a:normAutofit/>
          </a:bodyPr>
          <a:lstStyle/>
          <a:p>
            <a:pPr marL="0" indent="0">
              <a:buNone/>
            </a:pPr>
            <a:r>
              <a:rPr lang="en-US" dirty="0"/>
              <a:t>R</a:t>
            </a:r>
            <a:r>
              <a:rPr lang="en-US" dirty="0" smtClean="0"/>
              <a:t>andom </a:t>
            </a:r>
            <a:r>
              <a:rPr lang="en-US" dirty="0"/>
              <a:t>forests “cannot overfit” the </a:t>
            </a:r>
            <a:r>
              <a:rPr lang="en-US" dirty="0" smtClean="0"/>
              <a:t>data wrt to number of trees.</a:t>
            </a:r>
          </a:p>
          <a:p>
            <a:pPr marL="0" indent="0">
              <a:buNone/>
            </a:pPr>
            <a:endParaRPr lang="en-US" dirty="0" smtClean="0"/>
          </a:p>
          <a:p>
            <a:pPr marL="0" indent="0">
              <a:buNone/>
            </a:pPr>
            <a:r>
              <a:rPr lang="en-US" dirty="0" smtClean="0"/>
              <a:t>Why? </a:t>
            </a:r>
          </a:p>
          <a:p>
            <a:pPr marL="0" indent="0">
              <a:buNone/>
            </a:pPr>
            <a:endParaRPr lang="en-US" dirty="0"/>
          </a:p>
          <a:p>
            <a:pPr marL="0" indent="0">
              <a:buNone/>
            </a:pPr>
            <a:r>
              <a:rPr lang="en-US" dirty="0" smtClean="0"/>
              <a:t>The number of trees, </a:t>
            </a:r>
            <a:r>
              <a:rPr lang="en-US" i="1" dirty="0" smtClean="0"/>
              <a:t>B</a:t>
            </a:r>
            <a:r>
              <a:rPr lang="en-US" dirty="0" smtClean="0"/>
              <a:t> does not mean increase in the flexibility of the model </a:t>
            </a:r>
          </a:p>
          <a:p>
            <a:pPr marL="0" indent="0">
              <a:buNone/>
            </a:pPr>
            <a:endParaRPr lang="en-US" dirty="0"/>
          </a:p>
        </p:txBody>
      </p:sp>
      <p:sp>
        <p:nvSpPr>
          <p:cNvPr id="4" name="Rectangle 3"/>
          <p:cNvSpPr/>
          <p:nvPr/>
        </p:nvSpPr>
        <p:spPr>
          <a:xfrm>
            <a:off x="457199" y="1600199"/>
            <a:ext cx="8229601" cy="1114425"/>
          </a:xfrm>
          <a:prstGeom prst="rect">
            <a:avLst/>
          </a:prstGeom>
          <a:gradFill flip="none" rotWithShape="1">
            <a:gsLst>
              <a:gs pos="0">
                <a:schemeClr val="accent1">
                  <a:tint val="100000"/>
                  <a:shade val="100000"/>
                  <a:satMod val="130000"/>
                  <a:alpha val="7000"/>
                </a:schemeClr>
              </a:gs>
              <a:gs pos="100000">
                <a:schemeClr val="accent1">
                  <a:tint val="50000"/>
                  <a:shade val="100000"/>
                  <a:satMod val="350000"/>
                  <a:alpha val="7000"/>
                </a:schemeClr>
              </a:gs>
            </a:gsLst>
            <a:lin ang="16200000" scaled="0"/>
            <a:tileRect/>
          </a:grad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flipV="1">
            <a:off x="457200" y="3984625"/>
            <a:ext cx="8229600" cy="15875"/>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21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800" dirty="0" smtClean="0"/>
              <a:t>If we split the data in random different ways, decision trees give different results, </a:t>
            </a:r>
            <a:r>
              <a:rPr lang="en-US" sz="2800" b="1" dirty="0" smtClean="0"/>
              <a:t>high variance.</a:t>
            </a:r>
          </a:p>
          <a:p>
            <a:pPr marL="0" indent="0">
              <a:buNone/>
            </a:pPr>
            <a:endParaRPr lang="en-US" sz="2800" b="1" dirty="0" smtClean="0"/>
          </a:p>
          <a:p>
            <a:pPr marL="0" indent="0">
              <a:buNone/>
            </a:pPr>
            <a:r>
              <a:rPr lang="en-US" sz="2800" b="1" dirty="0" smtClean="0"/>
              <a:t>Bagging: B</a:t>
            </a:r>
            <a:r>
              <a:rPr lang="en-US" sz="2800" dirty="0" smtClean="0"/>
              <a:t>ootstrap </a:t>
            </a:r>
            <a:r>
              <a:rPr lang="en-US" sz="2800" b="1" dirty="0" smtClean="0"/>
              <a:t>agg</a:t>
            </a:r>
            <a:r>
              <a:rPr lang="en-US" sz="2800" dirty="0" smtClean="0"/>
              <a:t>regat</a:t>
            </a:r>
            <a:r>
              <a:rPr lang="en-US" sz="2800" b="1" dirty="0" smtClean="0"/>
              <a:t>ing</a:t>
            </a:r>
            <a:r>
              <a:rPr lang="en-US" sz="2800" dirty="0" smtClean="0"/>
              <a:t> is a method that result in low variance. </a:t>
            </a:r>
          </a:p>
          <a:p>
            <a:pPr marL="0" indent="0">
              <a:buNone/>
            </a:pPr>
            <a:endParaRPr lang="en-US" sz="2800" dirty="0"/>
          </a:p>
          <a:p>
            <a:pPr marL="0" indent="0">
              <a:buNone/>
            </a:pPr>
            <a:r>
              <a:rPr lang="en-US" sz="2800" dirty="0" smtClean="0"/>
              <a:t>If we had multiple realizations of the data (or multiple samples) we could calculate the predictions multiple times and take the average of the fact that averaging  multiple onerous estimations produce less uncertain results</a:t>
            </a:r>
            <a:endParaRPr lang="en-US" sz="2800" dirty="0"/>
          </a:p>
        </p:txBody>
      </p:sp>
    </p:spTree>
    <p:extLst>
      <p:ext uri="{BB962C8B-B14F-4D97-AF65-F5344CB8AC3E}">
        <p14:creationId xmlns:p14="http://schemas.microsoft.com/office/powerpoint/2010/main" val="34489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I have seen discussion about gains in performance by controlling the depths of the individual trees grown in random forests. I usually use full-grown </a:t>
            </a:r>
            <a:r>
              <a:rPr lang="en-US" dirty="0" smtClean="0"/>
              <a:t>trees and seldom it costs much (in the classification error) and results </a:t>
            </a:r>
            <a:r>
              <a:rPr lang="en-US" dirty="0"/>
              <a:t>in one less tuning parameter. </a:t>
            </a:r>
          </a:p>
          <a:p>
            <a:pPr marL="0" indent="0">
              <a:buNone/>
            </a:pPr>
            <a:endParaRPr lang="en-US" dirty="0"/>
          </a:p>
        </p:txBody>
      </p:sp>
    </p:spTree>
    <p:extLst>
      <p:ext uri="{BB962C8B-B14F-4D97-AF65-F5344CB8AC3E}">
        <p14:creationId xmlns:p14="http://schemas.microsoft.com/office/powerpoint/2010/main" val="1167187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dirty="0" smtClean="0">
                <a:solidFill>
                  <a:schemeClr val="bg1">
                    <a:lumMod val="85000"/>
                  </a:schemeClr>
                </a:solidFill>
              </a:rPr>
              <a:t>Bagging</a:t>
            </a:r>
          </a:p>
          <a:p>
            <a:pPr marL="0" indent="0">
              <a:spcAft>
                <a:spcPts val="1200"/>
              </a:spcAft>
              <a:buNone/>
            </a:pPr>
            <a:r>
              <a:rPr lang="en-US" dirty="0" smtClean="0">
                <a:solidFill>
                  <a:schemeClr val="bg1">
                    <a:lumMod val="85000"/>
                  </a:schemeClr>
                </a:solidFill>
              </a:rPr>
              <a:t>Random Forests</a:t>
            </a:r>
          </a:p>
          <a:p>
            <a:pPr marL="0" indent="0">
              <a:spcAft>
                <a:spcPts val="1200"/>
              </a:spcAft>
              <a:buNone/>
            </a:pPr>
            <a:r>
              <a:rPr lang="en-US" dirty="0" smtClean="0"/>
              <a:t>Boosting</a:t>
            </a:r>
          </a:p>
        </p:txBody>
      </p:sp>
    </p:spTree>
    <p:extLst>
      <p:ext uri="{BB962C8B-B14F-4D97-AF65-F5344CB8AC3E}">
        <p14:creationId xmlns:p14="http://schemas.microsoft.com/office/powerpoint/2010/main" val="2757543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Boosting is </a:t>
            </a:r>
            <a:r>
              <a:rPr lang="en-US" dirty="0"/>
              <a:t>a general approach that can be applied to many statistical learning methods for </a:t>
            </a:r>
            <a:r>
              <a:rPr lang="en-US" dirty="0" smtClean="0"/>
              <a:t>regression </a:t>
            </a:r>
            <a:r>
              <a:rPr lang="en-US" dirty="0"/>
              <a:t>or </a:t>
            </a:r>
            <a:r>
              <a:rPr lang="en-US" dirty="0" smtClean="0"/>
              <a:t>classification.</a:t>
            </a:r>
          </a:p>
          <a:p>
            <a:pPr marL="0" indent="0">
              <a:buNone/>
            </a:pPr>
            <a:endParaRPr lang="en-US" dirty="0"/>
          </a:p>
          <a:p>
            <a:pPr marL="0" indent="0">
              <a:buNone/>
            </a:pPr>
            <a:r>
              <a:rPr lang="en-US" dirty="0" smtClean="0"/>
              <a:t>Bagging: Generate multiple trees from bootstrapped data and average the trees. </a:t>
            </a:r>
            <a:endParaRPr lang="en-US" dirty="0"/>
          </a:p>
          <a:p>
            <a:pPr marL="0" indent="0">
              <a:buNone/>
            </a:pPr>
            <a:r>
              <a:rPr lang="en-US" dirty="0" smtClean="0"/>
              <a:t>Recall bagging results in i.d. trees and not i.i.d. </a:t>
            </a:r>
          </a:p>
          <a:p>
            <a:pPr marL="0" indent="0">
              <a:buNone/>
            </a:pPr>
            <a:endParaRPr lang="en-US" dirty="0"/>
          </a:p>
          <a:p>
            <a:pPr marL="0" indent="0">
              <a:buNone/>
            </a:pPr>
            <a:r>
              <a:rPr lang="en-US" dirty="0" smtClean="0"/>
              <a:t>RF  produces i.i.d (or more independent) trees by randomly selecting a subset of predictors at each step</a:t>
            </a:r>
          </a:p>
          <a:p>
            <a:pPr marL="0" indent="0">
              <a:buNone/>
            </a:pPr>
            <a:endParaRPr lang="en-US" dirty="0"/>
          </a:p>
        </p:txBody>
      </p:sp>
    </p:spTree>
    <p:extLst>
      <p:ext uri="{BB962C8B-B14F-4D97-AF65-F5344CB8AC3E}">
        <p14:creationId xmlns:p14="http://schemas.microsoft.com/office/powerpoint/2010/main" val="2308461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normAutofit/>
          </a:bodyPr>
          <a:lstStyle/>
          <a:p>
            <a:pPr marL="0" indent="0">
              <a:buNone/>
            </a:pPr>
            <a:r>
              <a:rPr lang="en-US" dirty="0"/>
              <a:t>Boosting works </a:t>
            </a:r>
            <a:r>
              <a:rPr lang="en-US" dirty="0" smtClean="0"/>
              <a:t>very differently. </a:t>
            </a:r>
          </a:p>
          <a:p>
            <a:pPr marL="514350" indent="-514350">
              <a:buAutoNum type="arabicPeriod"/>
            </a:pPr>
            <a:r>
              <a:rPr lang="en-US" dirty="0"/>
              <a:t>Boosting does not involve bootstrap </a:t>
            </a:r>
            <a:r>
              <a:rPr lang="en-US" dirty="0" smtClean="0"/>
              <a:t>sampling</a:t>
            </a:r>
          </a:p>
          <a:p>
            <a:pPr marL="514350" indent="-514350">
              <a:buAutoNum type="arabicPeriod"/>
            </a:pPr>
            <a:r>
              <a:rPr lang="en-US" dirty="0" smtClean="0"/>
              <a:t>Trees </a:t>
            </a:r>
            <a:r>
              <a:rPr lang="en-US" dirty="0"/>
              <a:t>are grown sequentially: each tree is grown using information from previously grown </a:t>
            </a:r>
            <a:r>
              <a:rPr lang="en-US" dirty="0" smtClean="0"/>
              <a:t>trees</a:t>
            </a:r>
            <a:endParaRPr lang="en-US" dirty="0"/>
          </a:p>
          <a:p>
            <a:pPr marL="0" indent="0">
              <a:buNone/>
            </a:pPr>
            <a:r>
              <a:rPr lang="en-US" dirty="0" smtClean="0"/>
              <a:t>3. </a:t>
            </a:r>
            <a:r>
              <a:rPr lang="en-US" dirty="0"/>
              <a:t>Like bagging, boosting involves </a:t>
            </a:r>
            <a:r>
              <a:rPr lang="en-US" dirty="0" smtClean="0"/>
              <a:t>combining </a:t>
            </a:r>
            <a:r>
              <a:rPr lang="en-US" dirty="0"/>
              <a:t>a </a:t>
            </a:r>
            <a:r>
              <a:rPr lang="en-US" dirty="0" smtClean="0"/>
              <a:t>	large </a:t>
            </a:r>
            <a:r>
              <a:rPr lang="en-US" dirty="0"/>
              <a:t>number of decision trees, </a:t>
            </a:r>
            <a:r>
              <a:rPr lang="en-US" i="1" dirty="0" smtClean="0"/>
              <a:t>f</a:t>
            </a:r>
            <a:r>
              <a:rPr lang="en-US" i="1" baseline="30000" dirty="0" smtClean="0"/>
              <a:t>1</a:t>
            </a:r>
            <a:r>
              <a:rPr lang="en-US" i="1" dirty="0"/>
              <a:t>, . . . , </a:t>
            </a:r>
            <a:r>
              <a:rPr lang="en-US" i="1" dirty="0" smtClean="0"/>
              <a:t>f</a:t>
            </a:r>
            <a:r>
              <a:rPr lang="en-US" i="1" baseline="30000" dirty="0" smtClean="0"/>
              <a:t>B</a:t>
            </a:r>
            <a:r>
              <a:rPr lang="en-US" i="1" dirty="0" smtClean="0"/>
              <a:t> </a:t>
            </a:r>
            <a:endParaRPr lang="en-US" i="1" dirty="0"/>
          </a:p>
          <a:p>
            <a:pPr marL="0" indent="0">
              <a:buNone/>
            </a:pPr>
            <a:endParaRPr lang="en-US" dirty="0"/>
          </a:p>
        </p:txBody>
      </p:sp>
    </p:spTree>
    <p:extLst>
      <p:ext uri="{BB962C8B-B14F-4D97-AF65-F5344CB8AC3E}">
        <p14:creationId xmlns:p14="http://schemas.microsoft.com/office/powerpoint/2010/main" val="1626007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fitting</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Given the current model</a:t>
            </a:r>
            <a:r>
              <a:rPr lang="en-US" sz="2800" dirty="0" smtClean="0"/>
              <a:t>,</a:t>
            </a:r>
          </a:p>
          <a:p>
            <a:r>
              <a:rPr lang="en-US" sz="2800" dirty="0" smtClean="0"/>
              <a:t>we </a:t>
            </a:r>
            <a:r>
              <a:rPr lang="en-US" sz="2800" dirty="0"/>
              <a:t>fit a decision tree to the </a:t>
            </a:r>
            <a:r>
              <a:rPr lang="en-US" sz="2800" b="1" dirty="0"/>
              <a:t>residuals</a:t>
            </a:r>
            <a:r>
              <a:rPr lang="en-US" sz="2800" dirty="0"/>
              <a:t> from </a:t>
            </a:r>
            <a:r>
              <a:rPr lang="en-US" sz="2800" dirty="0" smtClean="0"/>
              <a:t>the model</a:t>
            </a:r>
            <a:r>
              <a:rPr lang="en-US" sz="2800" dirty="0"/>
              <a:t>. R</a:t>
            </a:r>
            <a:r>
              <a:rPr lang="en-US" sz="2800" dirty="0" smtClean="0"/>
              <a:t>esponse variable now is the residuals and not Y</a:t>
            </a:r>
          </a:p>
          <a:p>
            <a:r>
              <a:rPr lang="en-US" sz="2800" dirty="0" smtClean="0"/>
              <a:t>We </a:t>
            </a:r>
            <a:r>
              <a:rPr lang="en-US" sz="2800" dirty="0"/>
              <a:t>then add this new decision tree into the fitted function in order to update the </a:t>
            </a:r>
            <a:r>
              <a:rPr lang="en-US" sz="2800" dirty="0" smtClean="0"/>
              <a:t>residuals</a:t>
            </a:r>
            <a:endParaRPr lang="en-US" sz="2800" dirty="0"/>
          </a:p>
          <a:p>
            <a:r>
              <a:rPr lang="en-US" sz="2800" dirty="0" smtClean="0"/>
              <a:t>The learning rate has to be controlled </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707145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for regression</a:t>
            </a:r>
            <a:endParaRPr lang="en-US" dirty="0"/>
          </a:p>
        </p:txBody>
      </p:sp>
      <p:sp>
        <p:nvSpPr>
          <p:cNvPr id="3" name="Content Placeholder 2"/>
          <p:cNvSpPr>
            <a:spLocks noGrp="1"/>
          </p:cNvSpPr>
          <p:nvPr>
            <p:ph idx="1"/>
          </p:nvPr>
        </p:nvSpPr>
        <p:spPr>
          <a:xfrm>
            <a:off x="457200" y="1600200"/>
            <a:ext cx="8686800" cy="5019675"/>
          </a:xfrm>
        </p:spPr>
        <p:txBody>
          <a:bodyPr>
            <a:noAutofit/>
          </a:bodyPr>
          <a:lstStyle/>
          <a:p>
            <a:pPr marL="0" indent="0">
              <a:lnSpc>
                <a:spcPct val="130000"/>
              </a:lnSpc>
              <a:buNone/>
            </a:pPr>
            <a:r>
              <a:rPr lang="en-US" sz="2200" dirty="0" smtClean="0"/>
              <a:t>1. Set </a:t>
            </a:r>
            <a:r>
              <a:rPr lang="en-US" sz="2200" i="1" dirty="0" smtClean="0"/>
              <a:t>f</a:t>
            </a:r>
            <a:r>
              <a:rPr lang="en-US" sz="2200" i="1" dirty="0"/>
              <a:t>(x)=</a:t>
            </a:r>
            <a:r>
              <a:rPr lang="en-US" sz="2200" i="1" dirty="0" smtClean="0"/>
              <a:t>0</a:t>
            </a:r>
            <a:r>
              <a:rPr lang="en-US" sz="2200" dirty="0" smtClean="0"/>
              <a:t> and </a:t>
            </a:r>
            <a:r>
              <a:rPr lang="en-US" sz="2200" i="1" dirty="0" smtClean="0"/>
              <a:t>r</a:t>
            </a:r>
            <a:r>
              <a:rPr lang="en-US" sz="2200" i="1" baseline="-25000" dirty="0" smtClean="0"/>
              <a:t>i</a:t>
            </a:r>
            <a:r>
              <a:rPr lang="en-US" sz="2200" i="1" dirty="0" smtClean="0"/>
              <a:t> </a:t>
            </a:r>
            <a:r>
              <a:rPr lang="en-US" sz="2200" i="1" dirty="0"/>
              <a:t>=y</a:t>
            </a:r>
            <a:r>
              <a:rPr lang="en-US" sz="2200" i="1" baseline="-25000" dirty="0"/>
              <a:t>i</a:t>
            </a:r>
            <a:r>
              <a:rPr lang="en-US" sz="2200" i="1" dirty="0"/>
              <a:t> </a:t>
            </a:r>
            <a:r>
              <a:rPr lang="en-US" sz="2200" dirty="0" smtClean="0"/>
              <a:t>for all </a:t>
            </a:r>
            <a:r>
              <a:rPr lang="en-US" sz="2200" i="1" dirty="0" smtClean="0"/>
              <a:t>i</a:t>
            </a:r>
            <a:r>
              <a:rPr lang="en-US" sz="2200" dirty="0" smtClean="0"/>
              <a:t> in the training set</a:t>
            </a:r>
            <a:r>
              <a:rPr lang="en-US" sz="2200" dirty="0"/>
              <a:t>. </a:t>
            </a:r>
          </a:p>
          <a:p>
            <a:pPr marL="0" indent="0">
              <a:lnSpc>
                <a:spcPct val="130000"/>
              </a:lnSpc>
              <a:buNone/>
            </a:pPr>
            <a:r>
              <a:rPr lang="en-US" sz="2200" dirty="0" smtClean="0"/>
              <a:t>2. For </a:t>
            </a:r>
            <a:r>
              <a:rPr lang="en-US" sz="2200" i="1" dirty="0" smtClean="0"/>
              <a:t>b</a:t>
            </a:r>
            <a:r>
              <a:rPr lang="en-US" sz="2200" i="1" dirty="0"/>
              <a:t>=1,2,...,B</a:t>
            </a:r>
            <a:r>
              <a:rPr lang="en-US" sz="2200" dirty="0" smtClean="0"/>
              <a:t>, repeat</a:t>
            </a:r>
            <a:r>
              <a:rPr lang="en-US" sz="2200" dirty="0"/>
              <a:t>: </a:t>
            </a:r>
            <a:endParaRPr lang="en-US" sz="2200" dirty="0" smtClean="0"/>
          </a:p>
          <a:p>
            <a:pPr marL="0" indent="0">
              <a:lnSpc>
                <a:spcPct val="130000"/>
              </a:lnSpc>
              <a:buNone/>
            </a:pPr>
            <a:r>
              <a:rPr lang="en-US" sz="2200" dirty="0" smtClean="0"/>
              <a:t>    a. Fit a tree with d splits(+1 terminal nodes) to the training </a:t>
            </a:r>
            <a:r>
              <a:rPr lang="en-US" sz="2200" dirty="0"/>
              <a:t>data (X, r)</a:t>
            </a:r>
            <a:r>
              <a:rPr lang="en-US" sz="2200" dirty="0" smtClean="0"/>
              <a:t>.</a:t>
            </a:r>
          </a:p>
          <a:p>
            <a:pPr marL="0" indent="0">
              <a:lnSpc>
                <a:spcPct val="130000"/>
              </a:lnSpc>
              <a:buNone/>
            </a:pPr>
            <a:r>
              <a:rPr lang="en-US" sz="2200" dirty="0" smtClean="0"/>
              <a:t>    b. Update the tree by </a:t>
            </a:r>
            <a:r>
              <a:rPr lang="en-US" sz="2200" dirty="0"/>
              <a:t>adding in a shrunken version of the new tree: </a:t>
            </a:r>
            <a:endParaRPr lang="en-US" sz="2200" dirty="0" smtClean="0"/>
          </a:p>
          <a:p>
            <a:pPr marL="0" indent="0">
              <a:lnSpc>
                <a:spcPct val="130000"/>
              </a:lnSpc>
              <a:buNone/>
            </a:pPr>
            <a:r>
              <a:rPr lang="en-US" sz="2200" dirty="0"/>
              <a:t>	</a:t>
            </a:r>
            <a:r>
              <a:rPr lang="en-US" sz="2200" dirty="0" smtClean="0"/>
              <a:t>	</a:t>
            </a:r>
          </a:p>
          <a:p>
            <a:pPr marL="0" indent="0">
              <a:lnSpc>
                <a:spcPct val="130000"/>
              </a:lnSpc>
              <a:buNone/>
            </a:pPr>
            <a:r>
              <a:rPr lang="en-US" sz="2200" dirty="0" smtClean="0"/>
              <a:t>    c. </a:t>
            </a:r>
            <a:r>
              <a:rPr lang="en-US" sz="2200" dirty="0"/>
              <a:t>Update the </a:t>
            </a:r>
            <a:r>
              <a:rPr lang="en-US" sz="2200" dirty="0" smtClean="0"/>
              <a:t>residuals,</a:t>
            </a:r>
            <a:r>
              <a:rPr lang="en-US" sz="2200" dirty="0"/>
              <a:t/>
            </a:r>
            <a:br>
              <a:rPr lang="en-US" sz="2200" dirty="0"/>
            </a:br>
            <a:endParaRPr lang="en-US" sz="2200" dirty="0"/>
          </a:p>
          <a:p>
            <a:pPr marL="0" indent="0">
              <a:lnSpc>
                <a:spcPct val="130000"/>
              </a:lnSpc>
              <a:buNone/>
            </a:pPr>
            <a:r>
              <a:rPr lang="en-US" sz="2200" dirty="0" smtClean="0"/>
              <a:t>3. </a:t>
            </a:r>
            <a:r>
              <a:rPr lang="en-US" sz="2200" dirty="0"/>
              <a:t>Output the boosted </a:t>
            </a:r>
            <a:r>
              <a:rPr lang="en-US" sz="2200" dirty="0" smtClean="0"/>
              <a:t>model,</a:t>
            </a:r>
            <a:endParaRPr lang="en-US" sz="2200" dirty="0"/>
          </a:p>
          <a:p>
            <a:pPr marL="0" indent="0">
              <a:lnSpc>
                <a:spcPct val="130000"/>
              </a:lnSpc>
              <a:buNone/>
            </a:pPr>
            <a:endParaRPr lang="en-US" sz="2200" dirty="0"/>
          </a:p>
          <a:p>
            <a:pPr marL="0" indent="0">
              <a:lnSpc>
                <a:spcPct val="130000"/>
              </a:lnSpc>
              <a:buNone/>
            </a:pPr>
            <a:r>
              <a:rPr lang="en-US" sz="2200" dirty="0" smtClean="0"/>
              <a:t> </a:t>
            </a:r>
            <a:endParaRPr lang="en-US" sz="2200" dirty="0"/>
          </a:p>
          <a:p>
            <a:pPr marL="0" indent="0">
              <a:lnSpc>
                <a:spcPct val="130000"/>
              </a:lnSpc>
              <a:buNone/>
            </a:pPr>
            <a:endParaRPr lang="en-US" sz="2200" dirty="0"/>
          </a:p>
          <a:p>
            <a:pPr marL="0" indent="0">
              <a:lnSpc>
                <a:spcPct val="130000"/>
              </a:lnSpc>
              <a:buNone/>
            </a:pPr>
            <a:endParaRPr lang="en-US" sz="2200" dirty="0"/>
          </a:p>
        </p:txBody>
      </p:sp>
      <p:pic>
        <p:nvPicPr>
          <p:cNvPr id="5" name="Picture 4"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775" y="3648075"/>
            <a:ext cx="2946111" cy="374650"/>
          </a:xfrm>
          <a:prstGeom prst="rect">
            <a:avLst/>
          </a:prstGeom>
        </p:spPr>
      </p:pic>
      <p:pic>
        <p:nvPicPr>
          <p:cNvPr id="6" name="Picture 5"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50" y="4574820"/>
            <a:ext cx="2488911" cy="407108"/>
          </a:xfrm>
          <a:prstGeom prst="rect">
            <a:avLst/>
          </a:prstGeom>
        </p:spPr>
      </p:pic>
      <p:pic>
        <p:nvPicPr>
          <p:cNvPr id="7" name="Picture 6"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775" y="5626099"/>
            <a:ext cx="2207284" cy="847725"/>
          </a:xfrm>
          <a:prstGeom prst="rect">
            <a:avLst/>
          </a:prstGeom>
        </p:spPr>
      </p:pic>
    </p:spTree>
    <p:extLst>
      <p:ext uri="{BB962C8B-B14F-4D97-AF65-F5344CB8AC3E}">
        <p14:creationId xmlns:p14="http://schemas.microsoft.com/office/powerpoint/2010/main" val="2298191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tuning parameters	</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a:t>The number of trees </a:t>
            </a:r>
            <a:r>
              <a:rPr lang="en-US" u="sng" dirty="0" smtClean="0"/>
              <a:t>B</a:t>
            </a:r>
            <a:r>
              <a:rPr lang="en-US" dirty="0" smtClean="0"/>
              <a:t>. RF and Bagging do not overfit as B increases. Boosting can overfit! </a:t>
            </a:r>
            <a:r>
              <a:rPr lang="en-US" b="1" dirty="0" smtClean="0"/>
              <a:t>Cross Validation</a:t>
            </a:r>
            <a:endParaRPr lang="en-US" b="1" dirty="0"/>
          </a:p>
          <a:p>
            <a:r>
              <a:rPr lang="en-US" u="sng" dirty="0" smtClean="0"/>
              <a:t>The shrinkage parameter λ</a:t>
            </a:r>
            <a:r>
              <a:rPr lang="en-US" dirty="0" smtClean="0"/>
              <a:t>, a small positive number. Typical values are 0.01 or 0.001 but it depends on the problem. λ only controls the learning rate</a:t>
            </a:r>
          </a:p>
          <a:p>
            <a:r>
              <a:rPr lang="en-US" u="sng" dirty="0"/>
              <a:t>The number d of splits in each tree</a:t>
            </a:r>
            <a:r>
              <a:rPr lang="en-US" dirty="0"/>
              <a:t>, which controls the complexity of the boosted ensemble. </a:t>
            </a:r>
            <a:r>
              <a:rPr lang="en-US" dirty="0" smtClean="0"/>
              <a:t>Stumpy trees, d </a:t>
            </a:r>
            <a:r>
              <a:rPr lang="en-US" dirty="0"/>
              <a:t>= 1 works </a:t>
            </a:r>
            <a:r>
              <a:rPr lang="en-US" dirty="0" smtClean="0"/>
              <a:t>well. </a:t>
            </a:r>
            <a:endParaRPr lang="en-US" dirty="0"/>
          </a:p>
          <a:p>
            <a:endParaRPr lang="en-US" dirty="0" smtClean="0"/>
          </a:p>
          <a:p>
            <a:endParaRPr lang="en-US" dirty="0"/>
          </a:p>
        </p:txBody>
      </p:sp>
    </p:spTree>
    <p:extLst>
      <p:ext uri="{BB962C8B-B14F-4D97-AF65-F5344CB8AC3E}">
        <p14:creationId xmlns:p14="http://schemas.microsoft.com/office/powerpoint/2010/main" val="1660628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oost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279400"/>
            <a:ext cx="7327900" cy="6286500"/>
          </a:xfrm>
          <a:prstGeom prst="rect">
            <a:avLst/>
          </a:prstGeom>
        </p:spPr>
      </p:pic>
    </p:spTree>
    <p:extLst>
      <p:ext uri="{BB962C8B-B14F-4D97-AF65-F5344CB8AC3E}">
        <p14:creationId xmlns:p14="http://schemas.microsoft.com/office/powerpoint/2010/main" val="23950688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for classification	</a:t>
            </a:r>
            <a:endParaRPr lang="en-US" dirty="0"/>
          </a:p>
        </p:txBody>
      </p:sp>
      <p:sp>
        <p:nvSpPr>
          <p:cNvPr id="3" name="Content Placeholder 2"/>
          <p:cNvSpPr>
            <a:spLocks noGrp="1"/>
          </p:cNvSpPr>
          <p:nvPr>
            <p:ph idx="1"/>
          </p:nvPr>
        </p:nvSpPr>
        <p:spPr>
          <a:xfrm>
            <a:off x="584200" y="3282951"/>
            <a:ext cx="8229600" cy="622300"/>
          </a:xfrm>
          <a:ln w="38100" cmpd="sng">
            <a:solidFill>
              <a:schemeClr val="accent2"/>
            </a:solidFill>
          </a:ln>
        </p:spPr>
        <p:txBody>
          <a:bodyPr/>
          <a:lstStyle/>
          <a:p>
            <a:pPr marL="0" indent="0" algn="ctr">
              <a:buNone/>
            </a:pPr>
            <a:r>
              <a:rPr lang="en-US" b="1" dirty="0" smtClean="0"/>
              <a:t>Challenge question for HW7</a:t>
            </a:r>
            <a:endParaRPr lang="en-US" b="1" dirty="0"/>
          </a:p>
        </p:txBody>
      </p:sp>
    </p:spTree>
    <p:extLst>
      <p:ext uri="{BB962C8B-B14F-4D97-AF65-F5344CB8AC3E}">
        <p14:creationId xmlns:p14="http://schemas.microsoft.com/office/powerpoint/2010/main" val="22808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flavors</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r>
              <a:rPr lang="en-US" sz="2200" dirty="0" smtClean="0"/>
              <a:t>ID3, or alternative Dichotomizer, was the first of three Decision Tree implementations developed by Ross Quinlan (Quinlan, J. R. 1986. Induction of Decision Trees. Mach. Learn. 1, 1 (Mar. 1986), 81-106.) Only categorical predictors and no pruning.</a:t>
            </a:r>
            <a:endParaRPr lang="en-US" sz="2200" dirty="0"/>
          </a:p>
          <a:p>
            <a:r>
              <a:rPr lang="en-US" sz="2200" dirty="0" smtClean="0"/>
              <a:t>C4.5, Quinlan's next iteration. The new features (versus ID3) are: (i) accepts both continuous and discrete features; (ii) handles incomplete data points; (iii) solves over-fitting problem by (very clever) bottom-up technique usually known as "pruning"; and (iv) different weights can be applied the features that comprise the training data. </a:t>
            </a:r>
          </a:p>
          <a:p>
            <a:pPr marL="0" indent="0">
              <a:buNone/>
            </a:pPr>
            <a:r>
              <a:rPr lang="en-US" sz="2200" dirty="0"/>
              <a:t>	</a:t>
            </a:r>
            <a:r>
              <a:rPr lang="en-US" sz="2200" b="1" dirty="0" smtClean="0"/>
              <a:t>Used in orange </a:t>
            </a:r>
            <a:r>
              <a:rPr lang="en-US" sz="2200" b="1" dirty="0" smtClean="0">
                <a:hlinkClick r:id="rId2"/>
              </a:rPr>
              <a:t>http://orange.biolab.si/</a:t>
            </a:r>
            <a:endParaRPr lang="en-US" sz="2200" b="1" dirty="0" smtClean="0"/>
          </a:p>
        </p:txBody>
      </p:sp>
    </p:spTree>
    <p:extLst>
      <p:ext uri="{BB962C8B-B14F-4D97-AF65-F5344CB8AC3E}">
        <p14:creationId xmlns:p14="http://schemas.microsoft.com/office/powerpoint/2010/main" val="2203597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endParaRPr lang="en-US" dirty="0"/>
          </a:p>
        </p:txBody>
      </p:sp>
      <p:sp>
        <p:nvSpPr>
          <p:cNvPr id="3" name="Content Placeholder 2"/>
          <p:cNvSpPr>
            <a:spLocks noGrp="1"/>
          </p:cNvSpPr>
          <p:nvPr>
            <p:ph idx="1"/>
          </p:nvPr>
        </p:nvSpPr>
        <p:spPr>
          <a:xfrm>
            <a:off x="457200" y="1255486"/>
            <a:ext cx="8229600" cy="4967514"/>
          </a:xfrm>
        </p:spPr>
        <p:txBody>
          <a:bodyPr>
            <a:normAutofit lnSpcReduction="10000"/>
          </a:bodyPr>
          <a:lstStyle/>
          <a:p>
            <a:pPr marL="0" indent="0">
              <a:buNone/>
            </a:pPr>
            <a:r>
              <a:rPr lang="en-US" sz="2800" dirty="0" smtClean="0"/>
              <a:t>Say for each sample </a:t>
            </a:r>
            <a:r>
              <a:rPr lang="en-US" sz="2800" i="1" dirty="0" smtClean="0"/>
              <a:t>b</a:t>
            </a:r>
            <a:r>
              <a:rPr lang="en-US" sz="2800" dirty="0" smtClean="0"/>
              <a:t>, we calculate </a:t>
            </a:r>
            <a:r>
              <a:rPr lang="en-US" sz="2800" i="1" dirty="0" smtClean="0"/>
              <a:t>f</a:t>
            </a:r>
            <a:r>
              <a:rPr lang="en-US" sz="2800" i="1" baseline="30000" dirty="0" smtClean="0"/>
              <a:t>b</a:t>
            </a:r>
            <a:r>
              <a:rPr lang="en-US" sz="2800" i="1" dirty="0" smtClean="0"/>
              <a:t>(x)</a:t>
            </a:r>
            <a:r>
              <a:rPr lang="en-US" sz="2800" dirty="0" smtClean="0"/>
              <a:t>, then:</a:t>
            </a:r>
          </a:p>
          <a:p>
            <a:pPr marL="0" indent="0">
              <a:buNone/>
            </a:pPr>
            <a:endParaRPr lang="en-US" sz="2800" i="1" dirty="0"/>
          </a:p>
          <a:p>
            <a:pPr marL="0" indent="0">
              <a:buNone/>
            </a:pPr>
            <a:endParaRPr lang="en-US" sz="2800" i="1" dirty="0" smtClean="0"/>
          </a:p>
          <a:p>
            <a:pPr marL="0" indent="0">
              <a:buNone/>
            </a:pPr>
            <a:r>
              <a:rPr lang="en-US" sz="2800" dirty="0" smtClean="0"/>
              <a:t>How? </a:t>
            </a:r>
          </a:p>
          <a:p>
            <a:pPr marL="0" indent="0">
              <a:buNone/>
            </a:pPr>
            <a:endParaRPr lang="en-US" sz="2800" dirty="0"/>
          </a:p>
          <a:p>
            <a:pPr marL="0" indent="0">
              <a:buNone/>
            </a:pPr>
            <a:r>
              <a:rPr lang="en-US" sz="2800" b="1" dirty="0" smtClean="0"/>
              <a:t>Bootstrap </a:t>
            </a:r>
            <a:endParaRPr lang="en-US" sz="2800" dirty="0"/>
          </a:p>
          <a:p>
            <a:pPr marL="0" indent="0">
              <a:buNone/>
            </a:pPr>
            <a:r>
              <a:rPr lang="en-US" sz="2800" dirty="0" smtClean="0"/>
              <a:t>Construct B (hundreds) of trees (no pruning) </a:t>
            </a:r>
          </a:p>
          <a:p>
            <a:pPr marL="0" indent="0">
              <a:buNone/>
            </a:pPr>
            <a:r>
              <a:rPr lang="en-US" sz="2800" dirty="0" smtClean="0"/>
              <a:t>Learn a classifier for each bootstrap sample and average them</a:t>
            </a:r>
          </a:p>
          <a:p>
            <a:pPr marL="0" indent="0">
              <a:buNone/>
            </a:pPr>
            <a:r>
              <a:rPr lang="en-US" sz="2800" dirty="0" smtClean="0">
                <a:effectLst>
                  <a:outerShdw blurRad="38100" dist="38100" dir="2700000" algn="tl">
                    <a:srgbClr val="000000">
                      <a:alpha val="43137"/>
                    </a:srgbClr>
                  </a:outerShdw>
                </a:effectLst>
              </a:rPr>
              <a:t>Very effective</a:t>
            </a:r>
          </a:p>
          <a:p>
            <a:pPr marL="0" indent="0">
              <a:buNone/>
            </a:pPr>
            <a:endParaRPr lang="en-US" sz="2800" dirty="0"/>
          </a:p>
        </p:txBody>
      </p:sp>
      <p:pic>
        <p:nvPicPr>
          <p:cNvPr id="4" name="Picture 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99" y="1715964"/>
            <a:ext cx="3537857" cy="1096529"/>
          </a:xfrm>
          <a:prstGeom prst="rect">
            <a:avLst/>
          </a:prstGeom>
        </p:spPr>
      </p:pic>
      <p:cxnSp>
        <p:nvCxnSpPr>
          <p:cNvPr id="5" name="Straight Connector 4"/>
          <p:cNvCxnSpPr/>
          <p:nvPr/>
        </p:nvCxnSpPr>
        <p:spPr>
          <a:xfrm flipV="1">
            <a:off x="547915" y="3491744"/>
            <a:ext cx="7667625" cy="1587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884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flavors</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r>
              <a:rPr lang="en-US" sz="2200" dirty="0" smtClean="0"/>
              <a:t>C5.0, The </a:t>
            </a:r>
            <a:r>
              <a:rPr lang="en-US" sz="2200" dirty="0"/>
              <a:t>most significant feature unique to C5.0 is a scheme for deriving rule sets. After a tree is grown, the splitting rules that define the terminal nodes can sometimes be simplified: that is, one or more condition can be dropped without changing the subset of observations that fall in the node. </a:t>
            </a:r>
          </a:p>
          <a:p>
            <a:endParaRPr lang="en-US" sz="2200" dirty="0" smtClean="0"/>
          </a:p>
          <a:p>
            <a:r>
              <a:rPr lang="en-US" sz="2200" dirty="0" smtClean="0"/>
              <a:t>CART or Classification And Regression Trees is often used as a generic acronym for the term Decision Tree, though it apparently has a more specific meaning. In sum, the CART implementation is very similar to C4.5. </a:t>
            </a:r>
            <a:r>
              <a:rPr lang="en-US" sz="2200" b="1" dirty="0" smtClean="0"/>
              <a:t>Used in sklearn </a:t>
            </a:r>
            <a:endParaRPr lang="en-US" sz="2200" b="1" dirty="0"/>
          </a:p>
        </p:txBody>
      </p:sp>
    </p:spTree>
    <p:extLst>
      <p:ext uri="{BB962C8B-B14F-4D97-AF65-F5344CB8AC3E}">
        <p14:creationId xmlns:p14="http://schemas.microsoft.com/office/powerpoint/2010/main" val="22035977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sp>
        <p:nvSpPr>
          <p:cNvPr id="3" name="Content Placeholder 2"/>
          <p:cNvSpPr>
            <a:spLocks noGrp="1"/>
          </p:cNvSpPr>
          <p:nvPr>
            <p:ph idx="1"/>
          </p:nvPr>
        </p:nvSpPr>
        <p:spPr/>
        <p:txBody>
          <a:bodyPr/>
          <a:lstStyle/>
          <a:p>
            <a:r>
              <a:rPr lang="en-US" dirty="0" smtClean="0"/>
              <a:t>What if we miss predictor values?</a:t>
            </a:r>
          </a:p>
          <a:p>
            <a:pPr lvl="1"/>
            <a:r>
              <a:rPr lang="en-US" dirty="0" smtClean="0"/>
              <a:t>Remove those examples =&gt; depletion of the training set</a:t>
            </a:r>
          </a:p>
          <a:p>
            <a:pPr lvl="1"/>
            <a:r>
              <a:rPr lang="en-US" dirty="0" smtClean="0"/>
              <a:t>Impute the values either with mean, knn, from the marginal or joint distributions </a:t>
            </a:r>
          </a:p>
          <a:p>
            <a:r>
              <a:rPr lang="en-US" dirty="0" smtClean="0"/>
              <a:t>Trees have a nicer way of doing this</a:t>
            </a:r>
          </a:p>
          <a:p>
            <a:pPr lvl="1"/>
            <a:r>
              <a:rPr lang="en-US" dirty="0" smtClean="0"/>
              <a:t>Categorical </a:t>
            </a:r>
          </a:p>
        </p:txBody>
      </p:sp>
    </p:spTree>
    <p:extLst>
      <p:ext uri="{BB962C8B-B14F-4D97-AF65-F5344CB8AC3E}">
        <p14:creationId xmlns:p14="http://schemas.microsoft.com/office/powerpoint/2010/main" val="14099216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smtClean="0"/>
              <a:t>Pattern Recognition and Machine Learning, </a:t>
            </a:r>
            <a:r>
              <a:rPr lang="en-US" sz="2400" dirty="0" smtClean="0"/>
              <a:t>Christopher M. Bishop</a:t>
            </a:r>
          </a:p>
          <a:p>
            <a:r>
              <a:rPr lang="en-US" dirty="0" smtClean="0"/>
              <a:t>The Elements of Statistical Learning</a:t>
            </a:r>
          </a:p>
          <a:p>
            <a:pPr marL="400050" lvl="1" indent="0">
              <a:buNone/>
            </a:pPr>
            <a:r>
              <a:rPr lang="en-US" sz="2400" dirty="0" smtClean="0"/>
              <a:t>Trevor Hastie, Robert Tibshirani, Jerome Friedman</a:t>
            </a:r>
          </a:p>
          <a:p>
            <a:pPr marL="400050" lvl="1" indent="0">
              <a:buNone/>
            </a:pPr>
            <a:r>
              <a:rPr lang="en-US" sz="2400" dirty="0" smtClean="0">
                <a:hlinkClick r:id="rId2"/>
              </a:rPr>
              <a:t>http://statweb.stanford.edu/~tibs/ElemStatLearn/printings/ESLII_print10.pdf</a:t>
            </a:r>
            <a:endParaRPr lang="en-US" sz="2400" dirty="0" smtClean="0"/>
          </a:p>
          <a:p>
            <a:endParaRPr lang="en-US" dirty="0"/>
          </a:p>
        </p:txBody>
      </p:sp>
    </p:spTree>
    <p:extLst>
      <p:ext uri="{BB962C8B-B14F-4D97-AF65-F5344CB8AC3E}">
        <p14:creationId xmlns:p14="http://schemas.microsoft.com/office/powerpoint/2010/main" val="2508863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79627"/>
            <a:ext cx="8229600" cy="1140506"/>
          </a:xfrm>
        </p:spPr>
        <p:txBody>
          <a:bodyPr/>
          <a:lstStyle/>
          <a:p>
            <a:pPr marL="0" indent="0">
              <a:buNone/>
            </a:pPr>
            <a:r>
              <a:rPr lang="en-US" b="1" dirty="0" smtClean="0"/>
              <a:t>Bagging for classification</a:t>
            </a:r>
            <a:r>
              <a:rPr lang="en-US" dirty="0" smtClean="0"/>
              <a:t>: Majority vote</a:t>
            </a:r>
          </a:p>
          <a:p>
            <a:pPr marL="0" indent="0">
              <a:buNone/>
            </a:pPr>
            <a:endParaRPr lang="en-US" dirty="0"/>
          </a:p>
        </p:txBody>
      </p:sp>
      <p:pic>
        <p:nvPicPr>
          <p:cNvPr id="4" name="Picture 3" descr="BaggingRegress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170" y="633863"/>
            <a:ext cx="6262914" cy="6262914"/>
          </a:xfrm>
          <a:prstGeom prst="rect">
            <a:avLst/>
          </a:prstGeom>
        </p:spPr>
      </p:pic>
      <p:cxnSp>
        <p:nvCxnSpPr>
          <p:cNvPr id="6" name="Straight Arrow Connector 5"/>
          <p:cNvCxnSpPr/>
          <p:nvPr/>
        </p:nvCxnSpPr>
        <p:spPr>
          <a:xfrm flipH="1">
            <a:off x="5950857" y="1850571"/>
            <a:ext cx="1629227" cy="54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580084" y="1611476"/>
            <a:ext cx="1109799" cy="369332"/>
          </a:xfrm>
          <a:prstGeom prst="rect">
            <a:avLst/>
          </a:prstGeom>
          <a:noFill/>
        </p:spPr>
        <p:txBody>
          <a:bodyPr wrap="none" rtlCol="0">
            <a:spAutoFit/>
          </a:bodyPr>
          <a:lstStyle/>
          <a:p>
            <a:r>
              <a:rPr lang="en-US" dirty="0" smtClean="0"/>
              <a:t>Test error</a:t>
            </a:r>
            <a:endParaRPr lang="en-US" dirty="0"/>
          </a:p>
        </p:txBody>
      </p:sp>
      <p:sp>
        <p:nvSpPr>
          <p:cNvPr id="2" name="TextBox 1"/>
          <p:cNvSpPr txBox="1"/>
          <p:nvPr/>
        </p:nvSpPr>
        <p:spPr>
          <a:xfrm>
            <a:off x="476250" y="2952750"/>
            <a:ext cx="7937500" cy="769441"/>
          </a:xfrm>
          <a:prstGeom prst="rect">
            <a:avLst/>
          </a:prstGeom>
          <a:noFill/>
        </p:spPr>
        <p:txBody>
          <a:bodyPr wrap="square" rtlCol="0">
            <a:spAutoFit/>
          </a:bodyPr>
          <a:lstStyle/>
          <a:p>
            <a:pPr algn="ctr"/>
            <a:r>
              <a:rPr lang="en-US" sz="4400" b="1" dirty="0" smtClean="0"/>
              <a:t>NO OVERFITTING</a:t>
            </a:r>
            <a:endParaRPr lang="en-US" sz="4400" b="1" dirty="0"/>
          </a:p>
        </p:txBody>
      </p:sp>
    </p:spTree>
    <p:extLst>
      <p:ext uri="{BB962C8B-B14F-4D97-AF65-F5344CB8AC3E}">
        <p14:creationId xmlns:p14="http://schemas.microsoft.com/office/powerpoint/2010/main" val="9846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997857" y="5914574"/>
            <a:ext cx="6948714" cy="36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1161143" y="1360717"/>
            <a:ext cx="0" cy="47897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564097" y="6129051"/>
            <a:ext cx="382474" cy="369332"/>
          </a:xfrm>
          <a:prstGeom prst="rect">
            <a:avLst/>
          </a:prstGeom>
          <a:noFill/>
        </p:spPr>
        <p:txBody>
          <a:bodyPr wrap="none" rtlCol="0">
            <a:spAutoFit/>
          </a:bodyPr>
          <a:lstStyle/>
          <a:p>
            <a:r>
              <a:rPr lang="en-US" dirty="0" smtClean="0"/>
              <a:t>X</a:t>
            </a:r>
            <a:r>
              <a:rPr lang="en-US" baseline="-25000" dirty="0" smtClean="0"/>
              <a:t>1</a:t>
            </a:r>
            <a:endParaRPr lang="en-US" dirty="0"/>
          </a:p>
        </p:txBody>
      </p:sp>
      <p:sp>
        <p:nvSpPr>
          <p:cNvPr id="9" name="TextBox 8"/>
          <p:cNvSpPr txBox="1"/>
          <p:nvPr/>
        </p:nvSpPr>
        <p:spPr>
          <a:xfrm>
            <a:off x="615383" y="1382879"/>
            <a:ext cx="382474" cy="369332"/>
          </a:xfrm>
          <a:prstGeom prst="rect">
            <a:avLst/>
          </a:prstGeom>
          <a:noFill/>
        </p:spPr>
        <p:txBody>
          <a:bodyPr wrap="none" rtlCol="0">
            <a:spAutoFit/>
          </a:bodyPr>
          <a:lstStyle/>
          <a:p>
            <a:r>
              <a:rPr lang="en-US" dirty="0" smtClean="0"/>
              <a:t>X</a:t>
            </a:r>
            <a:r>
              <a:rPr lang="en-US" baseline="-25000" dirty="0"/>
              <a:t>2</a:t>
            </a:r>
            <a:endParaRPr lang="en-US" dirty="0"/>
          </a:p>
        </p:txBody>
      </p:sp>
      <p:sp>
        <p:nvSpPr>
          <p:cNvPr id="114" name="Oval 113"/>
          <p:cNvSpPr/>
          <p:nvPr/>
        </p:nvSpPr>
        <p:spPr>
          <a:xfrm>
            <a:off x="1832429" y="2050146"/>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Oval 114"/>
          <p:cNvSpPr/>
          <p:nvPr/>
        </p:nvSpPr>
        <p:spPr>
          <a:xfrm>
            <a:off x="2982686" y="179125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Oval 115"/>
          <p:cNvSpPr/>
          <p:nvPr/>
        </p:nvSpPr>
        <p:spPr>
          <a:xfrm>
            <a:off x="3327400" y="300083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0" name="Group 119"/>
          <p:cNvGrpSpPr/>
          <p:nvPr/>
        </p:nvGrpSpPr>
        <p:grpSpPr>
          <a:xfrm rot="19067347">
            <a:off x="2004787" y="3673845"/>
            <a:ext cx="1839685" cy="1557049"/>
            <a:chOff x="2004786" y="2967301"/>
            <a:chExt cx="1839685" cy="1557049"/>
          </a:xfrm>
        </p:grpSpPr>
        <p:sp>
          <p:nvSpPr>
            <p:cNvPr id="117" name="Oval 116"/>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Oval 117"/>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Oval 118"/>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1" name="Group 120"/>
          <p:cNvGrpSpPr/>
          <p:nvPr/>
        </p:nvGrpSpPr>
        <p:grpSpPr>
          <a:xfrm rot="20886646">
            <a:off x="3443502" y="3416948"/>
            <a:ext cx="1839685" cy="1557049"/>
            <a:chOff x="2004786" y="2967301"/>
            <a:chExt cx="1839685" cy="1557049"/>
          </a:xfrm>
        </p:grpSpPr>
        <p:sp>
          <p:nvSpPr>
            <p:cNvPr id="122" name="Oval 121"/>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Oval 122"/>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Oval 123"/>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5" name="Group 124"/>
          <p:cNvGrpSpPr/>
          <p:nvPr/>
        </p:nvGrpSpPr>
        <p:grpSpPr>
          <a:xfrm rot="19067347">
            <a:off x="4712948" y="1516161"/>
            <a:ext cx="1839685" cy="1557049"/>
            <a:chOff x="2004786" y="2967301"/>
            <a:chExt cx="1839685" cy="1557049"/>
          </a:xfrm>
          <a:solidFill>
            <a:srgbClr val="77933C"/>
          </a:solidFill>
        </p:grpSpPr>
        <p:sp>
          <p:nvSpPr>
            <p:cNvPr id="126" name="Oval 125"/>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7" name="Oval 126"/>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Oval 127"/>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rot="18136368">
            <a:off x="5194164" y="2570785"/>
            <a:ext cx="1839685" cy="1557049"/>
            <a:chOff x="2004786" y="2967301"/>
            <a:chExt cx="1839685" cy="1557049"/>
          </a:xfrm>
          <a:solidFill>
            <a:srgbClr val="77933C"/>
          </a:solidFill>
        </p:grpSpPr>
        <p:sp>
          <p:nvSpPr>
            <p:cNvPr id="130" name="Oval 129"/>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Oval 130"/>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Oval 131"/>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3" name="Group 132"/>
          <p:cNvGrpSpPr/>
          <p:nvPr/>
        </p:nvGrpSpPr>
        <p:grpSpPr>
          <a:xfrm rot="1536778">
            <a:off x="4375156" y="4036388"/>
            <a:ext cx="1839685" cy="1557049"/>
            <a:chOff x="2004786" y="2967301"/>
            <a:chExt cx="1839685" cy="1557049"/>
          </a:xfrm>
          <a:solidFill>
            <a:srgbClr val="77933C"/>
          </a:solidFill>
        </p:grpSpPr>
        <p:sp>
          <p:nvSpPr>
            <p:cNvPr id="134" name="Oval 133"/>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Oval 134"/>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Oval 135"/>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7" name="Oval 136"/>
          <p:cNvSpPr/>
          <p:nvPr/>
        </p:nvSpPr>
        <p:spPr>
          <a:xfrm>
            <a:off x="4717395" y="157847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Freeform 137"/>
          <p:cNvSpPr/>
          <p:nvPr/>
        </p:nvSpPr>
        <p:spPr>
          <a:xfrm>
            <a:off x="4481286" y="780146"/>
            <a:ext cx="1124857" cy="48985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9" name="Freeform 138"/>
          <p:cNvSpPr/>
          <p:nvPr/>
        </p:nvSpPr>
        <p:spPr>
          <a:xfrm flipH="1">
            <a:off x="4128997" y="780146"/>
            <a:ext cx="504689"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0" name="Freeform 139"/>
          <p:cNvSpPr/>
          <p:nvPr/>
        </p:nvSpPr>
        <p:spPr>
          <a:xfrm rot="20113335">
            <a:off x="4801875" y="8188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1" name="Freeform 140"/>
          <p:cNvSpPr/>
          <p:nvPr/>
        </p:nvSpPr>
        <p:spPr>
          <a:xfrm rot="21163266">
            <a:off x="4954275" y="9712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2" name="Freeform 141"/>
          <p:cNvSpPr/>
          <p:nvPr/>
        </p:nvSpPr>
        <p:spPr>
          <a:xfrm rot="20113335">
            <a:off x="5106675" y="724504"/>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3" name="Freeform 142"/>
          <p:cNvSpPr/>
          <p:nvPr/>
        </p:nvSpPr>
        <p:spPr>
          <a:xfrm>
            <a:off x="4535714" y="562432"/>
            <a:ext cx="471715" cy="5188857"/>
          </a:xfrm>
          <a:custGeom>
            <a:avLst/>
            <a:gdLst>
              <a:gd name="connsiteX0" fmla="*/ 471715 w 471715"/>
              <a:gd name="connsiteY0" fmla="*/ 5188857 h 5188857"/>
              <a:gd name="connsiteX1" fmla="*/ 471715 w 471715"/>
              <a:gd name="connsiteY1" fmla="*/ 5188857 h 5188857"/>
              <a:gd name="connsiteX2" fmla="*/ 453572 w 471715"/>
              <a:gd name="connsiteY2" fmla="*/ 4118428 h 5188857"/>
              <a:gd name="connsiteX3" fmla="*/ 435429 w 471715"/>
              <a:gd name="connsiteY3" fmla="*/ 3955142 h 5188857"/>
              <a:gd name="connsiteX4" fmla="*/ 417286 w 471715"/>
              <a:gd name="connsiteY4" fmla="*/ 3900714 h 5188857"/>
              <a:gd name="connsiteX5" fmla="*/ 399143 w 471715"/>
              <a:gd name="connsiteY5" fmla="*/ 3646714 h 5188857"/>
              <a:gd name="connsiteX6" fmla="*/ 381000 w 471715"/>
              <a:gd name="connsiteY6" fmla="*/ 3320142 h 5188857"/>
              <a:gd name="connsiteX7" fmla="*/ 344715 w 471715"/>
              <a:gd name="connsiteY7" fmla="*/ 3175000 h 5188857"/>
              <a:gd name="connsiteX8" fmla="*/ 326572 w 471715"/>
              <a:gd name="connsiteY8" fmla="*/ 3084285 h 5188857"/>
              <a:gd name="connsiteX9" fmla="*/ 272143 w 471715"/>
              <a:gd name="connsiteY9" fmla="*/ 3011714 h 5188857"/>
              <a:gd name="connsiteX10" fmla="*/ 254000 w 471715"/>
              <a:gd name="connsiteY10" fmla="*/ 2249714 h 5188857"/>
              <a:gd name="connsiteX11" fmla="*/ 235857 w 471715"/>
              <a:gd name="connsiteY11" fmla="*/ 2159000 h 5188857"/>
              <a:gd name="connsiteX12" fmla="*/ 199572 w 471715"/>
              <a:gd name="connsiteY12" fmla="*/ 1487714 h 5188857"/>
              <a:gd name="connsiteX13" fmla="*/ 163286 w 471715"/>
              <a:gd name="connsiteY13" fmla="*/ 1288142 h 5188857"/>
              <a:gd name="connsiteX14" fmla="*/ 145143 w 471715"/>
              <a:gd name="connsiteY14" fmla="*/ 1143000 h 5188857"/>
              <a:gd name="connsiteX15" fmla="*/ 108857 w 471715"/>
              <a:gd name="connsiteY15" fmla="*/ 925285 h 5188857"/>
              <a:gd name="connsiteX16" fmla="*/ 90715 w 471715"/>
              <a:gd name="connsiteY16" fmla="*/ 762000 h 5188857"/>
              <a:gd name="connsiteX17" fmla="*/ 72572 w 471715"/>
              <a:gd name="connsiteY17" fmla="*/ 689428 h 5188857"/>
              <a:gd name="connsiteX18" fmla="*/ 36286 w 471715"/>
              <a:gd name="connsiteY18" fmla="*/ 508000 h 5188857"/>
              <a:gd name="connsiteX19" fmla="*/ 0 w 471715"/>
              <a:gd name="connsiteY19" fmla="*/ 326571 h 5188857"/>
              <a:gd name="connsiteX20" fmla="*/ 18143 w 471715"/>
              <a:gd name="connsiteY20" fmla="*/ 0 h 5188857"/>
              <a:gd name="connsiteX21" fmla="*/ 18143 w 471715"/>
              <a:gd name="connsiteY21" fmla="*/ 0 h 518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1715" h="5188857">
                <a:moveTo>
                  <a:pt x="471715" y="5188857"/>
                </a:moveTo>
                <a:lnTo>
                  <a:pt x="471715" y="5188857"/>
                </a:lnTo>
                <a:cubicBezTo>
                  <a:pt x="465667" y="4832047"/>
                  <a:pt x="464063" y="4475135"/>
                  <a:pt x="453572" y="4118428"/>
                </a:cubicBezTo>
                <a:cubicBezTo>
                  <a:pt x="451962" y="4063688"/>
                  <a:pt x="444432" y="4009160"/>
                  <a:pt x="435429" y="3955142"/>
                </a:cubicBezTo>
                <a:cubicBezTo>
                  <a:pt x="432285" y="3936278"/>
                  <a:pt x="423334" y="3918857"/>
                  <a:pt x="417286" y="3900714"/>
                </a:cubicBezTo>
                <a:cubicBezTo>
                  <a:pt x="411238" y="3816047"/>
                  <a:pt x="404438" y="3731431"/>
                  <a:pt x="399143" y="3646714"/>
                </a:cubicBezTo>
                <a:cubicBezTo>
                  <a:pt x="392342" y="3537901"/>
                  <a:pt x="390445" y="3428757"/>
                  <a:pt x="381000" y="3320142"/>
                </a:cubicBezTo>
                <a:cubicBezTo>
                  <a:pt x="372084" y="3217612"/>
                  <a:pt x="364560" y="3254380"/>
                  <a:pt x="344715" y="3175000"/>
                </a:cubicBezTo>
                <a:cubicBezTo>
                  <a:pt x="337236" y="3145084"/>
                  <a:pt x="339096" y="3112464"/>
                  <a:pt x="326572" y="3084285"/>
                </a:cubicBezTo>
                <a:cubicBezTo>
                  <a:pt x="314291" y="3056653"/>
                  <a:pt x="290286" y="3035904"/>
                  <a:pt x="272143" y="3011714"/>
                </a:cubicBezTo>
                <a:cubicBezTo>
                  <a:pt x="266095" y="2757714"/>
                  <a:pt x="264802" y="2503556"/>
                  <a:pt x="254000" y="2249714"/>
                </a:cubicBezTo>
                <a:cubicBezTo>
                  <a:pt x="252689" y="2218905"/>
                  <a:pt x="237781" y="2189777"/>
                  <a:pt x="235857" y="2159000"/>
                </a:cubicBezTo>
                <a:cubicBezTo>
                  <a:pt x="196632" y="1531394"/>
                  <a:pt x="240979" y="1860374"/>
                  <a:pt x="199572" y="1487714"/>
                </a:cubicBezTo>
                <a:cubicBezTo>
                  <a:pt x="182476" y="1333852"/>
                  <a:pt x="195506" y="1384803"/>
                  <a:pt x="163286" y="1288142"/>
                </a:cubicBezTo>
                <a:cubicBezTo>
                  <a:pt x="157238" y="1239761"/>
                  <a:pt x="152376" y="1191218"/>
                  <a:pt x="145143" y="1143000"/>
                </a:cubicBezTo>
                <a:cubicBezTo>
                  <a:pt x="134229" y="1070241"/>
                  <a:pt x="116981" y="998408"/>
                  <a:pt x="108857" y="925285"/>
                </a:cubicBezTo>
                <a:cubicBezTo>
                  <a:pt x="102810" y="870857"/>
                  <a:pt x="99042" y="816126"/>
                  <a:pt x="90715" y="762000"/>
                </a:cubicBezTo>
                <a:cubicBezTo>
                  <a:pt x="86923" y="737355"/>
                  <a:pt x="77797" y="713810"/>
                  <a:pt x="72572" y="689428"/>
                </a:cubicBezTo>
                <a:cubicBezTo>
                  <a:pt x="59649" y="629123"/>
                  <a:pt x="45008" y="569054"/>
                  <a:pt x="36286" y="508000"/>
                </a:cubicBezTo>
                <a:cubicBezTo>
                  <a:pt x="15438" y="362068"/>
                  <a:pt x="31666" y="421569"/>
                  <a:pt x="0" y="326571"/>
                </a:cubicBezTo>
                <a:cubicBezTo>
                  <a:pt x="21156" y="72697"/>
                  <a:pt x="18143" y="181680"/>
                  <a:pt x="18143" y="0"/>
                </a:cubicBezTo>
                <a:lnTo>
                  <a:pt x="18143" y="0"/>
                </a:lnTo>
              </a:path>
            </a:pathLst>
          </a:custGeom>
          <a:ln w="762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319146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decision trees</a:t>
            </a:r>
            <a:endParaRPr lang="en-US" dirty="0"/>
          </a:p>
        </p:txBody>
      </p:sp>
      <p:pic>
        <p:nvPicPr>
          <p:cNvPr id="4" name="Picture 3" descr="Screen Shot 2016-10-31 at 8.43.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300"/>
            <a:ext cx="9144000" cy="5334820"/>
          </a:xfrm>
          <a:prstGeom prst="rect">
            <a:avLst/>
          </a:prstGeom>
        </p:spPr>
      </p:pic>
      <p:sp>
        <p:nvSpPr>
          <p:cNvPr id="5" name="Rectangle 4"/>
          <p:cNvSpPr/>
          <p:nvPr/>
        </p:nvSpPr>
        <p:spPr>
          <a:xfrm>
            <a:off x="155222" y="6519445"/>
            <a:ext cx="8988778" cy="307777"/>
          </a:xfrm>
          <a:prstGeom prst="rect">
            <a:avLst/>
          </a:prstGeom>
        </p:spPr>
        <p:txBody>
          <a:bodyPr wrap="square">
            <a:spAutoFit/>
          </a:bodyPr>
          <a:lstStyle/>
          <a:p>
            <a:r>
              <a:rPr lang="en-US" sz="1400" dirty="0" smtClean="0"/>
              <a:t>Hastie et al.,”The Elements of Statistical Learning: Data Mining, Inference, and Prediction”, Springer (2009)</a:t>
            </a:r>
            <a:endParaRPr lang="en-US" sz="1400" dirty="0"/>
          </a:p>
        </p:txBody>
      </p:sp>
    </p:spTree>
    <p:extLst>
      <p:ext uri="{BB962C8B-B14F-4D97-AF65-F5344CB8AC3E}">
        <p14:creationId xmlns:p14="http://schemas.microsoft.com/office/powerpoint/2010/main" val="955462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Out-of-Bag Error Estimation </a:t>
            </a:r>
          </a:p>
        </p:txBody>
      </p:sp>
      <p:sp>
        <p:nvSpPr>
          <p:cNvPr id="3" name="Content Placeholder 2"/>
          <p:cNvSpPr>
            <a:spLocks noGrp="1"/>
          </p:cNvSpPr>
          <p:nvPr>
            <p:ph idx="1"/>
          </p:nvPr>
        </p:nvSpPr>
        <p:spPr>
          <a:xfrm>
            <a:off x="457200" y="1309913"/>
            <a:ext cx="8229600" cy="4949374"/>
          </a:xfrm>
        </p:spPr>
        <p:txBody>
          <a:bodyPr>
            <a:normAutofit/>
          </a:bodyPr>
          <a:lstStyle/>
          <a:p>
            <a:r>
              <a:rPr lang="en-US" sz="2600" dirty="0" smtClean="0"/>
              <a:t>No cross validation?</a:t>
            </a:r>
          </a:p>
          <a:p>
            <a:r>
              <a:rPr lang="en-US" sz="2600" dirty="0" smtClean="0"/>
              <a:t>Remember, in bootstrapping we sample with replacement, and therefore </a:t>
            </a:r>
            <a:r>
              <a:rPr lang="en-US" sz="2600" b="1" dirty="0" smtClean="0"/>
              <a:t>not all observations are used for each bootstrap sample</a:t>
            </a:r>
            <a:r>
              <a:rPr lang="en-US" sz="2600" dirty="0" smtClean="0"/>
              <a:t>. On average 1/3 of them are not used! </a:t>
            </a:r>
          </a:p>
          <a:p>
            <a:r>
              <a:rPr lang="en-US" sz="2600" dirty="0" smtClean="0"/>
              <a:t>We call them out-of-bag samples (OOB)</a:t>
            </a:r>
          </a:p>
          <a:p>
            <a:r>
              <a:rPr lang="en-US" sz="2600" dirty="0" smtClean="0"/>
              <a:t> We </a:t>
            </a:r>
            <a:r>
              <a:rPr lang="en-US" sz="2600" dirty="0"/>
              <a:t>can predict the response for the</a:t>
            </a:r>
            <a:r>
              <a:rPr lang="en-US" sz="2600" i="1" dirty="0"/>
              <a:t> </a:t>
            </a:r>
            <a:r>
              <a:rPr lang="en-US" sz="2600" i="1" dirty="0" smtClean="0"/>
              <a:t>i-th </a:t>
            </a:r>
            <a:r>
              <a:rPr lang="en-US" sz="2600" dirty="0"/>
              <a:t>observation using each of the trees in which that observation was </a:t>
            </a:r>
            <a:r>
              <a:rPr lang="en-US" sz="2600" dirty="0" smtClean="0"/>
              <a:t>OOB and do this for </a:t>
            </a:r>
            <a:r>
              <a:rPr lang="en-US" sz="2600" i="1" dirty="0" smtClean="0"/>
              <a:t>n</a:t>
            </a:r>
            <a:r>
              <a:rPr lang="en-US" sz="2600" dirty="0" smtClean="0"/>
              <a:t> observations</a:t>
            </a:r>
          </a:p>
          <a:p>
            <a:r>
              <a:rPr lang="en-US" sz="2600" dirty="0" smtClean="0"/>
              <a:t> Calculate overall </a:t>
            </a:r>
            <a:r>
              <a:rPr lang="en-US" sz="2600" dirty="0"/>
              <a:t>OOB MSE </a:t>
            </a:r>
            <a:r>
              <a:rPr lang="en-US" sz="2600" dirty="0" smtClean="0"/>
              <a:t>or </a:t>
            </a:r>
            <a:r>
              <a:rPr lang="en-US" sz="2600" dirty="0"/>
              <a:t>classification </a:t>
            </a:r>
            <a:r>
              <a:rPr lang="en-US" sz="2600" dirty="0" smtClean="0"/>
              <a:t>error</a:t>
            </a:r>
          </a:p>
        </p:txBody>
      </p:sp>
    </p:spTree>
    <p:extLst>
      <p:ext uri="{BB962C8B-B14F-4D97-AF65-F5344CB8AC3E}">
        <p14:creationId xmlns:p14="http://schemas.microsoft.com/office/powerpoint/2010/main" val="213996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sp>
        <p:nvSpPr>
          <p:cNvPr id="3" name="Content Placeholder 2"/>
          <p:cNvSpPr>
            <a:spLocks noGrp="1"/>
          </p:cNvSpPr>
          <p:nvPr>
            <p:ph idx="1"/>
          </p:nvPr>
        </p:nvSpPr>
        <p:spPr/>
        <p:txBody>
          <a:bodyPr/>
          <a:lstStyle/>
          <a:p>
            <a:pPr>
              <a:spcAft>
                <a:spcPts val="1800"/>
              </a:spcAft>
            </a:pPr>
            <a:r>
              <a:rPr lang="en-US" dirty="0" smtClean="0"/>
              <a:t>Reduces overfitting (variance)</a:t>
            </a:r>
          </a:p>
          <a:p>
            <a:pPr>
              <a:spcAft>
                <a:spcPts val="1800"/>
              </a:spcAft>
            </a:pPr>
            <a:r>
              <a:rPr lang="en-US" dirty="0" smtClean="0"/>
              <a:t>Normally uses one type of classifier</a:t>
            </a:r>
          </a:p>
          <a:p>
            <a:pPr>
              <a:spcAft>
                <a:spcPts val="1800"/>
              </a:spcAft>
            </a:pPr>
            <a:r>
              <a:rPr lang="en-US" dirty="0" smtClean="0"/>
              <a:t>Decision trees are popular</a:t>
            </a:r>
          </a:p>
          <a:p>
            <a:pPr>
              <a:spcAft>
                <a:spcPts val="1800"/>
              </a:spcAft>
            </a:pPr>
            <a:r>
              <a:rPr lang="en-US" dirty="0" smtClean="0"/>
              <a:t>Easy to parallelize</a:t>
            </a:r>
            <a:endParaRPr lang="en-US" dirty="0"/>
          </a:p>
        </p:txBody>
      </p:sp>
    </p:spTree>
    <p:extLst>
      <p:ext uri="{BB962C8B-B14F-4D97-AF65-F5344CB8AC3E}">
        <p14:creationId xmlns:p14="http://schemas.microsoft.com/office/powerpoint/2010/main" val="206942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TotalTime>
  <Words>1866</Words>
  <Application>Microsoft Office PowerPoint</Application>
  <PresentationFormat>On-screen Show (4:3)</PresentationFormat>
  <Paragraphs>220</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 of the crowds</vt:lpstr>
      <vt:lpstr>Ensemble methods</vt:lpstr>
      <vt:lpstr>Bagging </vt:lpstr>
      <vt:lpstr>Bagging </vt:lpstr>
      <vt:lpstr>PowerPoint Presentation</vt:lpstr>
      <vt:lpstr>PowerPoint Presentation</vt:lpstr>
      <vt:lpstr>Bagging decision trees</vt:lpstr>
      <vt:lpstr>Out-of-Bag Error Estimation </vt:lpstr>
      <vt:lpstr>Bagging</vt:lpstr>
      <vt:lpstr>Variable Importance Measures </vt:lpstr>
      <vt:lpstr>PowerPoint Presentation</vt:lpstr>
      <vt:lpstr>RF: Variable Importance Measures </vt:lpstr>
      <vt:lpstr>PowerPoint Presentation</vt:lpstr>
      <vt:lpstr>Bagging - issues</vt:lpstr>
      <vt:lpstr>Bagging - issues</vt:lpstr>
      <vt:lpstr>Bagging - issues</vt:lpstr>
      <vt:lpstr>Bagging - issues</vt:lpstr>
      <vt:lpstr>Bagging - issues</vt:lpstr>
      <vt:lpstr>Random Forests </vt:lpstr>
      <vt:lpstr>Outline </vt:lpstr>
      <vt:lpstr>Random Forests </vt:lpstr>
      <vt:lpstr>Random Forests </vt:lpstr>
      <vt:lpstr>Random Forests Algorithm </vt:lpstr>
      <vt:lpstr>Random Forests Tuning</vt:lpstr>
      <vt:lpstr>Example</vt:lpstr>
      <vt:lpstr>PowerPoint Presentation</vt:lpstr>
      <vt:lpstr>Random Forests Issues</vt:lpstr>
      <vt:lpstr>PowerPoint Presentation</vt:lpstr>
      <vt:lpstr>Can RF overfit?</vt:lpstr>
      <vt:lpstr>PowerPoint Presentation</vt:lpstr>
      <vt:lpstr>Outline </vt:lpstr>
      <vt:lpstr>Boosting</vt:lpstr>
      <vt:lpstr>Boosting</vt:lpstr>
      <vt:lpstr>Sequential fitting</vt:lpstr>
      <vt:lpstr>Boosting for regression</vt:lpstr>
      <vt:lpstr>Boosting tuning parameters </vt:lpstr>
      <vt:lpstr>PowerPoint Presentation</vt:lpstr>
      <vt:lpstr>Boosting for classification </vt:lpstr>
      <vt:lpstr>Different flavors</vt:lpstr>
      <vt:lpstr>Different flavors</vt:lpstr>
      <vt:lpstr>Missing data</vt:lpstr>
      <vt:lpstr>Further reading</vt:lpstr>
    </vt:vector>
  </TitlesOfParts>
  <Company>Harvard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pavlos protopapas</dc:creator>
  <cp:lastModifiedBy>peanutCode</cp:lastModifiedBy>
  <cp:revision>57</cp:revision>
  <dcterms:created xsi:type="dcterms:W3CDTF">2016-11-02T01:38:55Z</dcterms:created>
  <dcterms:modified xsi:type="dcterms:W3CDTF">2021-10-26T23:49:32Z</dcterms:modified>
</cp:coreProperties>
</file>