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13716000" cx="24384000"/>
  <p:notesSz cx="6858000" cy="9144000"/>
  <p:embeddedFontLst>
    <p:embeddedFont>
      <p:font typeface="La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Montserrat ExtraBold"/>
      <p:bold r:id="rId51"/>
      <p:boldItalic r:id="rId52"/>
    </p:embeddedFont>
    <p:embeddedFont>
      <p:font typeface="Helvetica Neue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7" roundtripDataSignature="AMtx7mjg/3f6zr3gY8ttMCN6ZJupntuj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Lato-regular.fntdata"/><Relationship Id="rId34" Type="http://schemas.openxmlformats.org/officeDocument/2006/relationships/slide" Target="slides/slide30.xml"/><Relationship Id="rId37" Type="http://schemas.openxmlformats.org/officeDocument/2006/relationships/font" Target="fonts/Lato-italic.fntdata"/><Relationship Id="rId36" Type="http://schemas.openxmlformats.org/officeDocument/2006/relationships/font" Target="fonts/Lato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ExtraBold-bold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HelveticaNeueLight-regular.fntdata"/><Relationship Id="rId52" Type="http://schemas.openxmlformats.org/officeDocument/2006/relationships/font" Target="fonts/MontserratExtraBold-boldItalic.fntdata"/><Relationship Id="rId11" Type="http://schemas.openxmlformats.org/officeDocument/2006/relationships/slide" Target="slides/slide7.xml"/><Relationship Id="rId55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57" Type="http://customschemas.google.com/relationships/presentationmetadata" Target="metadata"/><Relationship Id="rId12" Type="http://schemas.openxmlformats.org/officeDocument/2006/relationships/slide" Target="slides/slide8.xml"/><Relationship Id="rId56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78beb30802_0_2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g78beb30802_0_2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beb30892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78beb30892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beb30802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78beb30802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beb3080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78beb308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beb30802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78beb30802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beb30802_0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78beb30802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beb30802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78beb30802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beb30802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78beb30802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ec8217c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9dec8217c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82966e5d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9b82966e5d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8beb30802_0_2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78beb30802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b82966e5d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9b82966e5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b82966e5d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9b82966e5d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82966e5d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9b82966e5d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00820263f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a00820263f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b82966e5d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9b82966e5d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b82966e5d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9b82966e5d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beb30802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78beb30802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8beb30802_0_2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78beb30802_0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8beb30802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78beb30802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8beb30802_0_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78beb30802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8beb30892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g78beb30892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8beb30802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78beb30802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8beb30892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78beb30892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8beb30892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78beb3089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beb30892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78beb3089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8beb30802_0_2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78beb30802_0_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beb30892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78beb30892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beb30802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78beb30802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eece3c319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eece3c319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9eece3c319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9eece3c319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9eece3c319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9eece3c319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9eece3c319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9eece3c319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eece3c319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eece3c319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eece3c319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eece3c319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eece3c319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eece3c319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eece3c319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9eece3c319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8beb30802_0_261"/>
          <p:cNvSpPr txBox="1"/>
          <p:nvPr/>
        </p:nvSpPr>
        <p:spPr>
          <a:xfrm>
            <a:off x="987300" y="3481025"/>
            <a:ext cx="22409400" cy="46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What is the Importance of Clustering?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beb30892_0_56"/>
          <p:cNvSpPr txBox="1"/>
          <p:nvPr/>
        </p:nvSpPr>
        <p:spPr>
          <a:xfrm>
            <a:off x="1147475" y="666150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Elbow Method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78beb30892_0_56"/>
          <p:cNvSpPr txBox="1"/>
          <p:nvPr/>
        </p:nvSpPr>
        <p:spPr>
          <a:xfrm>
            <a:off x="810900" y="3320000"/>
            <a:ext cx="21795600" cy="6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 elbow method is a heuristic used in determining the number of optimum clusters in a data set.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This Method Helps us to find out the Optimum Number of Clusters in a Data set.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plot the explained variation against the number of clusters and finally pick the elbow of the curve as the number of clusters to use.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g78beb30892_0_56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78beb30802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774" y="264400"/>
            <a:ext cx="16254450" cy="11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78beb30802_0_120"/>
          <p:cNvSpPr/>
          <p:nvPr/>
        </p:nvSpPr>
        <p:spPr>
          <a:xfrm>
            <a:off x="9022825" y="6279625"/>
            <a:ext cx="1024500" cy="12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8beb30802_0_120"/>
          <p:cNvSpPr/>
          <p:nvPr/>
        </p:nvSpPr>
        <p:spPr>
          <a:xfrm>
            <a:off x="11964325" y="8328750"/>
            <a:ext cx="1024500" cy="12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g78beb30802_0_120"/>
          <p:cNvCxnSpPr>
            <a:endCxn id="103" idx="7"/>
          </p:cNvCxnSpPr>
          <p:nvPr/>
        </p:nvCxnSpPr>
        <p:spPr>
          <a:xfrm flipH="1">
            <a:off x="9897290" y="4561009"/>
            <a:ext cx="1538100" cy="190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g78beb30802_0_120"/>
          <p:cNvCxnSpPr>
            <a:endCxn id="104" idx="7"/>
          </p:cNvCxnSpPr>
          <p:nvPr/>
        </p:nvCxnSpPr>
        <p:spPr>
          <a:xfrm flipH="1">
            <a:off x="12838790" y="6510834"/>
            <a:ext cx="1604400" cy="200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g78beb30802_0_120"/>
          <p:cNvSpPr txBox="1"/>
          <p:nvPr/>
        </p:nvSpPr>
        <p:spPr>
          <a:xfrm>
            <a:off x="11608350" y="3734725"/>
            <a:ext cx="406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First 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Elbow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78beb30802_0_120"/>
          <p:cNvSpPr txBox="1"/>
          <p:nvPr/>
        </p:nvSpPr>
        <p:spPr>
          <a:xfrm>
            <a:off x="14608375" y="5684700"/>
            <a:ext cx="304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Second Elbow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78beb30802_0_120"/>
          <p:cNvSpPr txBox="1"/>
          <p:nvPr/>
        </p:nvSpPr>
        <p:spPr>
          <a:xfrm>
            <a:off x="20319225" y="5415300"/>
            <a:ext cx="3635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Always Consider the Last Elbow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beb30802_0_0"/>
          <p:cNvSpPr txBox="1"/>
          <p:nvPr/>
        </p:nvSpPr>
        <p:spPr>
          <a:xfrm>
            <a:off x="987300" y="3239675"/>
            <a:ext cx="22409400" cy="44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Introduction to K Means Clustering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beb30802_0_26"/>
          <p:cNvSpPr txBox="1"/>
          <p:nvPr/>
        </p:nvSpPr>
        <p:spPr>
          <a:xfrm>
            <a:off x="1024575" y="711075"/>
            <a:ext cx="22952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K Means Clustering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78beb30802_0_26"/>
          <p:cNvSpPr txBox="1"/>
          <p:nvPr/>
        </p:nvSpPr>
        <p:spPr>
          <a:xfrm>
            <a:off x="810900" y="2786200"/>
            <a:ext cx="22077900" cy="7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 Means algorithm is a Centroid Based Algorithm.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tries to make the intra-cluster data points as similar as possible while also keeping the clusters as different as possible.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assigns data points to a cluster such that the sum of the squared distance between the data points and the cluster’s centroid minimum. 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less variation we have within clusters, the more homogeneous the data points are within the same cluster.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" name="Google Shape;121;g78beb30802_0_26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beb30802_0_160"/>
          <p:cNvSpPr txBox="1"/>
          <p:nvPr/>
        </p:nvSpPr>
        <p:spPr>
          <a:xfrm>
            <a:off x="987300" y="2289225"/>
            <a:ext cx="22409400" cy="51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Using Silhouette Score to analyze the clusters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beb30802_0_164"/>
          <p:cNvSpPr txBox="1"/>
          <p:nvPr/>
        </p:nvSpPr>
        <p:spPr>
          <a:xfrm>
            <a:off x="1203575" y="666150"/>
            <a:ext cx="22661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Silhouette Values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78beb30802_0_164"/>
          <p:cNvSpPr txBox="1"/>
          <p:nvPr/>
        </p:nvSpPr>
        <p:spPr>
          <a:xfrm>
            <a:off x="810900" y="2821950"/>
            <a:ext cx="22523400" cy="85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Silhouette values lie in the range of </a:t>
            </a: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-1 and  1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. The 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of +1 is ideal and -1 is least preferred.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Value of </a:t>
            </a: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+1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indicates that the sample is far away from its neighbouring cluster and very close to the cluster it is assigned.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Value of </a:t>
            </a: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-1 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indicates that the point is close to its neighbouring cluster than to the cluster its assigned.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of </a:t>
            </a:r>
            <a:r>
              <a:rPr b="1"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means it's at the boundary of the distance between the two clusters.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g78beb30802_0_16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8beb30802_0_170"/>
          <p:cNvSpPr txBox="1"/>
          <p:nvPr/>
        </p:nvSpPr>
        <p:spPr>
          <a:xfrm>
            <a:off x="1203575" y="771750"/>
            <a:ext cx="22577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Working of 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Silhouette Analysis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78beb30802_0_170"/>
          <p:cNvSpPr txBox="1"/>
          <p:nvPr/>
        </p:nvSpPr>
        <p:spPr>
          <a:xfrm>
            <a:off x="810900" y="3711425"/>
            <a:ext cx="218463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measures the quality of a clustering. That is, it determines how well each object lies within its cluster.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 optimal number of clusters k is the one that maximizes the average silhouette over a range of possible values for k.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g78beb30802_0_170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/>
        </p:nvSpPr>
        <p:spPr>
          <a:xfrm>
            <a:off x="987300" y="3257725"/>
            <a:ext cx="22409400" cy="44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 Clustering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dec8217c0_0_5"/>
          <p:cNvSpPr txBox="1"/>
          <p:nvPr/>
        </p:nvSpPr>
        <p:spPr>
          <a:xfrm>
            <a:off x="1203575" y="711075"/>
            <a:ext cx="22773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Poppins"/>
                <a:ea typeface="Poppins"/>
                <a:cs typeface="Poppins"/>
                <a:sym typeface="Poppins"/>
              </a:rPr>
              <a:t>Hierarchical Clustering</a:t>
            </a:r>
            <a:endParaRPr b="1" i="0" sz="900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g9dec8217c0_0_5"/>
          <p:cNvSpPr txBox="1"/>
          <p:nvPr/>
        </p:nvSpPr>
        <p:spPr>
          <a:xfrm>
            <a:off x="11874200" y="3387750"/>
            <a:ext cx="11191500" cy="6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600"/>
              <a:buFont typeface="Helvetica Neue"/>
              <a:buChar char="●"/>
            </a:pP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n algorithm that groups similar objects into groups called clusters.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 endpoint is a set of clusters, where each cluster is distinct from each other cluster.</a:t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g9dec8217c0_0_5"/>
          <p:cNvPicPr preferRelativeResize="0"/>
          <p:nvPr/>
        </p:nvPicPr>
        <p:blipFill rotWithShape="1">
          <a:blip r:embed="rId3">
            <a:alphaModFix/>
          </a:blip>
          <a:srcRect b="17671" l="0" r="0" t="6811"/>
          <a:stretch/>
        </p:blipFill>
        <p:spPr>
          <a:xfrm>
            <a:off x="810900" y="2746848"/>
            <a:ext cx="10886451" cy="761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9dec8217c0_0_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b82966e5d_0_3"/>
          <p:cNvSpPr txBox="1"/>
          <p:nvPr/>
        </p:nvSpPr>
        <p:spPr>
          <a:xfrm>
            <a:off x="1287725" y="666150"/>
            <a:ext cx="22605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9b82966e5d_0_3"/>
          <p:cNvSpPr txBox="1"/>
          <p:nvPr/>
        </p:nvSpPr>
        <p:spPr>
          <a:xfrm>
            <a:off x="810900" y="2735366"/>
            <a:ext cx="196650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There are two types of hierarchical clustering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Divisive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endParaRPr i="0" sz="4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g9b82966e5d_0_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g9b82966e5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425" y="5257525"/>
            <a:ext cx="11135475" cy="53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8beb30802_0_265"/>
          <p:cNvSpPr txBox="1"/>
          <p:nvPr/>
        </p:nvSpPr>
        <p:spPr>
          <a:xfrm>
            <a:off x="1259675" y="711075"/>
            <a:ext cx="22717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What is Clustering?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78beb30802_0_265"/>
          <p:cNvSpPr txBox="1"/>
          <p:nvPr/>
        </p:nvSpPr>
        <p:spPr>
          <a:xfrm>
            <a:off x="810900" y="2730100"/>
            <a:ext cx="22439100" cy="6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Classify each data point into a specific group.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Data points that are in the same group should exhibit similar features, while data points in different groups exhibit dissimilar properties and features.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Unsupervised learning and is a common technique for statistical data analysis used in many fields.</a:t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" name="Google Shape;38;g78beb30802_0_26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b82966e5d_0_13"/>
          <p:cNvSpPr txBox="1"/>
          <p:nvPr/>
        </p:nvSpPr>
        <p:spPr>
          <a:xfrm>
            <a:off x="1277025" y="666150"/>
            <a:ext cx="22952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Divisive	Method    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9b82966e5d_0_13"/>
          <p:cNvSpPr txBox="1"/>
          <p:nvPr/>
        </p:nvSpPr>
        <p:spPr>
          <a:xfrm>
            <a:off x="810900" y="2737800"/>
            <a:ext cx="22102800" cy="7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Top-down clustering method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Assign all of the observations to a single cluster and then partition the cluster to two least similar clusters.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Proceed recursively on each cluster until there is one cluster for each observation.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Produce more accurate hierarchies than agglomerative algorithms in some circumstances but are conceptually more complex.</a:t>
            </a:r>
            <a:endParaRPr i="0" sz="4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g9b82966e5d_0_1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82966e5d_0_23"/>
          <p:cNvSpPr txBox="1"/>
          <p:nvPr/>
        </p:nvSpPr>
        <p:spPr>
          <a:xfrm>
            <a:off x="1203575" y="666150"/>
            <a:ext cx="22661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	Method    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g9b82966e5d_0_23"/>
          <p:cNvSpPr txBox="1"/>
          <p:nvPr/>
        </p:nvSpPr>
        <p:spPr>
          <a:xfrm>
            <a:off x="810900" y="3178875"/>
            <a:ext cx="22197600" cy="6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Bottom-up clustering method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Assign each observation to its own cluster.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Compute the similarity (e.g., distance) between each of the clusters and join the two most similar clusters.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repeats until there is only a single cluster left.</a:t>
            </a:r>
            <a:endParaRPr i="0" sz="4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g9b82966e5d_0_2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b82966e5d_0_41"/>
          <p:cNvSpPr txBox="1"/>
          <p:nvPr/>
        </p:nvSpPr>
        <p:spPr>
          <a:xfrm>
            <a:off x="1343825" y="666150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Methods for Computing Distance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9b82966e5d_0_41"/>
          <p:cNvSpPr txBox="1"/>
          <p:nvPr/>
        </p:nvSpPr>
        <p:spPr>
          <a:xfrm>
            <a:off x="810900" y="2814250"/>
            <a:ext cx="221868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There are three different methods which differ in how the distance between each cluster is measured.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Single Linkage.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Complete Linkage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Average Linkage</a:t>
            </a:r>
            <a:endParaRPr i="0" sz="4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g9b82966e5d_0_4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00820263f_0_3"/>
          <p:cNvSpPr txBox="1"/>
          <p:nvPr/>
        </p:nvSpPr>
        <p:spPr>
          <a:xfrm>
            <a:off x="1220925" y="666150"/>
            <a:ext cx="22952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Single Linkage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a00820263f_0_3"/>
          <p:cNvSpPr txBox="1"/>
          <p:nvPr/>
        </p:nvSpPr>
        <p:spPr>
          <a:xfrm>
            <a:off x="810900" y="3045600"/>
            <a:ext cx="14333100" cy="6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Distance between two clusters is defined as the shortest distance between two points in each cluster.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For example : the distance between clusters “r” and “s” to the left is equal to the length of the arrow between their two closest points.</a:t>
            </a:r>
            <a:endParaRPr i="0" sz="4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ga00820263f_0_3"/>
          <p:cNvPicPr preferRelativeResize="0"/>
          <p:nvPr/>
        </p:nvPicPr>
        <p:blipFill rotWithShape="1">
          <a:blip r:embed="rId3">
            <a:alphaModFix/>
          </a:blip>
          <a:srcRect b="15038" l="0" r="65514" t="0"/>
          <a:stretch/>
        </p:blipFill>
        <p:spPr>
          <a:xfrm>
            <a:off x="16231825" y="1045375"/>
            <a:ext cx="7085700" cy="51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ga00820263f_0_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b82966e5d_0_51"/>
          <p:cNvSpPr txBox="1"/>
          <p:nvPr/>
        </p:nvSpPr>
        <p:spPr>
          <a:xfrm>
            <a:off x="1024575" y="711075"/>
            <a:ext cx="22952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Complete Linkage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g9b82966e5d_0_51"/>
          <p:cNvSpPr txBox="1"/>
          <p:nvPr/>
        </p:nvSpPr>
        <p:spPr>
          <a:xfrm>
            <a:off x="645650" y="3053650"/>
            <a:ext cx="13407300" cy="7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istance between two clusters is defined as the longest distance between two points in each cluster.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For example, the distance between clusters “r” and “s” to the left is equal to the length of the arrow between their two furthest points.</a:t>
            </a:r>
            <a:endParaRPr i="0" sz="4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g9b82966e5d_0_51"/>
          <p:cNvPicPr preferRelativeResize="0"/>
          <p:nvPr/>
        </p:nvPicPr>
        <p:blipFill rotWithShape="1">
          <a:blip r:embed="rId3">
            <a:alphaModFix/>
          </a:blip>
          <a:srcRect b="9812" l="30916" r="30145" t="0"/>
          <a:stretch/>
        </p:blipFill>
        <p:spPr>
          <a:xfrm>
            <a:off x="14699125" y="1104475"/>
            <a:ext cx="8427901" cy="581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g9b82966e5d_0_5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82966e5d_0_61"/>
          <p:cNvSpPr txBox="1"/>
          <p:nvPr/>
        </p:nvSpPr>
        <p:spPr>
          <a:xfrm>
            <a:off x="1147475" y="711075"/>
            <a:ext cx="22829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Average Linkage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g9b82966e5d_0_61"/>
          <p:cNvSpPr txBox="1"/>
          <p:nvPr/>
        </p:nvSpPr>
        <p:spPr>
          <a:xfrm>
            <a:off x="810900" y="2804225"/>
            <a:ext cx="14192700" cy="7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Distance between two clusters is defined as the average distance between each point in one cluster to every point in the other cluster.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For example, the distance between clusters “r” and “s” to the left is equal to the average length of each arrow connecting the points of one cluster to the other.</a:t>
            </a:r>
            <a:endParaRPr i="0" sz="4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g9b82966e5d_0_61"/>
          <p:cNvPicPr preferRelativeResize="0"/>
          <p:nvPr/>
        </p:nvPicPr>
        <p:blipFill rotWithShape="1">
          <a:blip r:embed="rId3">
            <a:alphaModFix/>
          </a:blip>
          <a:srcRect b="13043" l="67948" r="0" t="0"/>
          <a:stretch/>
        </p:blipFill>
        <p:spPr>
          <a:xfrm>
            <a:off x="15620825" y="920300"/>
            <a:ext cx="7349599" cy="59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g9b82966e5d_0_6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beb30802_0_204"/>
          <p:cNvSpPr txBox="1"/>
          <p:nvPr/>
        </p:nvSpPr>
        <p:spPr>
          <a:xfrm>
            <a:off x="987300" y="2708900"/>
            <a:ext cx="224094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Introduction to DBSCAN Clustering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beb30802_0_208"/>
          <p:cNvSpPr txBox="1"/>
          <p:nvPr/>
        </p:nvSpPr>
        <p:spPr>
          <a:xfrm>
            <a:off x="1231625" y="635175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DBSCAN Clustering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g78beb30802_0_208"/>
          <p:cNvSpPr txBox="1"/>
          <p:nvPr/>
        </p:nvSpPr>
        <p:spPr>
          <a:xfrm>
            <a:off x="810900" y="2792875"/>
            <a:ext cx="224082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DBSCAN groups together points that are close to each other based on a distance measurement and a minimum number of points.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also marks the outliers which lie in low-density regions.</a:t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" name="Google Shape;218;g78beb30802_0_208"/>
          <p:cNvPicPr preferRelativeResize="0"/>
          <p:nvPr/>
        </p:nvPicPr>
        <p:blipFill rotWithShape="1">
          <a:blip r:embed="rId3">
            <a:alphaModFix/>
          </a:blip>
          <a:srcRect b="8705" l="0" r="0" t="10388"/>
          <a:stretch/>
        </p:blipFill>
        <p:spPr>
          <a:xfrm>
            <a:off x="5477775" y="6226175"/>
            <a:ext cx="13841350" cy="460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g78beb30802_0_208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8beb30802_0_215"/>
          <p:cNvSpPr txBox="1"/>
          <p:nvPr/>
        </p:nvSpPr>
        <p:spPr>
          <a:xfrm>
            <a:off x="1231625" y="711075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DBSCAN Model Parameters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78beb30802_0_215"/>
          <p:cNvSpPr txBox="1"/>
          <p:nvPr/>
        </p:nvSpPr>
        <p:spPr>
          <a:xfrm>
            <a:off x="632600" y="2610900"/>
            <a:ext cx="22745400" cy="8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 DBSCAN algorithm basically requires 2 parameters which are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Helvetica Neue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Eps: 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Specifies how close points should be to each other to be considered a part of a cluster.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Value will be considered as a threshold for considering two points as a Neighbor.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Helvetica Neue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MinPoints: 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 the minimum number of points to form a dense region. 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Generally, the Number of MinPoints is Equal to Twice the Number of Columns in the Dataset.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6" name="Google Shape;226;g78beb30802_0_21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8beb30802_0_221"/>
          <p:cNvSpPr txBox="1"/>
          <p:nvPr/>
        </p:nvSpPr>
        <p:spPr>
          <a:xfrm>
            <a:off x="1371875" y="711075"/>
            <a:ext cx="22605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Types of Points in a DBSCAN Cluster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78beb30802_0_221"/>
          <p:cNvSpPr txBox="1"/>
          <p:nvPr/>
        </p:nvSpPr>
        <p:spPr>
          <a:xfrm>
            <a:off x="810900" y="2738875"/>
            <a:ext cx="21861900" cy="6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There are three types of points after the DBSCAN clustering is complete: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Core: 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is a point that has at least m points within distance n from itself.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Border: 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This is a point that has at least one Core point at a distance n.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Noise: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which is a point that is neither a Core nor a Border. And it has less than m points within distance n from itself.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3" name="Google Shape;233;g78beb30802_0_22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8beb30892_0_3"/>
          <p:cNvSpPr txBox="1"/>
          <p:nvPr/>
        </p:nvSpPr>
        <p:spPr>
          <a:xfrm>
            <a:off x="1259675" y="711075"/>
            <a:ext cx="22717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g78beb30892_0_3"/>
          <p:cNvSpPr txBox="1"/>
          <p:nvPr/>
        </p:nvSpPr>
        <p:spPr>
          <a:xfrm>
            <a:off x="1259675" y="3496350"/>
            <a:ext cx="10029900" cy="67233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latin typeface="Montserrat"/>
                <a:ea typeface="Montserrat"/>
                <a:cs typeface="Montserrat"/>
                <a:sym typeface="Montserrat"/>
              </a:rPr>
              <a:t>Hard Clustering</a:t>
            </a:r>
            <a:endParaRPr b="1" sz="47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data point either belongs to a Cluster completely or not.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means that every data point will belong to one and only one cluster at a time.</a:t>
            </a:r>
            <a:endParaRPr i="0" sz="4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" name="Google Shape;45;g78beb30892_0_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g78beb30892_0_3"/>
          <p:cNvSpPr txBox="1"/>
          <p:nvPr/>
        </p:nvSpPr>
        <p:spPr>
          <a:xfrm>
            <a:off x="12133325" y="3496350"/>
            <a:ext cx="10029900" cy="67233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latin typeface="Montserrat"/>
                <a:ea typeface="Montserrat"/>
                <a:cs typeface="Montserrat"/>
                <a:sym typeface="Montserrat"/>
              </a:rPr>
              <a:t>Soft Clustering</a:t>
            </a:r>
            <a:endParaRPr b="1" sz="47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data point can belong to Multiple Clusters at the same time.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Means data points can be associated to Multiple Clusters at the same time.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8beb30802_0_227"/>
          <p:cNvSpPr txBox="1"/>
          <p:nvPr/>
        </p:nvSpPr>
        <p:spPr>
          <a:xfrm>
            <a:off x="1024575" y="711075"/>
            <a:ext cx="22952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DBSCAN Algorithm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g78beb30802_0_227"/>
          <p:cNvSpPr txBox="1"/>
          <p:nvPr/>
        </p:nvSpPr>
        <p:spPr>
          <a:xfrm>
            <a:off x="810900" y="2586750"/>
            <a:ext cx="22555800" cy="8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Step 1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: Find all the neighbor points within eps and identify the core points or visited with more than MinPts neighbors.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Step 2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: For each core point if it is not assigned to a cluster, create a new cluster.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"/>
              <a:buChar char="●"/>
            </a:pPr>
            <a:r>
              <a:rPr b="1"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r>
              <a:rPr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Find recursively all its density connected points and assign them to the same cluster as the core point.</a:t>
            </a:r>
            <a:endParaRPr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Helvetica Neue"/>
              <a:buChar char="●"/>
            </a:pPr>
            <a:r>
              <a:rPr b="1"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r>
              <a:rPr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Iterate through the remaining unvisited points in the dataset. Those points that do not belong to any cluster are noise.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g78beb30802_0_227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beb30892_0_13"/>
          <p:cNvSpPr txBox="1"/>
          <p:nvPr/>
        </p:nvSpPr>
        <p:spPr>
          <a:xfrm>
            <a:off x="1259675" y="711075"/>
            <a:ext cx="22717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Connectivity Based Clustering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g78beb30892_0_13"/>
          <p:cNvSpPr txBox="1"/>
          <p:nvPr/>
        </p:nvSpPr>
        <p:spPr>
          <a:xfrm>
            <a:off x="810900" y="3085325"/>
            <a:ext cx="138306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These Models work on the basis of Distance and assume that if the two data points are closer to each other they are similar to each Other.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data points lying closer to each other will be grouped together in one Cluster, and the data points lying far from each other will be separated in different clusters.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" name="Google Shape;53;g78beb30892_0_1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g78beb3089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0025" y="2721750"/>
            <a:ext cx="8564576" cy="75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8beb30892_0_23"/>
          <p:cNvSpPr txBox="1"/>
          <p:nvPr/>
        </p:nvSpPr>
        <p:spPr>
          <a:xfrm>
            <a:off x="1259675" y="711075"/>
            <a:ext cx="22717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Centroid 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Based Clustering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78beb30892_0_23"/>
          <p:cNvSpPr txBox="1"/>
          <p:nvPr/>
        </p:nvSpPr>
        <p:spPr>
          <a:xfrm>
            <a:off x="810900" y="3085325"/>
            <a:ext cx="138306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These Models work on the notion that similarity is derived by the closeness of a data point to the centroid of the clusters. 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Points will be divided into different Clusters based on the Closeness to a Centroid.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of the Most Famous algorithms that fall under this category is K Means Algorithm.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" name="Google Shape;61;g78beb30892_0_2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g78beb3089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900" y="3085325"/>
            <a:ext cx="8684400" cy="71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8beb30892_0_31"/>
          <p:cNvSpPr txBox="1"/>
          <p:nvPr/>
        </p:nvSpPr>
        <p:spPr>
          <a:xfrm>
            <a:off x="1259675" y="711075"/>
            <a:ext cx="22717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Density 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Based Clustering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78beb30892_0_31"/>
          <p:cNvSpPr txBox="1"/>
          <p:nvPr/>
        </p:nvSpPr>
        <p:spPr>
          <a:xfrm>
            <a:off x="810900" y="3085325"/>
            <a:ext cx="12607800" cy="7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These Models cluster the data points by finding areas of Varied density, and assigning data points to these different density regions. 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of the Most Famous Algorithms that fall under this category is DBSCAN.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" name="Google Shape;69;g78beb30892_0_3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g78beb3089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200" y="2459963"/>
            <a:ext cx="9765124" cy="87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beb30802_0_271"/>
          <p:cNvSpPr txBox="1"/>
          <p:nvPr/>
        </p:nvSpPr>
        <p:spPr>
          <a:xfrm>
            <a:off x="1057625" y="711075"/>
            <a:ext cx="22919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Popular 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Applications of Clustering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78beb30802_0_271"/>
          <p:cNvSpPr txBox="1"/>
          <p:nvPr/>
        </p:nvSpPr>
        <p:spPr>
          <a:xfrm>
            <a:off x="810900" y="3429900"/>
            <a:ext cx="13467000" cy="7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Helvetica Neue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In the Field of Sales and Marketing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○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Optimization of Marketings Ad Campaigns for Best Returns.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○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Tracking Down Target Customers for better Revenue Generation.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○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Grouping Customer with Similar Characteristics to Increase Sales.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7" name="Google Shape;77;g78beb30802_0_27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g78beb30802_0_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900" y="3168175"/>
            <a:ext cx="9839525" cy="737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8beb30892_0_43"/>
          <p:cNvSpPr txBox="1"/>
          <p:nvPr/>
        </p:nvSpPr>
        <p:spPr>
          <a:xfrm>
            <a:off x="1057625" y="711075"/>
            <a:ext cx="22919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Some More Applications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g78beb30892_0_43"/>
          <p:cNvSpPr txBox="1"/>
          <p:nvPr/>
        </p:nvSpPr>
        <p:spPr>
          <a:xfrm>
            <a:off x="810900" y="2937900"/>
            <a:ext cx="21399000" cy="7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Fake News Detection by clustering the Fake News together.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Spam Mails Filtering by clustering the Spam Mails together.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 Distinct Groups for Email Marketing and Follow Ups.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 Distinct Groups for Providing Offers and Benefits to Customers.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 Distinct Groups for Making Coaching Groups for Students and many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5" name="Google Shape;85;g78beb30892_0_4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8beb30802_0_116"/>
          <p:cNvSpPr txBox="1"/>
          <p:nvPr/>
        </p:nvSpPr>
        <p:spPr>
          <a:xfrm>
            <a:off x="987300" y="2537550"/>
            <a:ext cx="22409400" cy="55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Using Elbow Method </a:t>
            </a:r>
            <a:endParaRPr b="1" sz="1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for Choosing </a:t>
            </a:r>
            <a:endParaRPr b="1" sz="1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Best Value for K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