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8"/>
  </p:notesMasterIdLst>
  <p:handoutMasterIdLst>
    <p:handoutMasterId r:id="rId39"/>
  </p:handoutMasterIdLst>
  <p:sldIdLst>
    <p:sldId id="258" r:id="rId2"/>
    <p:sldId id="395" r:id="rId3"/>
    <p:sldId id="428" r:id="rId4"/>
    <p:sldId id="429" r:id="rId5"/>
    <p:sldId id="440" r:id="rId6"/>
    <p:sldId id="441" r:id="rId7"/>
    <p:sldId id="430" r:id="rId8"/>
    <p:sldId id="442" r:id="rId9"/>
    <p:sldId id="397" r:id="rId10"/>
    <p:sldId id="431" r:id="rId11"/>
    <p:sldId id="443" r:id="rId12"/>
    <p:sldId id="444" r:id="rId13"/>
    <p:sldId id="445" r:id="rId14"/>
    <p:sldId id="447" r:id="rId15"/>
    <p:sldId id="448" r:id="rId16"/>
    <p:sldId id="449" r:id="rId17"/>
    <p:sldId id="450" r:id="rId18"/>
    <p:sldId id="451" r:id="rId19"/>
    <p:sldId id="452" r:id="rId20"/>
    <p:sldId id="453" r:id="rId21"/>
    <p:sldId id="454" r:id="rId22"/>
    <p:sldId id="446" r:id="rId23"/>
    <p:sldId id="455" r:id="rId24"/>
    <p:sldId id="456" r:id="rId25"/>
    <p:sldId id="457" r:id="rId26"/>
    <p:sldId id="458" r:id="rId27"/>
    <p:sldId id="459" r:id="rId28"/>
    <p:sldId id="460" r:id="rId29"/>
    <p:sldId id="461" r:id="rId30"/>
    <p:sldId id="462" r:id="rId31"/>
    <p:sldId id="463" r:id="rId32"/>
    <p:sldId id="466" r:id="rId33"/>
    <p:sldId id="464" r:id="rId34"/>
    <p:sldId id="465" r:id="rId35"/>
    <p:sldId id="392"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94660"/>
  </p:normalViewPr>
  <p:slideViewPr>
    <p:cSldViewPr snapToGrid="0">
      <p:cViewPr>
        <p:scale>
          <a:sx n="78" d="100"/>
          <a:sy n="78" d="100"/>
        </p:scale>
        <p:origin x="-1134" y="-37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3/9/2025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 xmlns:a16="http://schemas.microsoft.com/office/drawing/2014/main"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EXPONENTIAL </a:t>
            </a:r>
            <a:r>
              <a:rPr lang="en-US" sz="1400" b="1" dirty="0" smtClean="0"/>
              <a:t>SMOOTHING</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80374"/>
            <a:ext cx="11452196" cy="1569660"/>
          </a:xfrm>
          <a:prstGeom prst="rect">
            <a:avLst/>
          </a:prstGeom>
          <a:noFill/>
        </p:spPr>
        <p:txBody>
          <a:bodyPr wrap="square" rtlCol="0">
            <a:spAutoFit/>
          </a:bodyPr>
          <a:lstStyle/>
          <a:p>
            <a:pPr algn="ctr"/>
            <a:r>
              <a:rPr lang="en-US" sz="4800" b="1" dirty="0" smtClean="0"/>
              <a:t>Forecasting Using </a:t>
            </a:r>
          </a:p>
          <a:p>
            <a:pPr algn="ctr"/>
            <a:r>
              <a:rPr lang="en-US" sz="4800" b="1" dirty="0" smtClean="0"/>
              <a:t>Exponential Smoothing</a:t>
            </a:r>
            <a:endParaRPr lang="en-US" sz="4800" b="1" dirty="0"/>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smtClean="0"/>
              <a:t>Renato </a:t>
            </a:r>
            <a:r>
              <a:rPr lang="en-US" sz="2000" b="1" dirty="0"/>
              <a:t>R. </a:t>
            </a:r>
            <a:r>
              <a:rPr lang="en-US" sz="2000" b="1" dirty="0" err="1"/>
              <a:t>Maaliw</a:t>
            </a:r>
            <a:r>
              <a:rPr lang="en-US" sz="2000" b="1" dirty="0"/>
              <a:t> III, </a:t>
            </a:r>
            <a:r>
              <a:rPr lang="en-US" sz="2000" b="1" i="1" dirty="0"/>
              <a:t>DIT</a:t>
            </a:r>
          </a:p>
          <a:p>
            <a:pPr algn="ctr"/>
            <a:r>
              <a:rPr lang="en-US" sz="2000" i="1" dirty="0" smtClean="0"/>
              <a:t>Professor 1, College </a:t>
            </a:r>
            <a:r>
              <a:rPr lang="en-US" sz="2000" i="1" dirty="0"/>
              <a:t>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4462760"/>
          </a:xfrm>
          <a:prstGeom prst="rect">
            <a:avLst/>
          </a:prstGeom>
          <a:noFill/>
        </p:spPr>
        <p:txBody>
          <a:bodyPr wrap="square" rtlCol="0">
            <a:spAutoFit/>
          </a:bodyPr>
          <a:lstStyle/>
          <a:p>
            <a:r>
              <a:rPr lang="en-US" sz="4400" b="1" dirty="0" smtClean="0"/>
              <a:t>Exponential Smoothing</a:t>
            </a:r>
            <a:endParaRPr lang="en-US" sz="4400" b="1" dirty="0"/>
          </a:p>
          <a:p>
            <a:endParaRPr lang="en-US" sz="2400" b="1" dirty="0"/>
          </a:p>
          <a:p>
            <a:pPr marL="571500" indent="-571500">
              <a:buFontTx/>
              <a:buChar char="-"/>
            </a:pPr>
            <a:r>
              <a:rPr lang="en-US" sz="3600" dirty="0" smtClean="0">
                <a:latin typeface="+mj-lt"/>
                <a:cs typeface="Arial" pitchFamily="34" charset="0"/>
              </a:rPr>
              <a:t>A forecasting technique that applies decreasing weights exponentially to past observations</a:t>
            </a:r>
          </a:p>
          <a:p>
            <a:endParaRPr lang="en-US" sz="3200" dirty="0" smtClean="0">
              <a:latin typeface="+mj-lt"/>
              <a:cs typeface="Arial" pitchFamily="34" charset="0"/>
            </a:endParaRPr>
          </a:p>
          <a:p>
            <a:pPr marL="571500" indent="-571500">
              <a:buFontTx/>
              <a:buChar char="-"/>
            </a:pPr>
            <a:r>
              <a:rPr lang="en-US" sz="3600" dirty="0" smtClean="0">
                <a:latin typeface="+mj-lt"/>
                <a:cs typeface="Arial" pitchFamily="34" charset="0"/>
              </a:rPr>
              <a:t>Recent observations receive higher weights, making the method highly responsive to changes and trends in data</a:t>
            </a:r>
            <a:endParaRPr lang="en-US" sz="3600" dirty="0" smtClean="0">
              <a:latin typeface="+mj-lt"/>
              <a:cs typeface="Arial" pitchFamily="34" charset="0"/>
            </a:endParaRPr>
          </a:p>
        </p:txBody>
      </p:sp>
    </p:spTree>
    <p:extLst>
      <p:ext uri="{BB962C8B-B14F-4D97-AF65-F5344CB8AC3E}">
        <p14:creationId xmlns:p14="http://schemas.microsoft.com/office/powerpoint/2010/main" val="24520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3847207"/>
          </a:xfrm>
          <a:prstGeom prst="rect">
            <a:avLst/>
          </a:prstGeom>
          <a:noFill/>
        </p:spPr>
        <p:txBody>
          <a:bodyPr wrap="square" rtlCol="0">
            <a:spAutoFit/>
          </a:bodyPr>
          <a:lstStyle/>
          <a:p>
            <a:r>
              <a:rPr lang="en-US" sz="4400" b="1" dirty="0" smtClean="0"/>
              <a:t>Single Exponential Smoothing (SES)</a:t>
            </a:r>
            <a:endParaRPr lang="en-US" sz="4400" b="1" dirty="0"/>
          </a:p>
          <a:p>
            <a:endParaRPr lang="en-US" sz="2400" b="1" dirty="0"/>
          </a:p>
          <a:p>
            <a:pPr marL="571500" indent="-571500">
              <a:buFontTx/>
              <a:buChar char="-"/>
            </a:pPr>
            <a:r>
              <a:rPr lang="en-US" sz="3600" dirty="0" smtClean="0">
                <a:latin typeface="+mj-lt"/>
                <a:cs typeface="Arial" pitchFamily="34" charset="0"/>
              </a:rPr>
              <a:t>Primarily used for short-term forecasting in stable environments without significant trends or seasonal patterns</a:t>
            </a:r>
            <a:endParaRPr lang="en-US" sz="32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3200" dirty="0" smtClean="0">
                <a:latin typeface="+mj-lt"/>
                <a:cs typeface="Arial" pitchFamily="34" charset="0"/>
              </a:rPr>
              <a:t>No explicit handling of trends or seasonal effects</a:t>
            </a:r>
            <a:endParaRPr lang="en-US" sz="3600" dirty="0" smtClean="0">
              <a:latin typeface="+mj-lt"/>
              <a:cs typeface="Arial" pitchFamily="34" charset="0"/>
            </a:endParaRPr>
          </a:p>
        </p:txBody>
      </p:sp>
    </p:spTree>
    <p:extLst>
      <p:ext uri="{BB962C8B-B14F-4D97-AF65-F5344CB8AC3E}">
        <p14:creationId xmlns:p14="http://schemas.microsoft.com/office/powerpoint/2010/main" val="179704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69441"/>
          </a:xfrm>
          <a:prstGeom prst="rect">
            <a:avLst/>
          </a:prstGeom>
          <a:noFill/>
        </p:spPr>
        <p:txBody>
          <a:bodyPr wrap="square" rtlCol="0">
            <a:spAutoFit/>
          </a:bodyPr>
          <a:lstStyle/>
          <a:p>
            <a:r>
              <a:rPr lang="en-US" sz="4400" b="1" dirty="0" smtClean="0"/>
              <a:t>Single Exponential Smoothing (SES)</a:t>
            </a:r>
            <a:endParaRPr lang="en-US" sz="4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62" y="1798621"/>
            <a:ext cx="4806486" cy="62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TextBox 4"/>
              <p:cNvSpPr txBox="1"/>
              <p:nvPr/>
            </p:nvSpPr>
            <p:spPr>
              <a:xfrm>
                <a:off x="790562" y="2599730"/>
                <a:ext cx="10726524" cy="2923877"/>
              </a:xfrm>
              <a:prstGeom prst="rect">
                <a:avLst/>
              </a:prstGeom>
              <a:noFill/>
            </p:spPr>
            <p:txBody>
              <a:bodyPr wrap="square" rtlCol="0">
                <a:spAutoFit/>
              </a:bodyPr>
              <a:lstStyle/>
              <a:p>
                <a14:m>
                  <m:oMath xmlns:m="http://schemas.openxmlformats.org/officeDocument/2006/math">
                    <m:r>
                      <a:rPr lang="en-US" sz="2400" b="1" i="1" smtClean="0">
                        <a:latin typeface="Cambria Math"/>
                        <a:ea typeface="Cambria Math"/>
                      </a:rPr>
                      <m:t>𝜶</m:t>
                    </m:r>
                    <m:r>
                      <a:rPr lang="en-US" sz="2400" b="0" i="1" smtClean="0">
                        <a:latin typeface="Cambria Math"/>
                        <a:ea typeface="Cambria Math"/>
                      </a:rPr>
                      <m:t> </m:t>
                    </m:r>
                  </m:oMath>
                </a14:m>
                <a:r>
                  <a:rPr lang="en-US" sz="2400" dirty="0" smtClean="0"/>
                  <a:t>(</a:t>
                </a:r>
                <a:r>
                  <a:rPr lang="en-US" sz="2400" dirty="0"/>
                  <a:t>Level smoothing factor): Determines how quickly the forecast </a:t>
                </a:r>
                <a:r>
                  <a:rPr lang="en-US" sz="2400" dirty="0">
                    <a:solidFill>
                      <a:srgbClr val="C00000"/>
                    </a:solidFill>
                  </a:rPr>
                  <a:t>adapts to recent changes</a:t>
                </a:r>
                <a:r>
                  <a:rPr lang="en-US" sz="2400" dirty="0"/>
                  <a:t>. Higher means faster </a:t>
                </a:r>
                <a:r>
                  <a:rPr lang="en-US" sz="2400" dirty="0" smtClean="0"/>
                  <a:t>adjustment</a:t>
                </a:r>
              </a:p>
              <a:p>
                <a:endParaRPr lang="en-US" sz="2000" dirty="0"/>
              </a:p>
              <a:p>
                <a14:m>
                  <m:oMath xmlns:m="http://schemas.openxmlformats.org/officeDocument/2006/math">
                    <m:sSub>
                      <m:sSubPr>
                        <m:ctrlPr>
                          <a:rPr lang="en-US" sz="2400" b="1" i="1" smtClean="0">
                            <a:latin typeface="Cambria Math"/>
                            <a:ea typeface="Cambria Math"/>
                          </a:rPr>
                        </m:ctrlPr>
                      </m:sSubPr>
                      <m:e>
                        <m:r>
                          <a:rPr lang="en-US" sz="2400" b="1" i="1" smtClean="0">
                            <a:latin typeface="Cambria Math"/>
                            <a:ea typeface="Cambria Math"/>
                          </a:rPr>
                          <m:t>𝒀</m:t>
                        </m:r>
                      </m:e>
                      <m:sub>
                        <m:r>
                          <a:rPr lang="en-US" sz="2400" b="1" i="1" smtClean="0">
                            <a:latin typeface="Cambria Math"/>
                            <a:ea typeface="Cambria Math"/>
                          </a:rPr>
                          <m:t>𝒕</m:t>
                        </m:r>
                      </m:sub>
                    </m:sSub>
                    <m:r>
                      <a:rPr lang="en-US" sz="2400" b="0" i="0" smtClean="0">
                        <a:latin typeface="Cambria Math"/>
                        <a:ea typeface="Cambria Math"/>
                      </a:rPr>
                      <m:t>: </m:t>
                    </m:r>
                  </m:oMath>
                </a14:m>
                <a:r>
                  <a:rPr lang="en-US" sz="2400" dirty="0"/>
                  <a:t>The actual observed value at the current time period.</a:t>
                </a:r>
              </a:p>
              <a:p>
                <a:endParaRPr lang="en-US" sz="2400" dirty="0">
                  <a:latin typeface="Cambria Math"/>
                  <a:ea typeface="Cambria Math"/>
                </a:endParaRPr>
              </a:p>
              <a:p>
                <a14:m>
                  <m:oMath xmlns:m="http://schemas.openxmlformats.org/officeDocument/2006/math">
                    <m:sSub>
                      <m:sSubPr>
                        <m:ctrlPr>
                          <a:rPr lang="en-US" sz="2400" b="1" i="1">
                            <a:latin typeface="Cambria Math"/>
                            <a:ea typeface="Cambria Math"/>
                          </a:rPr>
                        </m:ctrlPr>
                      </m:sSubPr>
                      <m:e>
                        <m:r>
                          <a:rPr lang="en-US" sz="2400" b="1" i="1" smtClean="0">
                            <a:latin typeface="Cambria Math"/>
                            <a:ea typeface="Cambria Math"/>
                          </a:rPr>
                          <m:t>𝑭</m:t>
                        </m:r>
                      </m:e>
                      <m:sub>
                        <m:r>
                          <a:rPr lang="en-US" sz="2400" b="1" i="1">
                            <a:latin typeface="Cambria Math"/>
                            <a:ea typeface="Cambria Math"/>
                          </a:rPr>
                          <m:t>𝒕</m:t>
                        </m:r>
                      </m:sub>
                    </m:sSub>
                    <m:r>
                      <a:rPr lang="en-US" sz="2400" b="0" i="0">
                        <a:latin typeface="Cambria Math"/>
                        <a:ea typeface="Cambria Math"/>
                      </a:rPr>
                      <m:t>: </m:t>
                    </m:r>
                  </m:oMath>
                </a14:m>
                <a:r>
                  <a:rPr lang="en-US" sz="2400" dirty="0"/>
                  <a:t>The previously forecasted value</a:t>
                </a:r>
              </a:p>
              <a:p>
                <a:endParaRPr lang="en-US" sz="2400" dirty="0" smtClean="0"/>
              </a:p>
              <a:p>
                <a:r>
                  <a:rPr lang="en-US" sz="2000" dirty="0" smtClean="0">
                    <a:solidFill>
                      <a:srgbClr val="C00000"/>
                    </a:solidFill>
                  </a:rPr>
                  <a:t>Note: * </a:t>
                </a:r>
                <a:r>
                  <a:rPr lang="en-US" sz="2000" i="1" dirty="0" smtClean="0">
                    <a:solidFill>
                      <a:srgbClr val="C00000"/>
                    </a:solidFill>
                  </a:rPr>
                  <a:t>SES predicts future values; EWMA smooth data to reveal trends or anomalies (no prediction</a:t>
                </a:r>
                <a:r>
                  <a:rPr lang="en-US" sz="2000" dirty="0" smtClean="0">
                    <a:solidFill>
                      <a:srgbClr val="C00000"/>
                    </a:solidFill>
                  </a:rPr>
                  <a:t>) *</a:t>
                </a:r>
              </a:p>
            </p:txBody>
          </p:sp>
        </mc:Choice>
        <mc:Fallback>
          <p:sp>
            <p:nvSpPr>
              <p:cNvPr id="5" name="TextBox 4"/>
              <p:cNvSpPr txBox="1">
                <a:spLocks noRot="1" noChangeAspect="1" noMove="1" noResize="1" noEditPoints="1" noAdjustHandles="1" noChangeArrowheads="1" noChangeShapeType="1" noTextEdit="1"/>
              </p:cNvSpPr>
              <p:nvPr/>
            </p:nvSpPr>
            <p:spPr>
              <a:xfrm>
                <a:off x="790562" y="2599730"/>
                <a:ext cx="10726524" cy="2923877"/>
              </a:xfrm>
              <a:prstGeom prst="rect">
                <a:avLst/>
              </a:prstGeom>
              <a:blipFill rotWithShape="1">
                <a:blip r:embed="rId3"/>
                <a:stretch>
                  <a:fillRect l="-910" t="-1667" b="-2708"/>
                </a:stretch>
              </a:blipFill>
            </p:spPr>
            <p:txBody>
              <a:bodyPr/>
              <a:lstStyle/>
              <a:p>
                <a:r>
                  <a:rPr lang="en-PH">
                    <a:noFill/>
                  </a:rPr>
                  <a:t> </a:t>
                </a:r>
              </a:p>
            </p:txBody>
          </p:sp>
        </mc:Fallback>
      </mc:AlternateContent>
    </p:spTree>
    <p:extLst>
      <p:ext uri="{BB962C8B-B14F-4D97-AF65-F5344CB8AC3E}">
        <p14:creationId xmlns:p14="http://schemas.microsoft.com/office/powerpoint/2010/main" val="197259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69441"/>
          </a:xfrm>
          <a:prstGeom prst="rect">
            <a:avLst/>
          </a:prstGeom>
          <a:noFill/>
        </p:spPr>
        <p:txBody>
          <a:bodyPr wrap="square" rtlCol="0">
            <a:spAutoFit/>
          </a:bodyPr>
          <a:lstStyle/>
          <a:p>
            <a:r>
              <a:rPr lang="en-US" sz="4400" b="1" dirty="0" smtClean="0"/>
              <a:t>Single Exponential Smoothing (SES)</a:t>
            </a:r>
            <a:endParaRPr lang="en-US" sz="4400" b="1" dirty="0"/>
          </a:p>
        </p:txBody>
      </p:sp>
      <mc:AlternateContent xmlns:mc="http://schemas.openxmlformats.org/markup-compatibility/2006">
        <mc:Choice xmlns:a14="http://schemas.microsoft.com/office/drawing/2010/main" Requires="a14">
          <p:sp>
            <p:nvSpPr>
              <p:cNvPr id="5" name="TextBox 4"/>
              <p:cNvSpPr txBox="1"/>
              <p:nvPr/>
            </p:nvSpPr>
            <p:spPr>
              <a:xfrm>
                <a:off x="725248" y="2632387"/>
                <a:ext cx="10726524" cy="1908215"/>
              </a:xfrm>
              <a:prstGeom prst="rect">
                <a:avLst/>
              </a:prstGeom>
              <a:noFill/>
            </p:spPr>
            <p:txBody>
              <a:bodyPr wrap="square" rtlCol="0">
                <a:spAutoFit/>
              </a:bodyPr>
              <a:lstStyle/>
              <a:p>
                <a:r>
                  <a:rPr lang="en-US" sz="2800" b="1" dirty="0" smtClean="0"/>
                  <a:t>Example:</a:t>
                </a:r>
              </a:p>
              <a:p>
                <a:endParaRPr lang="en-US" sz="2400" dirty="0" smtClean="0"/>
              </a:p>
              <a:p>
                <a:r>
                  <a:rPr lang="en-US" sz="2400" dirty="0" smtClean="0"/>
                  <a:t>Suppose </a:t>
                </a:r>
                <a14:m>
                  <m:oMath xmlns:m="http://schemas.openxmlformats.org/officeDocument/2006/math">
                    <m:r>
                      <a:rPr lang="en-US" sz="2400" b="1" i="1">
                        <a:latin typeface="Cambria Math"/>
                        <a:ea typeface="Cambria Math"/>
                      </a:rPr>
                      <m:t>𝜶</m:t>
                    </m:r>
                  </m:oMath>
                </a14:m>
                <a:r>
                  <a:rPr lang="en-US" sz="2400" dirty="0" smtClean="0"/>
                  <a:t> = 0.3, initial forecast </a:t>
                </a:r>
                <a14:m>
                  <m:oMath xmlns:m="http://schemas.openxmlformats.org/officeDocument/2006/math">
                    <m:sSub>
                      <m:sSubPr>
                        <m:ctrlPr>
                          <a:rPr lang="en-US" sz="2400" b="0" i="1" smtClean="0">
                            <a:latin typeface="Cambria Math"/>
                          </a:rPr>
                        </m:ctrlPr>
                      </m:sSubPr>
                      <m:e>
                        <m:r>
                          <a:rPr lang="en-US" sz="2400" b="0" i="1" smtClean="0">
                            <a:latin typeface="Cambria Math"/>
                          </a:rPr>
                          <m:t>𝐹</m:t>
                        </m:r>
                      </m:e>
                      <m:sub>
                        <m:r>
                          <a:rPr lang="en-US" sz="2400" b="0" i="1" smtClean="0">
                            <a:latin typeface="Cambria Math"/>
                          </a:rPr>
                          <m:t>1</m:t>
                        </m:r>
                      </m:sub>
                    </m:sSub>
                  </m:oMath>
                </a14:m>
                <a:r>
                  <a:rPr lang="en-US" sz="2400" dirty="0" smtClean="0"/>
                  <a:t>= 100, actual sales </a:t>
                </a:r>
                <a14:m>
                  <m:oMath xmlns:m="http://schemas.openxmlformats.org/officeDocument/2006/math">
                    <m:sSub>
                      <m:sSubPr>
                        <m:ctrlPr>
                          <a:rPr lang="en-US" sz="2400" i="1">
                            <a:latin typeface="Cambria Math"/>
                          </a:rPr>
                        </m:ctrlPr>
                      </m:sSubPr>
                      <m:e>
                        <m:r>
                          <a:rPr lang="en-US" sz="2400" b="0" i="1" smtClean="0">
                            <a:latin typeface="Cambria Math"/>
                          </a:rPr>
                          <m:t>𝑌</m:t>
                        </m:r>
                      </m:e>
                      <m:sub>
                        <m:r>
                          <a:rPr lang="en-US" sz="2400" i="1">
                            <a:latin typeface="Cambria Math"/>
                          </a:rPr>
                          <m:t>1</m:t>
                        </m:r>
                      </m:sub>
                    </m:sSub>
                  </m:oMath>
                </a14:m>
                <a:r>
                  <a:rPr lang="en-US" sz="2400" dirty="0" smtClean="0"/>
                  <a:t> = 120:</a:t>
                </a:r>
              </a:p>
              <a:p>
                <a:endParaRPr lang="en-US" dirty="0"/>
              </a:p>
              <a:p>
                <a:r>
                  <a:rPr lang="en-US" sz="2400" dirty="0" smtClean="0"/>
                  <a:t>Forecast next period (</a:t>
                </a:r>
                <a14:m>
                  <m:oMath xmlns:m="http://schemas.openxmlformats.org/officeDocument/2006/math">
                    <m:sSub>
                      <m:sSubPr>
                        <m:ctrlPr>
                          <a:rPr lang="en-US" sz="2400" i="1">
                            <a:latin typeface="Cambria Math"/>
                          </a:rPr>
                        </m:ctrlPr>
                      </m:sSubPr>
                      <m:e>
                        <m:r>
                          <a:rPr lang="en-US" sz="2400" i="1">
                            <a:latin typeface="Cambria Math"/>
                          </a:rPr>
                          <m:t>𝐹</m:t>
                        </m:r>
                      </m:e>
                      <m:sub>
                        <m:r>
                          <a:rPr lang="en-US" sz="2400" b="0" i="1" smtClean="0">
                            <a:latin typeface="Cambria Math"/>
                          </a:rPr>
                          <m:t>2</m:t>
                        </m:r>
                      </m:sub>
                    </m:sSub>
                  </m:oMath>
                </a14:m>
                <a:r>
                  <a:rPr lang="en-US" sz="2400" dirty="0" smtClean="0"/>
                  <a:t>) = 0.3 * 120 + (0.7 * 100) = 106</a:t>
                </a:r>
              </a:p>
            </p:txBody>
          </p:sp>
        </mc:Choice>
        <mc:Fallback>
          <p:sp>
            <p:nvSpPr>
              <p:cNvPr id="5" name="TextBox 4"/>
              <p:cNvSpPr txBox="1">
                <a:spLocks noRot="1" noChangeAspect="1" noMove="1" noResize="1" noEditPoints="1" noAdjustHandles="1" noChangeArrowheads="1" noChangeShapeType="1" noTextEdit="1"/>
              </p:cNvSpPr>
              <p:nvPr/>
            </p:nvSpPr>
            <p:spPr>
              <a:xfrm>
                <a:off x="725248" y="2632387"/>
                <a:ext cx="10726524" cy="1908215"/>
              </a:xfrm>
              <a:prstGeom prst="rect">
                <a:avLst/>
              </a:prstGeom>
              <a:blipFill rotWithShape="1">
                <a:blip r:embed="rId2"/>
                <a:stretch>
                  <a:fillRect l="-1193" t="-2875" b="-6390"/>
                </a:stretch>
              </a:blipFill>
            </p:spPr>
            <p:txBody>
              <a:bodyPr/>
              <a:lstStyle/>
              <a:p>
                <a:r>
                  <a:rPr lang="en-PH">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62" y="1798621"/>
            <a:ext cx="4806486" cy="62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808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2985433"/>
          </a:xfrm>
          <a:prstGeom prst="rect">
            <a:avLst/>
          </a:prstGeom>
          <a:noFill/>
        </p:spPr>
        <p:txBody>
          <a:bodyPr wrap="square" rtlCol="0">
            <a:spAutoFit/>
          </a:bodyPr>
          <a:lstStyle/>
          <a:p>
            <a:r>
              <a:rPr lang="en-US" sz="4000" b="1" dirty="0" smtClean="0"/>
              <a:t>Double Exponential Smoothing (Holt’s Method)</a:t>
            </a:r>
            <a:endParaRPr lang="en-US" sz="4000" b="1" dirty="0"/>
          </a:p>
          <a:p>
            <a:endParaRPr lang="en-US" sz="2400" b="1" dirty="0"/>
          </a:p>
          <a:p>
            <a:pPr marL="571500" indent="-571500">
              <a:buFontTx/>
              <a:buChar char="-"/>
            </a:pPr>
            <a:r>
              <a:rPr lang="en-US" sz="3200" dirty="0" smtClean="0">
                <a:latin typeface="+mj-lt"/>
                <a:cs typeface="Arial" pitchFamily="34" charset="0"/>
              </a:rPr>
              <a:t>Primarily used for data that demonstrates clear linear trend but no significant seasonality.</a:t>
            </a:r>
            <a:endParaRPr lang="en-US" sz="28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2800" dirty="0" smtClean="0">
                <a:latin typeface="+mj-lt"/>
                <a:cs typeface="Arial" pitchFamily="34" charset="0"/>
              </a:rPr>
              <a:t>Does not account for seasonality</a:t>
            </a:r>
            <a:endParaRPr lang="en-US" sz="3200" dirty="0" smtClean="0">
              <a:latin typeface="+mj-lt"/>
              <a:cs typeface="Arial" pitchFamily="34" charset="0"/>
            </a:endParaRPr>
          </a:p>
        </p:txBody>
      </p:sp>
    </p:spTree>
    <p:extLst>
      <p:ext uri="{BB962C8B-B14F-4D97-AF65-F5344CB8AC3E}">
        <p14:creationId xmlns:p14="http://schemas.microsoft.com/office/powerpoint/2010/main" val="280622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p:sp>
        <p:nvSpPr>
          <p:cNvPr id="5" name="TextBox 4"/>
          <p:cNvSpPr txBox="1"/>
          <p:nvPr/>
        </p:nvSpPr>
        <p:spPr>
          <a:xfrm>
            <a:off x="714362" y="1844503"/>
            <a:ext cx="10726524" cy="3539430"/>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double exponential smoothing involves two main equations:</a:t>
            </a:r>
          </a:p>
          <a:p>
            <a:endParaRPr lang="en-US" sz="2800" dirty="0" smtClean="0"/>
          </a:p>
          <a:p>
            <a:pPr marL="514350" indent="-514350">
              <a:buAutoNum type="arabicPeriod"/>
            </a:pPr>
            <a:r>
              <a:rPr lang="en-US" sz="2800" b="1" dirty="0" smtClean="0"/>
              <a:t>Level (L): </a:t>
            </a:r>
            <a:r>
              <a:rPr lang="en-US" sz="2800" dirty="0" smtClean="0"/>
              <a:t>This component captures the smoothed value of the series at time t.</a:t>
            </a:r>
          </a:p>
          <a:p>
            <a:pPr marL="514350" indent="-514350">
              <a:buAutoNum type="arabicPeriod"/>
            </a:pPr>
            <a:endParaRPr lang="en-US" sz="2800" dirty="0"/>
          </a:p>
          <a:p>
            <a:pPr marL="514350" indent="-514350">
              <a:buFontTx/>
              <a:buAutoNum type="arabicPeriod"/>
            </a:pPr>
            <a:r>
              <a:rPr lang="en-US" sz="2800" b="1" dirty="0" smtClean="0"/>
              <a:t>Trend (T): </a:t>
            </a:r>
            <a:r>
              <a:rPr lang="en-US" sz="2800" dirty="0" smtClean="0"/>
              <a:t>This component estimates the trend (slope) of the series at time t.</a:t>
            </a:r>
            <a:endParaRPr lang="en-US" sz="2800" dirty="0"/>
          </a:p>
        </p:txBody>
      </p:sp>
    </p:spTree>
    <p:extLst>
      <p:ext uri="{BB962C8B-B14F-4D97-AF65-F5344CB8AC3E}">
        <p14:creationId xmlns:p14="http://schemas.microsoft.com/office/powerpoint/2010/main" val="2814214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5" name="TextBox 4"/>
              <p:cNvSpPr txBox="1"/>
              <p:nvPr/>
            </p:nvSpPr>
            <p:spPr>
              <a:xfrm>
                <a:off x="714362" y="1844503"/>
                <a:ext cx="10726524" cy="4175823"/>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double exponential smoothing involves two main equations:</a:t>
                </a:r>
              </a:p>
              <a:p>
                <a:endParaRPr lang="en-US" sz="1200" dirty="0" smtClean="0"/>
              </a:p>
              <a:p>
                <a:pPr marL="514350" indent="-514350">
                  <a:buAutoNum type="arabicPeriod"/>
                </a:pPr>
                <a:r>
                  <a:rPr lang="en-US" sz="2800" b="1" dirty="0" smtClean="0"/>
                  <a:t>Level (L): </a:t>
                </a:r>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0" i="1" smtClean="0">
                            <a:latin typeface="Cambria Math"/>
                          </a:rPr>
                          <m:t>𝑡</m:t>
                        </m:r>
                      </m:sub>
                    </m:sSub>
                    <m:r>
                      <a:rPr lang="en-US" sz="2800" b="0" i="1" smtClean="0">
                        <a:latin typeface="Cambria Math"/>
                      </a:rPr>
                      <m:t>= </m:t>
                    </m:r>
                    <m:r>
                      <a:rPr lang="en-US" sz="2800" b="0" i="1" smtClean="0">
                        <a:latin typeface="Cambria Math"/>
                        <a:ea typeface="Cambria Math"/>
                      </a:rPr>
                      <m:t>𝛼</m:t>
                    </m:r>
                    <m:sSub>
                      <m:sSubPr>
                        <m:ctrlPr>
                          <a:rPr lang="en-US" sz="2800" b="0" i="1" smtClean="0">
                            <a:latin typeface="Cambria Math"/>
                            <a:ea typeface="Cambria Math"/>
                          </a:rPr>
                        </m:ctrlPr>
                      </m:sSubPr>
                      <m:e>
                        <m:r>
                          <a:rPr lang="en-US" sz="2800" b="0" i="1" smtClean="0">
                            <a:latin typeface="Cambria Math"/>
                            <a:ea typeface="Cambria Math"/>
                          </a:rPr>
                          <m:t>𝑌</m:t>
                        </m:r>
                      </m:e>
                      <m:sub>
                        <m:r>
                          <a:rPr lang="en-US" sz="2800" b="0" i="1" smtClean="0">
                            <a:latin typeface="Cambria Math"/>
                            <a:ea typeface="Cambria Math"/>
                          </a:rPr>
                          <m:t>𝑡</m:t>
                        </m:r>
                      </m:sub>
                    </m:sSub>
                    <m:r>
                      <a:rPr lang="en-US" sz="2800" b="0" i="1" smtClean="0">
                        <a:latin typeface="Cambria Math"/>
                        <a:ea typeface="Cambria Math"/>
                      </a:rPr>
                      <m:t>+</m:t>
                    </m:r>
                    <m:d>
                      <m:dPr>
                        <m:ctrlPr>
                          <a:rPr lang="en-US" sz="2800" b="0" i="1" smtClean="0">
                            <a:latin typeface="Cambria Math"/>
                            <a:ea typeface="Cambria Math"/>
                          </a:rPr>
                        </m:ctrlPr>
                      </m:dPr>
                      <m:e>
                        <m:r>
                          <a:rPr lang="en-US" sz="2800" i="1">
                            <a:latin typeface="Cambria Math"/>
                            <a:ea typeface="Cambria Math"/>
                          </a:rPr>
                          <m:t>1 − </m:t>
                        </m:r>
                        <m:r>
                          <a:rPr lang="en-US" sz="2800" i="1">
                            <a:latin typeface="Cambria Math"/>
                            <a:ea typeface="Cambria Math"/>
                          </a:rPr>
                          <m:t>𝛼</m:t>
                        </m:r>
                        <m:r>
                          <m:rPr>
                            <m:nor/>
                          </m:rPr>
                          <a:rPr lang="en-US" sz="2800" i="1" dirty="0"/>
                          <m:t> </m:t>
                        </m:r>
                      </m:e>
                    </m:d>
                    <m:d>
                      <m:dPr>
                        <m:ctrlPr>
                          <a:rPr lang="en-US" sz="2800" b="0" i="1" smtClean="0">
                            <a:latin typeface="Cambria Math"/>
                            <a:ea typeface="Cambria Math"/>
                          </a:rPr>
                        </m:ctrlPr>
                      </m:dPr>
                      <m:e>
                        <m:sSub>
                          <m:sSubPr>
                            <m:ctrlPr>
                              <a:rPr lang="en-US" sz="2800" i="1">
                                <a:latin typeface="Cambria Math"/>
                              </a:rPr>
                            </m:ctrlPr>
                          </m:sSubPr>
                          <m:e>
                            <m:r>
                              <a:rPr lang="en-US" sz="2800" i="1">
                                <a:latin typeface="Cambria Math"/>
                              </a:rPr>
                              <m:t>𝐿</m:t>
                            </m:r>
                          </m:e>
                          <m:sub>
                            <m:r>
                              <a:rPr lang="en-US" sz="2800" i="1">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𝑡</m:t>
                            </m:r>
                            <m:r>
                              <a:rPr lang="en-US" sz="2800" b="0" i="1" smtClean="0">
                                <a:latin typeface="Cambria Math"/>
                              </a:rPr>
                              <m:t>−1</m:t>
                            </m:r>
                          </m:sub>
                        </m:sSub>
                      </m:e>
                    </m:d>
                  </m:oMath>
                </a14:m>
                <a:endParaRPr lang="en-US" sz="2800" b="1" dirty="0" smtClean="0"/>
              </a:p>
              <a:p>
                <a:pPr marL="514350" indent="-514350">
                  <a:buAutoNum type="arabicPeriod"/>
                </a:pPr>
                <a:r>
                  <a:rPr lang="en-US" sz="2800" b="1" dirty="0" smtClean="0"/>
                  <a:t>Trend (T): </a:t>
                </a:r>
                <a14:m>
                  <m:oMath xmlns:m="http://schemas.openxmlformats.org/officeDocument/2006/math">
                    <m:sSub>
                      <m:sSubPr>
                        <m:ctrlPr>
                          <a:rPr lang="en-US" sz="2800" i="1">
                            <a:latin typeface="Cambria Math"/>
                          </a:rPr>
                        </m:ctrlPr>
                      </m:sSubPr>
                      <m:e>
                        <m:r>
                          <a:rPr lang="en-US" sz="2800" b="0" i="1" smtClean="0">
                            <a:latin typeface="Cambria Math"/>
                          </a:rPr>
                          <m:t>𝑇</m:t>
                        </m:r>
                      </m:e>
                      <m:sub>
                        <m:r>
                          <a:rPr lang="en-US" sz="2800" i="1">
                            <a:latin typeface="Cambria Math"/>
                          </a:rPr>
                          <m:t>𝑡</m:t>
                        </m:r>
                      </m:sub>
                    </m:sSub>
                    <m:r>
                      <a:rPr lang="en-US" sz="2800" i="1">
                        <a:latin typeface="Cambria Math"/>
                      </a:rPr>
                      <m:t>= </m:t>
                    </m:r>
                    <m:r>
                      <a:rPr lang="en-US" sz="2800" i="1" smtClean="0">
                        <a:latin typeface="Cambria Math"/>
                        <a:ea typeface="Cambria Math"/>
                      </a:rPr>
                      <m:t>𝛽</m:t>
                    </m:r>
                    <m:d>
                      <m:dPr>
                        <m:ctrlPr>
                          <a:rPr lang="en-US" sz="2800" i="1" smtClean="0">
                            <a:latin typeface="Cambria Math"/>
                            <a:ea typeface="Cambria Math"/>
                          </a:rPr>
                        </m:ctrlPr>
                      </m:dPr>
                      <m:e>
                        <m:sSub>
                          <m:sSubPr>
                            <m:ctrlPr>
                              <a:rPr lang="en-US" sz="2800" i="1" smtClean="0">
                                <a:latin typeface="Cambria Math"/>
                                <a:ea typeface="Cambria Math"/>
                              </a:rPr>
                            </m:ctrlPr>
                          </m:sSubPr>
                          <m:e>
                            <m:r>
                              <a:rPr lang="en-US" sz="2800" b="0" i="1" smtClean="0">
                                <a:latin typeface="Cambria Math"/>
                                <a:ea typeface="Cambria Math"/>
                              </a:rPr>
                              <m:t>𝐿</m:t>
                            </m:r>
                          </m:e>
                          <m:sub>
                            <m:r>
                              <a:rPr lang="en-US" sz="2800" b="0" i="1" smtClean="0">
                                <a:latin typeface="Cambria Math"/>
                                <a:ea typeface="Cambria Math"/>
                              </a:rPr>
                              <m:t>𝑡</m:t>
                            </m:r>
                          </m:sub>
                        </m:sSub>
                        <m:r>
                          <a:rPr lang="en-US" sz="2800" b="0" i="1" smtClean="0">
                            <a:latin typeface="Cambria Math"/>
                            <a:ea typeface="Cambria Math"/>
                          </a:rPr>
                          <m:t> −</m:t>
                        </m:r>
                        <m:sSub>
                          <m:sSubPr>
                            <m:ctrlPr>
                              <a:rPr lang="en-US" sz="2800" i="1">
                                <a:latin typeface="Cambria Math"/>
                                <a:ea typeface="Cambria Math"/>
                              </a:rPr>
                            </m:ctrlPr>
                          </m:sSubPr>
                          <m:e>
                            <m:r>
                              <a:rPr lang="en-US" sz="2800" i="1">
                                <a:latin typeface="Cambria Math"/>
                                <a:ea typeface="Cambria Math"/>
                              </a:rPr>
                              <m:t>𝐿</m:t>
                            </m:r>
                          </m:e>
                          <m:sub>
                            <m:r>
                              <a:rPr lang="en-US" sz="2800" i="1">
                                <a:latin typeface="Cambria Math"/>
                                <a:ea typeface="Cambria Math"/>
                              </a:rPr>
                              <m:t>𝑡</m:t>
                            </m:r>
                            <m:r>
                              <a:rPr lang="en-US" sz="2800" b="0" i="1" smtClean="0">
                                <a:latin typeface="Cambria Math"/>
                                <a:ea typeface="Cambria Math"/>
                              </a:rPr>
                              <m:t> −1</m:t>
                            </m:r>
                          </m:sub>
                        </m:sSub>
                      </m:e>
                    </m:d>
                    <m:r>
                      <a:rPr lang="en-US" sz="2800" b="0" i="1" smtClean="0">
                        <a:latin typeface="Cambria Math"/>
                        <a:ea typeface="Cambria Math"/>
                      </a:rPr>
                      <m:t>+</m:t>
                    </m:r>
                    <m:d>
                      <m:dPr>
                        <m:ctrlPr>
                          <a:rPr lang="en-US" sz="2800" i="1" smtClean="0">
                            <a:latin typeface="Cambria Math"/>
                            <a:ea typeface="Cambria Math"/>
                          </a:rPr>
                        </m:ctrlPr>
                      </m:dPr>
                      <m:e>
                        <m:r>
                          <a:rPr lang="en-US" sz="2800" b="0" i="1" smtClean="0">
                            <a:latin typeface="Cambria Math"/>
                            <a:ea typeface="Cambria Math"/>
                          </a:rPr>
                          <m:t>1 −</m:t>
                        </m:r>
                        <m:r>
                          <a:rPr lang="en-US" sz="2800" i="1">
                            <a:latin typeface="Cambria Math"/>
                            <a:ea typeface="Cambria Math"/>
                          </a:rPr>
                          <m:t>𝛽</m:t>
                        </m:r>
                      </m:e>
                    </m:d>
                    <m:sSub>
                      <m:sSubPr>
                        <m:ctrlPr>
                          <a:rPr lang="en-US" sz="2800" i="1">
                            <a:latin typeface="Cambria Math"/>
                          </a:rPr>
                        </m:ctrlPr>
                      </m:sSubPr>
                      <m:e>
                        <m:r>
                          <a:rPr lang="en-US" sz="2800" i="1">
                            <a:latin typeface="Cambria Math"/>
                          </a:rPr>
                          <m:t>𝑇</m:t>
                        </m:r>
                      </m:e>
                      <m:sub>
                        <m:r>
                          <a:rPr lang="en-US" sz="2800" i="1">
                            <a:latin typeface="Cambria Math"/>
                          </a:rPr>
                          <m:t>𝑡</m:t>
                        </m:r>
                        <m:r>
                          <a:rPr lang="en-US" sz="2800" i="1">
                            <a:latin typeface="Cambria Math"/>
                          </a:rPr>
                          <m:t>−1</m:t>
                        </m:r>
                      </m:sub>
                    </m:sSub>
                  </m:oMath>
                </a14:m>
                <a:endParaRPr lang="en-US" sz="2800" dirty="0" smtClean="0"/>
              </a:p>
              <a:p>
                <a:endParaRPr lang="en-US" sz="1400" dirty="0" smtClean="0"/>
              </a:p>
              <a:p>
                <a:r>
                  <a:rPr lang="en-US" sz="2800" i="1" dirty="0" smtClean="0"/>
                  <a:t>Where:</a:t>
                </a:r>
              </a:p>
              <a:p>
                <a:r>
                  <a:rPr lang="en-US" sz="2400" dirty="0" smtClean="0"/>
                  <a:t>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𝑌</m:t>
                        </m:r>
                      </m:e>
                      <m:sub>
                        <m:r>
                          <a:rPr lang="en-US" sz="2400" i="1">
                            <a:latin typeface="Cambria Math"/>
                            <a:ea typeface="Cambria Math"/>
                          </a:rPr>
                          <m:t>𝑡</m:t>
                        </m:r>
                      </m:sub>
                    </m:sSub>
                  </m:oMath>
                </a14:m>
                <a:r>
                  <a:rPr lang="en-US" sz="2400" dirty="0" smtClean="0"/>
                  <a:t>  is the actual value at time t.</a:t>
                </a:r>
              </a:p>
              <a:p>
                <a:pPr/>
                <a14:m>
                  <m:oMath xmlns:m="http://schemas.openxmlformats.org/officeDocument/2006/math">
                    <m:r>
                      <a:rPr lang="en-US" sz="2400" i="1" smtClean="0">
                        <a:latin typeface="Cambria Math"/>
                        <a:ea typeface="Cambria Math"/>
                      </a:rPr>
                      <m:t>𝛼</m:t>
                    </m:r>
                  </m:oMath>
                </a14:m>
                <a:r>
                  <a:rPr lang="en-US" sz="2400" dirty="0" smtClean="0"/>
                  <a:t>    is the smoothing parameter for the level (0 &lt; </a:t>
                </a:r>
                <a14:m>
                  <m:oMath xmlns:m="http://schemas.openxmlformats.org/officeDocument/2006/math">
                    <m:r>
                      <a:rPr lang="en-US" sz="2400" i="1">
                        <a:latin typeface="Cambria Math"/>
                        <a:ea typeface="Cambria Math"/>
                      </a:rPr>
                      <m:t>𝛼</m:t>
                    </m:r>
                  </m:oMath>
                </a14:m>
                <a:r>
                  <a:rPr lang="en-US" sz="2400" dirty="0" smtClean="0"/>
                  <a:t> &lt; 1)</a:t>
                </a:r>
              </a:p>
              <a:p>
                <a:pPr/>
                <a14:m>
                  <m:oMath xmlns:m="http://schemas.openxmlformats.org/officeDocument/2006/math">
                    <m:r>
                      <a:rPr lang="en-US" sz="2400" i="1">
                        <a:latin typeface="Cambria Math"/>
                        <a:ea typeface="Cambria Math"/>
                      </a:rPr>
                      <m:t>𝛽</m:t>
                    </m:r>
                    <m:r>
                      <a:rPr lang="en-US" sz="2400" i="1">
                        <a:latin typeface="Cambria Math"/>
                        <a:ea typeface="Cambria Math"/>
                      </a:rPr>
                      <m:t>    </m:t>
                    </m:r>
                  </m:oMath>
                </a14:m>
                <a:r>
                  <a:rPr lang="en-US" sz="2400" dirty="0"/>
                  <a:t>is the smoothing parameter for the </a:t>
                </a:r>
                <a:r>
                  <a:rPr lang="en-US" sz="2400" dirty="0" smtClean="0"/>
                  <a:t>trend </a:t>
                </a:r>
                <a:r>
                  <a:rPr lang="en-US" sz="2400" dirty="0"/>
                  <a:t>(0 &lt; </a:t>
                </a:r>
                <a14:m>
                  <m:oMath xmlns:m="http://schemas.openxmlformats.org/officeDocument/2006/math">
                    <m:r>
                      <a:rPr lang="en-US" sz="2400" i="1">
                        <a:latin typeface="Cambria Math"/>
                        <a:ea typeface="Cambria Math"/>
                      </a:rPr>
                      <m:t>𝛼</m:t>
                    </m:r>
                  </m:oMath>
                </a14:m>
                <a:r>
                  <a:rPr lang="en-US" sz="2400" dirty="0"/>
                  <a:t> &lt; 1)</a:t>
                </a:r>
                <a:endParaRPr lang="en-US" sz="2400" dirty="0"/>
              </a:p>
              <a:p>
                <a:pPr/>
                <a14:m>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𝑡</m:t>
                        </m:r>
                        <m:r>
                          <a:rPr lang="en-US" sz="2400" i="1">
                            <a:latin typeface="Cambria Math"/>
                          </a:rPr>
                          <m:t>−1</m:t>
                        </m:r>
                      </m:sub>
                    </m:sSub>
                  </m:oMath>
                </a14:m>
                <a:r>
                  <a:rPr lang="en-US" sz="2400" dirty="0" smtClean="0"/>
                  <a:t> and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𝑡</m:t>
                        </m:r>
                        <m:r>
                          <a:rPr lang="en-US" sz="2400" i="1">
                            <a:latin typeface="Cambria Math"/>
                          </a:rPr>
                          <m:t>−1</m:t>
                        </m:r>
                      </m:sub>
                    </m:sSub>
                  </m:oMath>
                </a14:m>
                <a:r>
                  <a:rPr lang="en-US" sz="2400" dirty="0" smtClean="0"/>
                  <a:t> are the level and trend estimates at time </a:t>
                </a:r>
                <a:r>
                  <a:rPr lang="en-US" sz="2400" i="1" dirty="0" smtClean="0"/>
                  <a:t>t – 1</a:t>
                </a:r>
                <a:r>
                  <a:rPr lang="en-US" sz="2400" dirty="0" smtClean="0"/>
                  <a:t>, respectively</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714362" y="1844503"/>
                <a:ext cx="10726524" cy="4175823"/>
              </a:xfrm>
              <a:prstGeom prst="rect">
                <a:avLst/>
              </a:prstGeom>
              <a:blipFill rotWithShape="1">
                <a:blip r:embed="rId2"/>
                <a:stretch>
                  <a:fillRect l="-1136" t="-1314" b="-1168"/>
                </a:stretch>
              </a:blipFill>
            </p:spPr>
            <p:txBody>
              <a:bodyPr/>
              <a:lstStyle/>
              <a:p>
                <a:r>
                  <a:rPr lang="en-PH">
                    <a:noFill/>
                  </a:rPr>
                  <a:t> </a:t>
                </a:r>
              </a:p>
            </p:txBody>
          </p:sp>
        </mc:Fallback>
      </mc:AlternateContent>
    </p:spTree>
    <p:extLst>
      <p:ext uri="{BB962C8B-B14F-4D97-AF65-F5344CB8AC3E}">
        <p14:creationId xmlns:p14="http://schemas.microsoft.com/office/powerpoint/2010/main" val="1675427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10726524" cy="954107"/>
              </a:xfrm>
              <a:prstGeom prst="rect">
                <a:avLst/>
              </a:prstGeom>
              <a:noFill/>
            </p:spPr>
            <p:txBody>
              <a:bodyPr wrap="square" rtlCol="0">
                <a:spAutoFit/>
              </a:bodyPr>
              <a:lstStyle/>
              <a:p>
                <a:r>
                  <a:rPr lang="en-US" sz="2800" dirty="0" smtClean="0"/>
                  <a:t>Given the following data, assume Level smoothing factor (</a:t>
                </a:r>
                <a14:m>
                  <m:oMath xmlns:m="http://schemas.openxmlformats.org/officeDocument/2006/math">
                    <m:r>
                      <a:rPr lang="en-US" sz="2800" i="1" smtClean="0">
                        <a:latin typeface="Cambria Math"/>
                        <a:ea typeface="Cambria Math"/>
                      </a:rPr>
                      <m:t>𝛼</m:t>
                    </m:r>
                  </m:oMath>
                </a14:m>
                <a:r>
                  <a:rPr lang="en-US" sz="2800" dirty="0" smtClean="0"/>
                  <a:t>) = 0.8, and Trend smoothing factor (</a:t>
                </a:r>
                <a14:m>
                  <m:oMath xmlns:m="http://schemas.openxmlformats.org/officeDocument/2006/math">
                    <m:r>
                      <a:rPr lang="en-US" sz="2800" i="1" dirty="0" smtClean="0">
                        <a:latin typeface="Cambria Math"/>
                        <a:ea typeface="Cambria Math"/>
                      </a:rPr>
                      <m:t>𝛽</m:t>
                    </m:r>
                  </m:oMath>
                </a14:m>
                <a:r>
                  <a:rPr lang="en-US" sz="2800" dirty="0" smtClean="0"/>
                  <a:t>)= 0.2</a:t>
                </a:r>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10726524" cy="954107"/>
              </a:xfrm>
              <a:prstGeom prst="rect">
                <a:avLst/>
              </a:prstGeom>
              <a:blipFill rotWithShape="1">
                <a:blip r:embed="rId2"/>
                <a:stretch>
                  <a:fillRect l="-1136" t="-5769" b="-1794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3297817982"/>
                  </p:ext>
                </p:extLst>
              </p:nvPr>
            </p:nvGraphicFramePr>
            <p:xfrm>
              <a:off x="873760" y="2900002"/>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pPr algn="ctr"/>
                          <a:r>
                            <a:rPr lang="en-US" sz="2400" b="1" dirty="0" smtClean="0"/>
                            <a:t>Observation (</a:t>
                          </a:r>
                          <a14:m>
                            <m:oMath xmlns:m="http://schemas.openxmlformats.org/officeDocument/2006/math">
                              <m:sSub>
                                <m:sSubPr>
                                  <m:ctrlPr>
                                    <a:rPr lang="en-US" sz="2400" b="1" i="1" smtClean="0"/>
                                  </m:ctrlPr>
                                </m:sSubPr>
                                <m:e>
                                  <m:r>
                                    <a:rPr lang="en-US" sz="2400" b="1" i="1" smtClean="0"/>
                                    <m:t>𝒀</m:t>
                                  </m:r>
                                </m:e>
                                <m:sub>
                                  <m:r>
                                    <a:rPr lang="en-US" sz="2400" b="1" i="1" smtClean="0"/>
                                    <m:t>𝒕</m:t>
                                  </m:r>
                                </m:sub>
                              </m:sSub>
                            </m:oMath>
                          </a14:m>
                          <a:r>
                            <a:rPr lang="en-PH" sz="2400" b="1" dirty="0" smtClean="0"/>
                            <a:t>)</a:t>
                          </a:r>
                          <a:endParaRPr lang="en-PH" sz="2400" b="1" dirty="0"/>
                        </a:p>
                      </a:txBody>
                      <a:tcPr anchor="ct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56</a:t>
                          </a:r>
                          <a:endParaRPr lang="en-PH" sz="2400" dirty="0"/>
                        </a:p>
                      </a:txBody>
                      <a:tcPr anchor="ct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3297817982"/>
                  </p:ext>
                </p:extLst>
              </p:nvPr>
            </p:nvGraphicFramePr>
            <p:xfrm>
              <a:off x="873760" y="2900002"/>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endParaRPr lang="en-US"/>
                        </a:p>
                      </a:txBody>
                      <a:tcPr anchor="ctr">
                        <a:blipFill rotWithShape="1">
                          <a:blip r:embed="rId3"/>
                          <a:stretch>
                            <a:fillRect l="-100140" t="-2273" b="-389773"/>
                          </a:stretch>
                        </a:blipFill>
                      </a:tcP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56</a:t>
                          </a:r>
                          <a:endParaRPr lang="en-PH" sz="2400" dirty="0"/>
                        </a:p>
                      </a:txBody>
                      <a:tcPr anchor="ctr"/>
                    </a:tc>
                  </a:tr>
                </a:tbl>
              </a:graphicData>
            </a:graphic>
          </p:graphicFrame>
        </mc:Fallback>
      </mc:AlternateContent>
    </p:spTree>
    <p:extLst>
      <p:ext uri="{BB962C8B-B14F-4D97-AF65-F5344CB8AC3E}">
        <p14:creationId xmlns:p14="http://schemas.microsoft.com/office/powerpoint/2010/main" val="307243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6" name="TextBox 5"/>
              <p:cNvSpPr txBox="1"/>
              <p:nvPr/>
            </p:nvSpPr>
            <p:spPr>
              <a:xfrm>
                <a:off x="714362" y="1844503"/>
                <a:ext cx="10282822" cy="3046988"/>
              </a:xfrm>
              <a:prstGeom prst="rect">
                <a:avLst/>
              </a:prstGeom>
              <a:noFill/>
            </p:spPr>
            <p:txBody>
              <a:bodyPr wrap="square" rtlCol="0">
                <a:spAutoFit/>
              </a:bodyPr>
              <a:lstStyle/>
              <a:p>
                <a:r>
                  <a:rPr lang="en-US" sz="2800" b="1" dirty="0" smtClean="0"/>
                  <a:t>Initialization:</a:t>
                </a:r>
              </a:p>
              <a:p>
                <a:endParaRPr lang="en-US" sz="2800" b="1" dirty="0" smtClean="0"/>
              </a:p>
              <a:p>
                <a:r>
                  <a:rPr lang="en-US" sz="2800" dirty="0" smtClean="0"/>
                  <a:t>Initial Level (</a:t>
                </a:r>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𝑡</m:t>
                        </m:r>
                      </m:sub>
                    </m:sSub>
                  </m:oMath>
                </a14:m>
                <a:r>
                  <a:rPr lang="en-US" sz="2800" dirty="0" smtClean="0"/>
                  <a:t>): Set the first observation: </a:t>
                </a:r>
                <a14:m>
                  <m:oMath xmlns:m="http://schemas.openxmlformats.org/officeDocument/2006/math">
                    <m:sSub>
                      <m:sSubPr>
                        <m:ctrlPr>
                          <a:rPr lang="en-US" sz="2800" b="1" i="1" smtClean="0">
                            <a:solidFill>
                              <a:srgbClr val="FF0000"/>
                            </a:solidFill>
                            <a:latin typeface="Cambria Math"/>
                          </a:rPr>
                        </m:ctrlPr>
                      </m:sSubPr>
                      <m:e>
                        <m:r>
                          <a:rPr lang="en-US" sz="2800" b="1" i="1">
                            <a:solidFill>
                              <a:srgbClr val="FF0000"/>
                            </a:solidFill>
                            <a:latin typeface="Cambria Math"/>
                          </a:rPr>
                          <m:t>𝑳</m:t>
                        </m:r>
                      </m:e>
                      <m:sub>
                        <m:r>
                          <a:rPr lang="en-US" sz="2800" b="1" i="1" smtClean="0">
                            <a:solidFill>
                              <a:srgbClr val="FF0000"/>
                            </a:solidFill>
                            <a:latin typeface="Cambria Math"/>
                          </a:rPr>
                          <m:t>𝟏</m:t>
                        </m:r>
                      </m:sub>
                    </m:sSub>
                  </m:oMath>
                </a14:m>
                <a:r>
                  <a:rPr lang="en-US" sz="2800" b="1" dirty="0" smtClean="0">
                    <a:solidFill>
                      <a:srgbClr val="FF0000"/>
                    </a:solidFill>
                  </a:rPr>
                  <a:t> = </a:t>
                </a:r>
                <a14:m>
                  <m:oMath xmlns:m="http://schemas.openxmlformats.org/officeDocument/2006/math">
                    <m:sSub>
                      <m:sSubPr>
                        <m:ctrlPr>
                          <a:rPr lang="en-US" sz="2800" b="1" i="1" smtClean="0">
                            <a:solidFill>
                              <a:srgbClr val="FF0000"/>
                            </a:solidFill>
                            <a:latin typeface="Cambria Math"/>
                          </a:rPr>
                        </m:ctrlPr>
                      </m:sSubPr>
                      <m:e>
                        <m:r>
                          <a:rPr lang="en-US" sz="2800" b="1" i="1" smtClean="0">
                            <a:solidFill>
                              <a:srgbClr val="FF0000"/>
                            </a:solidFill>
                            <a:latin typeface="Cambria Math"/>
                          </a:rPr>
                          <m:t>𝒀</m:t>
                        </m:r>
                      </m:e>
                      <m:sub>
                        <m:r>
                          <a:rPr lang="en-US" sz="2800" b="1" i="1">
                            <a:solidFill>
                              <a:srgbClr val="FF0000"/>
                            </a:solidFill>
                            <a:latin typeface="Cambria Math"/>
                          </a:rPr>
                          <m:t>𝟏</m:t>
                        </m:r>
                      </m:sub>
                    </m:sSub>
                  </m:oMath>
                </a14:m>
                <a:r>
                  <a:rPr lang="en-US" sz="2800" b="1" dirty="0" smtClean="0">
                    <a:solidFill>
                      <a:srgbClr val="FF0000"/>
                    </a:solidFill>
                  </a:rPr>
                  <a:t> = 50</a:t>
                </a:r>
              </a:p>
              <a:p>
                <a:endParaRPr lang="en-US" sz="2800" dirty="0" smtClean="0">
                  <a:solidFill>
                    <a:srgbClr val="FF0000"/>
                  </a:solidFill>
                </a:endParaRPr>
              </a:p>
              <a:p>
                <a:r>
                  <a:rPr lang="en-US" sz="2800" dirty="0" smtClean="0"/>
                  <a:t>Initial Trend (</a:t>
                </a:r>
                <a14:m>
                  <m:oMath xmlns:m="http://schemas.openxmlformats.org/officeDocument/2006/math">
                    <m:sSub>
                      <m:sSubPr>
                        <m:ctrlPr>
                          <a:rPr lang="en-US" sz="2800" i="1">
                            <a:latin typeface="Cambria Math"/>
                          </a:rPr>
                        </m:ctrlPr>
                      </m:sSubPr>
                      <m:e>
                        <m:r>
                          <a:rPr lang="en-US" sz="2800" i="1">
                            <a:latin typeface="Cambria Math"/>
                          </a:rPr>
                          <m:t>𝑇</m:t>
                        </m:r>
                      </m:e>
                      <m:sub>
                        <m:r>
                          <a:rPr lang="en-US" sz="2800" i="1">
                            <a:latin typeface="Cambria Math"/>
                          </a:rPr>
                          <m:t>𝑡</m:t>
                        </m:r>
                      </m:sub>
                    </m:sSub>
                  </m:oMath>
                </a14:m>
                <a:r>
                  <a:rPr lang="en-US" sz="2800" dirty="0" smtClean="0"/>
                  <a:t>): Estimated different between the two: </a:t>
                </a:r>
              </a:p>
              <a:p>
                <a14:m>
                  <m:oMath xmlns:m="http://schemas.openxmlformats.org/officeDocument/2006/math">
                    <m:sSub>
                      <m:sSubPr>
                        <m:ctrlPr>
                          <a:rPr lang="en-US" sz="2800" i="1" smtClean="0">
                            <a:solidFill>
                              <a:srgbClr val="FF0000"/>
                            </a:solidFill>
                            <a:latin typeface="Cambria Math"/>
                          </a:rPr>
                        </m:ctrlPr>
                      </m:sSubPr>
                      <m:e>
                        <m:r>
                          <a:rPr lang="en-US" sz="2800" i="1">
                            <a:solidFill>
                              <a:srgbClr val="FF0000"/>
                            </a:solidFill>
                            <a:latin typeface="Cambria Math"/>
                          </a:rPr>
                          <m:t>𝑇</m:t>
                        </m:r>
                      </m:e>
                      <m:sub>
                        <m:r>
                          <a:rPr lang="en-US" sz="2800" b="0" i="1" smtClean="0">
                            <a:solidFill>
                              <a:srgbClr val="FF0000"/>
                            </a:solidFill>
                            <a:latin typeface="Cambria Math"/>
                          </a:rPr>
                          <m:t>1</m:t>
                        </m:r>
                      </m:sub>
                    </m:sSub>
                  </m:oMath>
                </a14:m>
                <a:r>
                  <a:rPr lang="en-US" sz="2800" dirty="0" smtClean="0">
                    <a:solidFill>
                      <a:srgbClr val="FF0000"/>
                    </a:solidFill>
                  </a:rPr>
                  <a:t> = </a:t>
                </a:r>
                <a14:m>
                  <m:oMath xmlns:m="http://schemas.openxmlformats.org/officeDocument/2006/math">
                    <m:sSub>
                      <m:sSubPr>
                        <m:ctrlPr>
                          <a:rPr lang="en-US" sz="2800" i="1">
                            <a:solidFill>
                              <a:srgbClr val="FF0000"/>
                            </a:solidFill>
                            <a:latin typeface="Cambria Math"/>
                            <a:ea typeface="Cambria Math"/>
                          </a:rPr>
                        </m:ctrlPr>
                      </m:sSubPr>
                      <m:e>
                        <m:r>
                          <a:rPr lang="en-US" sz="2800" i="1">
                            <a:solidFill>
                              <a:srgbClr val="FF0000"/>
                            </a:solidFill>
                            <a:latin typeface="Cambria Math"/>
                            <a:ea typeface="Cambria Math"/>
                          </a:rPr>
                          <m:t>𝑌</m:t>
                        </m:r>
                      </m:e>
                      <m:sub>
                        <m:r>
                          <a:rPr lang="en-US" sz="2800" b="0" i="1" smtClean="0">
                            <a:solidFill>
                              <a:srgbClr val="FF0000"/>
                            </a:solidFill>
                            <a:latin typeface="Cambria Math"/>
                            <a:ea typeface="Cambria Math"/>
                          </a:rPr>
                          <m:t>2</m:t>
                        </m:r>
                      </m:sub>
                    </m:sSub>
                  </m:oMath>
                </a14:m>
                <a:r>
                  <a:rPr lang="en-US" sz="2800" dirty="0" smtClean="0">
                    <a:solidFill>
                      <a:srgbClr val="FF0000"/>
                    </a:solidFill>
                  </a:rPr>
                  <a:t> – </a:t>
                </a:r>
                <a14:m>
                  <m:oMath xmlns:m="http://schemas.openxmlformats.org/officeDocument/2006/math">
                    <m:sSub>
                      <m:sSubPr>
                        <m:ctrlPr>
                          <a:rPr lang="en-US" sz="2800" i="1">
                            <a:solidFill>
                              <a:srgbClr val="FF0000"/>
                            </a:solidFill>
                            <a:latin typeface="Cambria Math"/>
                            <a:ea typeface="Cambria Math"/>
                          </a:rPr>
                        </m:ctrlPr>
                      </m:sSubPr>
                      <m:e>
                        <m:r>
                          <a:rPr lang="en-US" sz="2800" i="1">
                            <a:solidFill>
                              <a:srgbClr val="FF0000"/>
                            </a:solidFill>
                            <a:latin typeface="Cambria Math"/>
                            <a:ea typeface="Cambria Math"/>
                          </a:rPr>
                          <m:t>𝑌</m:t>
                        </m:r>
                      </m:e>
                      <m:sub>
                        <m:r>
                          <a:rPr lang="en-US" sz="2800" b="0" i="1" smtClean="0">
                            <a:solidFill>
                              <a:srgbClr val="FF0000"/>
                            </a:solidFill>
                            <a:latin typeface="Cambria Math"/>
                            <a:ea typeface="Cambria Math"/>
                          </a:rPr>
                          <m:t>1</m:t>
                        </m:r>
                      </m:sub>
                    </m:sSub>
                  </m:oMath>
                </a14:m>
                <a:r>
                  <a:rPr lang="en-US" sz="2800" dirty="0" smtClean="0">
                    <a:solidFill>
                      <a:srgbClr val="FF0000"/>
                    </a:solidFill>
                  </a:rPr>
                  <a:t> = 53 – 50 = 3</a:t>
                </a:r>
                <a:endParaRPr lang="en-US" sz="2800" dirty="0">
                  <a:solidFill>
                    <a:srgbClr val="FF0000"/>
                  </a:solidFill>
                </a:endParaRPr>
              </a:p>
              <a:p>
                <a:endParaRPr lang="en-US" sz="2400" b="1" dirty="0" smtClean="0"/>
              </a:p>
            </p:txBody>
          </p:sp>
        </mc:Choice>
        <mc:Fallback>
          <p:sp>
            <p:nvSpPr>
              <p:cNvPr id="6" name="TextBox 5"/>
              <p:cNvSpPr txBox="1">
                <a:spLocks noRot="1" noChangeAspect="1" noMove="1" noResize="1" noEditPoints="1" noAdjustHandles="1" noChangeArrowheads="1" noChangeShapeType="1" noTextEdit="1"/>
              </p:cNvSpPr>
              <p:nvPr/>
            </p:nvSpPr>
            <p:spPr>
              <a:xfrm>
                <a:off x="714362" y="1844503"/>
                <a:ext cx="10282822" cy="3046988"/>
              </a:xfrm>
              <a:prstGeom prst="rect">
                <a:avLst/>
              </a:prstGeom>
              <a:blipFill rotWithShape="1">
                <a:blip r:embed="rId2"/>
                <a:stretch>
                  <a:fillRect l="-1186" t="-1804"/>
                </a:stretch>
              </a:blipFill>
            </p:spPr>
            <p:txBody>
              <a:bodyPr/>
              <a:lstStyle/>
              <a:p>
                <a:r>
                  <a:rPr lang="en-PH">
                    <a:noFill/>
                  </a:rPr>
                  <a:t> </a:t>
                </a:r>
              </a:p>
            </p:txBody>
          </p:sp>
        </mc:Fallback>
      </mc:AlternateContent>
    </p:spTree>
    <p:extLst>
      <p:ext uri="{BB962C8B-B14F-4D97-AF65-F5344CB8AC3E}">
        <p14:creationId xmlns:p14="http://schemas.microsoft.com/office/powerpoint/2010/main" val="221656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6" name="TextBox 5"/>
              <p:cNvSpPr txBox="1"/>
              <p:nvPr/>
            </p:nvSpPr>
            <p:spPr>
              <a:xfrm>
                <a:off x="458330" y="1848014"/>
                <a:ext cx="5625478" cy="3539430"/>
              </a:xfrm>
              <a:prstGeom prst="rect">
                <a:avLst/>
              </a:prstGeom>
              <a:noFill/>
            </p:spPr>
            <p:txBody>
              <a:bodyPr wrap="square" rtlCol="0">
                <a:spAutoFit/>
              </a:bodyPr>
              <a:lstStyle/>
              <a:p>
                <a:r>
                  <a:rPr lang="en-US" sz="2800" b="1" i="1" dirty="0" smtClean="0"/>
                  <a:t>Time t = 2:</a:t>
                </a:r>
              </a:p>
              <a:p>
                <a:endParaRPr lang="en-US" sz="1600" b="1" dirty="0" smtClean="0"/>
              </a:p>
              <a:p>
                <a:r>
                  <a:rPr lang="en-US" sz="2400" dirty="0" smtClean="0"/>
                  <a:t>Level (</a:t>
                </a:r>
                <a14:m>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2</m:t>
                        </m:r>
                      </m:sub>
                    </m:sSub>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2</m:t>
                        </m:r>
                      </m:sub>
                    </m:sSub>
                    <m:r>
                      <a:rPr lang="en-US" sz="2400" i="1">
                        <a:latin typeface="Cambria Math"/>
                      </a:rPr>
                      <m:t>= </m:t>
                    </m:r>
                    <m:r>
                      <a:rPr lang="en-US" sz="2400" i="1">
                        <a:latin typeface="Cambria Math"/>
                        <a:ea typeface="Cambria Math"/>
                      </a:rPr>
                      <m:t>𝛼</m:t>
                    </m:r>
                    <m:sSub>
                      <m:sSubPr>
                        <m:ctrlPr>
                          <a:rPr lang="en-US"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2</m:t>
                        </m:r>
                      </m:sub>
                    </m:sSub>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 </m:t>
                        </m:r>
                        <m:r>
                          <a:rPr lang="en-US" sz="2400" i="1">
                            <a:latin typeface="Cambria Math"/>
                            <a:ea typeface="Cambria Math"/>
                          </a:rPr>
                          <m:t>𝛼</m:t>
                        </m:r>
                        <m:r>
                          <m:rPr>
                            <m:nor/>
                          </m:rPr>
                          <a:rPr lang="en-US" sz="2400" i="1" dirty="0"/>
                          <m:t> </m:t>
                        </m:r>
                      </m:e>
                    </m:d>
                    <m:d>
                      <m:dPr>
                        <m:ctrlPr>
                          <a:rPr lang="en-US" sz="2400" i="1">
                            <a:latin typeface="Cambria Math"/>
                            <a:ea typeface="Cambria Math"/>
                          </a:rPr>
                        </m:ctrlPr>
                      </m:dPr>
                      <m:e>
                        <m:sSub>
                          <m:sSubPr>
                            <m:ctrlPr>
                              <a:rPr lang="en-US" sz="2400" i="1">
                                <a:latin typeface="Cambria Math"/>
                              </a:rPr>
                            </m:ctrlPr>
                          </m:sSubPr>
                          <m:e>
                            <m:r>
                              <a:rPr lang="en-US" sz="2400" i="1">
                                <a:latin typeface="Cambria Math"/>
                              </a:rPr>
                              <m:t>𝐿</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1</m:t>
                            </m:r>
                          </m:sub>
                        </m:sSub>
                      </m:e>
                    </m:d>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𝐿</m:t>
                          </m:r>
                        </m:e>
                        <m:sub>
                          <m:r>
                            <a:rPr lang="en-US" sz="2400" i="1">
                              <a:latin typeface="Cambria Math"/>
                              <a:ea typeface="Cambria Math"/>
                            </a:rPr>
                            <m:t>2</m:t>
                          </m:r>
                        </m:sub>
                      </m:sSub>
                      <m:r>
                        <a:rPr lang="en-US" sz="2400" i="1">
                          <a:latin typeface="Cambria Math"/>
                          <a:ea typeface="Cambria Math"/>
                        </a:rPr>
                        <m:t>=</m:t>
                      </m:r>
                      <m:r>
                        <a:rPr lang="en-US" sz="2400" i="1">
                          <a:latin typeface="Cambria Math"/>
                          <a:ea typeface="Cambria Math"/>
                        </a:rPr>
                        <m:t>0.8 ∗53</m:t>
                      </m:r>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0.8</m:t>
                          </m:r>
                          <m:r>
                            <m:rPr>
                              <m:nor/>
                            </m:rPr>
                            <a:rPr lang="en-US" sz="2400" i="1" dirty="0">
                              <a:latin typeface="Cambria Math"/>
                              <a:ea typeface="Cambria Math"/>
                            </a:rPr>
                            <m:t> </m:t>
                          </m:r>
                        </m:e>
                      </m:d>
                      <m:d>
                        <m:dPr>
                          <m:ctrlPr>
                            <a:rPr lang="en-US" sz="2400" i="1">
                              <a:latin typeface="Cambria Math"/>
                              <a:ea typeface="Cambria Math"/>
                            </a:rPr>
                          </m:ctrlPr>
                        </m:dPr>
                        <m:e>
                          <m:r>
                            <a:rPr lang="en-US" sz="2400" i="1">
                              <a:latin typeface="Cambria Math"/>
                              <a:ea typeface="Cambria Math"/>
                            </a:rPr>
                            <m:t>50</m:t>
                          </m:r>
                          <m:r>
                            <a:rPr lang="en-US" sz="2400" i="1">
                              <a:latin typeface="Cambria Math"/>
                              <a:ea typeface="Cambria Math"/>
                            </a:rPr>
                            <m:t>+</m:t>
                          </m:r>
                          <m:r>
                            <a:rPr lang="en-US" sz="2400" i="1">
                              <a:latin typeface="Cambria Math"/>
                              <a:ea typeface="Cambria Math"/>
                            </a:rPr>
                            <m:t>3</m:t>
                          </m:r>
                        </m:e>
                      </m:d>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2</m:t>
                          </m:r>
                        </m:sub>
                      </m:sSub>
                      <m:r>
                        <a:rPr lang="en-US" sz="2400" i="1">
                          <a:latin typeface="Cambria Math"/>
                        </a:rPr>
                        <m:t>=</m:t>
                      </m:r>
                      <m:r>
                        <a:rPr lang="en-US" sz="2400" b="0" i="1" smtClean="0">
                          <a:latin typeface="Cambria Math"/>
                          <a:ea typeface="Cambria Math"/>
                        </a:rPr>
                        <m:t>42.4</m:t>
                      </m:r>
                      <m:r>
                        <a:rPr lang="en-US" sz="2400" i="1">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0.2</m:t>
                          </m:r>
                        </m:e>
                      </m:d>
                      <m:d>
                        <m:dPr>
                          <m:ctrlPr>
                            <a:rPr lang="en-US" sz="2400" i="1">
                              <a:latin typeface="Cambria Math"/>
                              <a:ea typeface="Cambria Math"/>
                            </a:rPr>
                          </m:ctrlPr>
                        </m:dPr>
                        <m:e>
                          <m:r>
                            <a:rPr lang="en-US" sz="2400" i="1">
                              <a:latin typeface="Cambria Math"/>
                            </a:rPr>
                            <m:t>53</m:t>
                          </m:r>
                        </m:e>
                      </m:d>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𝑳</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𝟒𝟐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𝟏𝟎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𝟓𝟑</m:t>
                      </m:r>
                    </m:oMath>
                  </m:oMathPara>
                </a14:m>
                <a:endParaRPr lang="en-US" sz="2400" b="1" dirty="0" smtClean="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58330" y="1848014"/>
                <a:ext cx="5625478" cy="3539430"/>
              </a:xfrm>
              <a:prstGeom prst="rect">
                <a:avLst/>
              </a:prstGeom>
              <a:blipFill rotWithShape="1">
                <a:blip r:embed="rId2"/>
                <a:stretch>
                  <a:fillRect l="-2167" t="-154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242304" y="1845429"/>
                <a:ext cx="5815584" cy="3539430"/>
              </a:xfrm>
              <a:prstGeom prst="rect">
                <a:avLst/>
              </a:prstGeom>
              <a:noFill/>
            </p:spPr>
            <p:txBody>
              <a:bodyPr wrap="square" rtlCol="0">
                <a:spAutoFit/>
              </a:bodyPr>
              <a:lstStyle/>
              <a:p>
                <a:r>
                  <a:rPr lang="en-US" sz="2800" b="1" i="1" dirty="0" smtClean="0"/>
                  <a:t>Time t = 2:</a:t>
                </a:r>
              </a:p>
              <a:p>
                <a:endParaRPr lang="en-US" sz="1600" b="1" dirty="0" smtClean="0"/>
              </a:p>
              <a:p>
                <a:r>
                  <a:rPr lang="en-US" sz="2400" dirty="0" smtClean="0"/>
                  <a:t>Trend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2</m:t>
                        </m:r>
                      </m:sub>
                    </m:sSub>
                  </m:oMath>
                </a14:m>
                <a:r>
                  <a:rPr lang="en-US" sz="2400" dirty="0" smtClean="0"/>
                  <a:t>):</a:t>
                </a:r>
                <a14:m>
                  <m:oMath xmlns:m="http://schemas.openxmlformats.org/officeDocument/2006/math">
                    <m:sSub>
                      <m:sSubPr>
                        <m:ctrlPr>
                          <a:rPr lang="en-US" sz="2400" i="1">
                            <a:latin typeface="Cambria Math"/>
                          </a:rPr>
                        </m:ctrlPr>
                      </m:sSubPr>
                      <m:e>
                        <m:r>
                          <a:rPr lang="en-US" sz="2400" b="0" i="1" smtClean="0">
                            <a:latin typeface="Cambria Math"/>
                          </a:rPr>
                          <m:t> </m:t>
                        </m:r>
                        <m:r>
                          <a:rPr lang="en-US" sz="2400" i="1">
                            <a:latin typeface="Cambria Math"/>
                          </a:rPr>
                          <m:t>𝑇</m:t>
                        </m:r>
                      </m:e>
                      <m:sub>
                        <m:r>
                          <a:rPr lang="en-US" sz="2400" b="0" i="1" smtClean="0">
                            <a:latin typeface="Cambria Math"/>
                          </a:rPr>
                          <m:t>2</m:t>
                        </m:r>
                      </m:sub>
                    </m:sSub>
                    <m:r>
                      <a:rPr lang="en-US" sz="2400" b="0" i="1" smtClean="0">
                        <a:latin typeface="Cambria Math"/>
                      </a:rPr>
                      <m:t> </m:t>
                    </m:r>
                    <m:r>
                      <a:rPr lang="en-US" sz="2400" i="1">
                        <a:latin typeface="Cambria Math"/>
                      </a:rPr>
                      <m:t>= </m:t>
                    </m:r>
                    <m:r>
                      <a:rPr lang="en-US" sz="2400" i="1">
                        <a:latin typeface="Cambria Math"/>
                        <a:ea typeface="Cambria Math"/>
                      </a:rPr>
                      <m:t>𝛽</m:t>
                    </m:r>
                    <m:d>
                      <m:dPr>
                        <m:ctrlPr>
                          <a:rPr lang="en-US" sz="2400" i="1">
                            <a:latin typeface="Cambria Math"/>
                            <a:ea typeface="Cambria Math"/>
                          </a:rPr>
                        </m:ctrlPr>
                      </m:dPr>
                      <m:e>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r>
                          <a:rPr lang="en-US" sz="2400" i="1">
                            <a:latin typeface="Cambria Math"/>
                            <a:ea typeface="Cambria Math"/>
                          </a:rPr>
                          <m:t> −</m:t>
                        </m:r>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1</m:t>
                            </m:r>
                          </m:sub>
                        </m:sSub>
                      </m:e>
                    </m:d>
                    <m:r>
                      <a:rPr lang="en-US" sz="2400" b="0" i="1" smtClean="0">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𝛽</m:t>
                        </m:r>
                      </m:e>
                    </m:d>
                    <m:sSub>
                      <m:sSubPr>
                        <m:ctrlPr>
                          <a:rPr lang="en-US" sz="2400" i="1">
                            <a:latin typeface="Cambria Math"/>
                          </a:rPr>
                        </m:ctrlPr>
                      </m:sSubPr>
                      <m:e>
                        <m:r>
                          <a:rPr lang="en-US" sz="2400" i="1">
                            <a:latin typeface="Cambria Math"/>
                          </a:rPr>
                          <m:t>𝑇</m:t>
                        </m:r>
                      </m:e>
                      <m:sub>
                        <m:r>
                          <a:rPr lang="en-US" sz="2400" b="0" i="1" smtClean="0">
                            <a:latin typeface="Cambria Math"/>
                          </a:rPr>
                          <m:t>1</m:t>
                        </m:r>
                      </m:sub>
                    </m:sSub>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53</m:t>
                          </m:r>
                          <m:r>
                            <a:rPr lang="en-US" sz="2400" i="1">
                              <a:latin typeface="Cambria Math"/>
                              <a:ea typeface="Cambria Math"/>
                            </a:rPr>
                            <m:t> −</m:t>
                          </m:r>
                          <m:r>
                            <a:rPr lang="en-US" sz="2400" b="0" i="1" smtClean="0">
                              <a:latin typeface="Cambria Math"/>
                              <a:ea typeface="Cambria Math"/>
                            </a:rPr>
                            <m:t>50</m:t>
                          </m:r>
                        </m:e>
                      </m:d>
                      <m:r>
                        <a:rPr lang="en-US" sz="2400" b="0" i="1" smtClean="0">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0.8</m:t>
                          </m:r>
                        </m:e>
                      </m:d>
                      <m:r>
                        <a:rPr lang="en-US" sz="2400" b="0" i="1" smtClean="0">
                          <a:latin typeface="Cambria Math"/>
                        </a:rPr>
                        <m:t>3</m:t>
                      </m:r>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3</m:t>
                          </m:r>
                        </m:e>
                      </m:d>
                      <m:r>
                        <a:rPr lang="en-US" sz="2400" b="0" i="1" dirty="0" smtClean="0">
                          <a:latin typeface="Cambria Math"/>
                        </a:rPr>
                        <m:t>+ </m:t>
                      </m:r>
                      <m:d>
                        <m:dPr>
                          <m:ctrlPr>
                            <a:rPr lang="en-US" sz="2400" i="1">
                              <a:latin typeface="Cambria Math"/>
                              <a:ea typeface="Cambria Math"/>
                            </a:rPr>
                          </m:ctrlPr>
                        </m:dPr>
                        <m:e>
                          <m:r>
                            <a:rPr lang="en-US" sz="2400" b="0" i="1" smtClean="0">
                              <a:latin typeface="Cambria Math"/>
                            </a:rPr>
                            <m:t>0.8</m:t>
                          </m:r>
                        </m:e>
                      </m:d>
                      <m:r>
                        <a:rPr lang="en-US" sz="2400" b="0" i="1" smtClean="0">
                          <a:latin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𝑻</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𝟑</m:t>
                      </m:r>
                    </m:oMath>
                  </m:oMathPara>
                </a14:m>
                <a:endParaRPr lang="en-US" sz="2400" b="1" dirty="0" smtClean="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6242304" y="1845429"/>
                <a:ext cx="5815584" cy="3539430"/>
              </a:xfrm>
              <a:prstGeom prst="rect">
                <a:avLst/>
              </a:prstGeom>
              <a:blipFill rotWithShape="1">
                <a:blip r:embed="rId3"/>
                <a:stretch>
                  <a:fillRect l="-2096" t="-1552"/>
                </a:stretch>
              </a:blipFill>
            </p:spPr>
            <p:txBody>
              <a:bodyPr/>
              <a:lstStyle/>
              <a:p>
                <a:r>
                  <a:rPr lang="en-PH">
                    <a:noFill/>
                  </a:rPr>
                  <a:t> </a:t>
                </a:r>
              </a:p>
            </p:txBody>
          </p:sp>
        </mc:Fallback>
      </mc:AlternateContent>
    </p:spTree>
    <p:extLst>
      <p:ext uri="{BB962C8B-B14F-4D97-AF65-F5344CB8AC3E}">
        <p14:creationId xmlns:p14="http://schemas.microsoft.com/office/powerpoint/2010/main" val="172874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69474"/>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Forecasting is </a:t>
            </a:r>
            <a:r>
              <a:rPr lang="en-US" sz="4000" dirty="0" smtClean="0">
                <a:solidFill>
                  <a:srgbClr val="C00000"/>
                </a:solidFill>
                <a:latin typeface="+mj-lt"/>
                <a:cs typeface="Arial" pitchFamily="34" charset="0"/>
              </a:rPr>
              <a:t>more than predicting numbers</a:t>
            </a:r>
            <a:r>
              <a:rPr lang="en-US" sz="4000" dirty="0" smtClean="0">
                <a:latin typeface="+mj-lt"/>
                <a:cs typeface="Arial" pitchFamily="34" charset="0"/>
              </a:rPr>
              <a:t>. Throughout history it has repeatedly determined the fate of civilizations.</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18" y="1177745"/>
            <a:ext cx="4622731" cy="441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25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6" name="TextBox 5"/>
              <p:cNvSpPr txBox="1"/>
              <p:nvPr/>
            </p:nvSpPr>
            <p:spPr>
              <a:xfrm>
                <a:off x="458330" y="1848014"/>
                <a:ext cx="5625478" cy="3539430"/>
              </a:xfrm>
              <a:prstGeom prst="rect">
                <a:avLst/>
              </a:prstGeom>
              <a:noFill/>
            </p:spPr>
            <p:txBody>
              <a:bodyPr wrap="square" rtlCol="0">
                <a:spAutoFit/>
              </a:bodyPr>
              <a:lstStyle/>
              <a:p>
                <a:r>
                  <a:rPr lang="en-US" sz="2800" b="1" i="1" dirty="0" smtClean="0"/>
                  <a:t>Time t = 3:</a:t>
                </a:r>
              </a:p>
              <a:p>
                <a:endParaRPr lang="en-US" sz="1600" b="1" dirty="0" smtClean="0"/>
              </a:p>
              <a:p>
                <a:r>
                  <a:rPr lang="en-US" sz="2400" dirty="0" smtClean="0"/>
                  <a:t>Level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 </m:t>
                    </m:r>
                    <m:r>
                      <a:rPr lang="en-US" sz="2400" i="1">
                        <a:latin typeface="Cambria Math"/>
                        <a:ea typeface="Cambria Math"/>
                      </a:rPr>
                      <m:t>𝛼</m:t>
                    </m:r>
                    <m:sSub>
                      <m:sSubPr>
                        <m:ctrlPr>
                          <a:rPr lang="en-US"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3</m:t>
                        </m:r>
                      </m:sub>
                    </m:sSub>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 </m:t>
                        </m:r>
                        <m:r>
                          <a:rPr lang="en-US" sz="2400" i="1">
                            <a:latin typeface="Cambria Math"/>
                            <a:ea typeface="Cambria Math"/>
                          </a:rPr>
                          <m:t>𝛼</m:t>
                        </m:r>
                        <m:r>
                          <m:rPr>
                            <m:nor/>
                          </m:rPr>
                          <a:rPr lang="en-US" sz="2400" i="1" dirty="0"/>
                          <m:t> </m:t>
                        </m:r>
                      </m:e>
                    </m:d>
                    <m:d>
                      <m:dPr>
                        <m:ctrlPr>
                          <a:rPr lang="en-US" sz="2400" i="1">
                            <a:latin typeface="Cambria Math"/>
                            <a:ea typeface="Cambria Math"/>
                          </a:rPr>
                        </m:ctrlPr>
                      </m:dPr>
                      <m:e>
                        <m:sSub>
                          <m:sSubPr>
                            <m:ctrlPr>
                              <a:rPr lang="en-US" sz="2400" i="1">
                                <a:latin typeface="Cambria Math"/>
                              </a:rPr>
                            </m:ctrlPr>
                          </m:sSubPr>
                          <m:e>
                            <m:r>
                              <a:rPr lang="en-US" sz="2400" i="1">
                                <a:latin typeface="Cambria Math"/>
                              </a:rPr>
                              <m:t>𝐿</m:t>
                            </m:r>
                          </m:e>
                          <m:sub>
                            <m:r>
                              <a:rPr lang="en-US" sz="2400" b="0" i="1" smtClean="0">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b="0" i="1" smtClean="0">
                                <a:latin typeface="Cambria Math"/>
                              </a:rPr>
                              <m:t>2</m:t>
                            </m:r>
                          </m:sub>
                        </m:sSub>
                      </m:e>
                    </m:d>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sub>
                      </m:sSub>
                      <m:r>
                        <a:rPr lang="en-US" sz="2400" i="1">
                          <a:latin typeface="Cambria Math"/>
                          <a:ea typeface="Cambria Math"/>
                        </a:rPr>
                        <m:t>=</m:t>
                      </m:r>
                      <m:r>
                        <a:rPr lang="en-US" sz="2400" i="1">
                          <a:latin typeface="Cambria Math"/>
                          <a:ea typeface="Cambria Math"/>
                        </a:rPr>
                        <m:t>0.8 ∗5</m:t>
                      </m:r>
                      <m:r>
                        <a:rPr lang="en-US" sz="2400" b="0" i="1" smtClean="0">
                          <a:latin typeface="Cambria Math"/>
                          <a:ea typeface="Cambria Math"/>
                        </a:rPr>
                        <m:t>6</m:t>
                      </m:r>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0.8</m:t>
                          </m:r>
                          <m:r>
                            <m:rPr>
                              <m:nor/>
                            </m:rPr>
                            <a:rPr lang="en-US" sz="2400" i="1" dirty="0">
                              <a:latin typeface="Cambria Math"/>
                              <a:ea typeface="Cambria Math"/>
                            </a:rPr>
                            <m:t> </m:t>
                          </m:r>
                        </m:e>
                      </m:d>
                      <m:d>
                        <m:dPr>
                          <m:ctrlPr>
                            <a:rPr lang="en-US" sz="2400" i="1">
                              <a:latin typeface="Cambria Math"/>
                              <a:ea typeface="Cambria Math"/>
                            </a:rPr>
                          </m:ctrlPr>
                        </m:dPr>
                        <m:e>
                          <m:r>
                            <a:rPr lang="en-US" sz="2400" i="1">
                              <a:latin typeface="Cambria Math"/>
                              <a:ea typeface="Cambria Math"/>
                            </a:rPr>
                            <m:t>5</m:t>
                          </m:r>
                          <m:r>
                            <a:rPr lang="en-US" sz="2400" b="0" i="1" smtClean="0">
                              <a:latin typeface="Cambria Math"/>
                              <a:ea typeface="Cambria Math"/>
                            </a:rPr>
                            <m:t>3</m:t>
                          </m:r>
                          <m:r>
                            <a:rPr lang="en-US" sz="2400" i="1">
                              <a:latin typeface="Cambria Math"/>
                              <a:ea typeface="Cambria Math"/>
                            </a:rPr>
                            <m:t>+</m:t>
                          </m:r>
                          <m:r>
                            <a:rPr lang="en-US" sz="2400" i="1">
                              <a:latin typeface="Cambria Math"/>
                              <a:ea typeface="Cambria Math"/>
                            </a:rPr>
                            <m:t>3</m:t>
                          </m:r>
                        </m:e>
                      </m:d>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m:t>
                      </m:r>
                      <m:r>
                        <a:rPr lang="en-US" sz="2400" b="0" i="1" smtClean="0">
                          <a:latin typeface="Cambria Math"/>
                          <a:ea typeface="Cambria Math"/>
                        </a:rPr>
                        <m:t>44.8</m:t>
                      </m:r>
                      <m:r>
                        <a:rPr lang="en-US" sz="2400" i="1">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0.2</m:t>
                          </m:r>
                        </m:e>
                      </m:d>
                      <m:d>
                        <m:dPr>
                          <m:ctrlPr>
                            <a:rPr lang="en-US" sz="2400" i="1">
                              <a:latin typeface="Cambria Math"/>
                              <a:ea typeface="Cambria Math"/>
                            </a:rPr>
                          </m:ctrlPr>
                        </m:dPr>
                        <m:e>
                          <m:r>
                            <a:rPr lang="en-US" sz="2400" i="1">
                              <a:latin typeface="Cambria Math"/>
                            </a:rPr>
                            <m:t>5</m:t>
                          </m:r>
                          <m:r>
                            <a:rPr lang="en-US" sz="2400" b="0" i="1" smtClean="0">
                              <a:latin typeface="Cambria Math"/>
                            </a:rPr>
                            <m:t>6</m:t>
                          </m:r>
                        </m:e>
                      </m:d>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𝑳</m:t>
                          </m:r>
                        </m:e>
                        <m:sub>
                          <m:r>
                            <a:rPr lang="en-US" sz="2400" b="1" i="1" smtClean="0">
                              <a:solidFill>
                                <a:srgbClr val="FF0000"/>
                              </a:solidFill>
                              <a:latin typeface="Cambria Math"/>
                            </a:rPr>
                            <m:t>𝟑</m:t>
                          </m:r>
                        </m:sub>
                      </m:sSub>
                      <m:r>
                        <a:rPr lang="en-US" sz="2400" b="1" i="1">
                          <a:solidFill>
                            <a:srgbClr val="FF0000"/>
                          </a:solidFill>
                          <a:latin typeface="Cambria Math"/>
                        </a:rPr>
                        <m:t>=</m:t>
                      </m:r>
                      <m:r>
                        <a:rPr lang="en-US" sz="2400" b="1" i="1" smtClean="0">
                          <a:solidFill>
                            <a:srgbClr val="FF0000"/>
                          </a:solidFill>
                          <a:latin typeface="Cambria Math"/>
                          <a:ea typeface="Cambria Math"/>
                        </a:rPr>
                        <m:t>𝟒𝟒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𝟖</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𝟏𝟏</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𝟓𝟔</m:t>
                      </m:r>
                    </m:oMath>
                  </m:oMathPara>
                </a14:m>
                <a:endParaRPr lang="en-US" sz="2400" b="1" dirty="0" smtClean="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58330" y="1848014"/>
                <a:ext cx="5625478" cy="3539430"/>
              </a:xfrm>
              <a:prstGeom prst="rect">
                <a:avLst/>
              </a:prstGeom>
              <a:blipFill rotWithShape="1">
                <a:blip r:embed="rId2"/>
                <a:stretch>
                  <a:fillRect l="-2167" t="-154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242304" y="1845429"/>
                <a:ext cx="5815584" cy="3539430"/>
              </a:xfrm>
              <a:prstGeom prst="rect">
                <a:avLst/>
              </a:prstGeom>
              <a:noFill/>
            </p:spPr>
            <p:txBody>
              <a:bodyPr wrap="square" rtlCol="0">
                <a:spAutoFit/>
              </a:bodyPr>
              <a:lstStyle/>
              <a:p>
                <a:r>
                  <a:rPr lang="en-US" sz="2800" b="1" i="1" dirty="0" smtClean="0"/>
                  <a:t>Time t = 3:</a:t>
                </a:r>
              </a:p>
              <a:p>
                <a:endParaRPr lang="en-US" sz="1600" b="1" dirty="0" smtClean="0"/>
              </a:p>
              <a:p>
                <a:r>
                  <a:rPr lang="en-US" sz="2400" dirty="0" smtClean="0"/>
                  <a:t>Trend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3</m:t>
                        </m:r>
                      </m:sub>
                    </m:sSub>
                  </m:oMath>
                </a14:m>
                <a:r>
                  <a:rPr lang="en-US" sz="2400" dirty="0" smtClean="0"/>
                  <a:t>):</a:t>
                </a:r>
                <a14:m>
                  <m:oMath xmlns:m="http://schemas.openxmlformats.org/officeDocument/2006/math">
                    <m:sSub>
                      <m:sSubPr>
                        <m:ctrlPr>
                          <a:rPr lang="en-US" sz="2400" i="1">
                            <a:latin typeface="Cambria Math"/>
                          </a:rPr>
                        </m:ctrlPr>
                      </m:sSubPr>
                      <m:e>
                        <m:r>
                          <a:rPr lang="en-US" sz="2400" b="0" i="1" smtClean="0">
                            <a:latin typeface="Cambria Math"/>
                          </a:rPr>
                          <m:t> </m:t>
                        </m:r>
                        <m:r>
                          <a:rPr lang="en-US" sz="2400" i="1">
                            <a:latin typeface="Cambria Math"/>
                          </a:rPr>
                          <m:t>𝑇</m:t>
                        </m:r>
                      </m:e>
                      <m:sub>
                        <m:r>
                          <a:rPr lang="en-US" sz="2400" b="0" i="1" smtClean="0">
                            <a:latin typeface="Cambria Math"/>
                          </a:rPr>
                          <m:t>3</m:t>
                        </m:r>
                      </m:sub>
                    </m:sSub>
                    <m:r>
                      <a:rPr lang="en-US" sz="2400" i="1">
                        <a:latin typeface="Cambria Math"/>
                      </a:rPr>
                      <m:t>= </m:t>
                    </m:r>
                    <m:r>
                      <a:rPr lang="en-US" sz="2400" i="1">
                        <a:latin typeface="Cambria Math"/>
                        <a:ea typeface="Cambria Math"/>
                      </a:rPr>
                      <m:t>𝛽</m:t>
                    </m:r>
                    <m:d>
                      <m:dPr>
                        <m:ctrlPr>
                          <a:rPr lang="en-US" sz="2400" i="1">
                            <a:latin typeface="Cambria Math"/>
                            <a:ea typeface="Cambria Math"/>
                          </a:rPr>
                        </m:ctrlPr>
                      </m:dPr>
                      <m:e>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sub>
                        </m:sSub>
                        <m:r>
                          <a:rPr lang="en-US" sz="2400" i="1">
                            <a:latin typeface="Cambria Math"/>
                            <a:ea typeface="Cambria Math"/>
                          </a:rPr>
                          <m:t> −</m:t>
                        </m:r>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e>
                    </m:d>
                    <m:r>
                      <a:rPr lang="en-US" sz="2400" b="0" i="1" smtClean="0">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𝛽</m:t>
                        </m:r>
                      </m:e>
                    </m:d>
                    <m:sSub>
                      <m:sSubPr>
                        <m:ctrlPr>
                          <a:rPr lang="en-US" sz="2400" i="1">
                            <a:latin typeface="Cambria Math"/>
                          </a:rPr>
                        </m:ctrlPr>
                      </m:sSubPr>
                      <m:e>
                        <m:r>
                          <a:rPr lang="en-US" sz="2400" i="1">
                            <a:latin typeface="Cambria Math"/>
                          </a:rPr>
                          <m:t>𝑇</m:t>
                        </m:r>
                      </m:e>
                      <m:sub>
                        <m:r>
                          <a:rPr lang="en-US" sz="2400" b="0" i="1" smtClean="0">
                            <a:latin typeface="Cambria Math"/>
                          </a:rPr>
                          <m:t>2</m:t>
                        </m:r>
                      </m:sub>
                    </m:sSub>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56</m:t>
                          </m:r>
                          <m:r>
                            <a:rPr lang="en-US" sz="2400" i="1">
                              <a:latin typeface="Cambria Math"/>
                              <a:ea typeface="Cambria Math"/>
                            </a:rPr>
                            <m:t> −</m:t>
                          </m:r>
                          <m:r>
                            <a:rPr lang="en-US" sz="2400" b="0" i="1" smtClean="0">
                              <a:latin typeface="Cambria Math"/>
                              <a:ea typeface="Cambria Math"/>
                            </a:rPr>
                            <m:t>53</m:t>
                          </m:r>
                        </m:e>
                      </m:d>
                      <m:r>
                        <a:rPr lang="en-US" sz="2400" b="0" i="1" smtClean="0">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0.8</m:t>
                          </m:r>
                        </m:e>
                      </m:d>
                      <m:r>
                        <a:rPr lang="en-US" sz="2400" b="0" i="1" smtClean="0">
                          <a:latin typeface="Cambria Math"/>
                        </a:rPr>
                        <m:t>3</m:t>
                      </m:r>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3</m:t>
                          </m:r>
                        </m:e>
                      </m:d>
                      <m:r>
                        <a:rPr lang="en-US" sz="2400" b="0" i="1" dirty="0" smtClean="0">
                          <a:latin typeface="Cambria Math"/>
                        </a:rPr>
                        <m:t>+ </m:t>
                      </m:r>
                      <m:d>
                        <m:dPr>
                          <m:ctrlPr>
                            <a:rPr lang="en-US" sz="2400" i="1">
                              <a:latin typeface="Cambria Math"/>
                              <a:ea typeface="Cambria Math"/>
                            </a:rPr>
                          </m:ctrlPr>
                        </m:dPr>
                        <m:e>
                          <m:r>
                            <a:rPr lang="en-US" sz="2400" b="0" i="1" smtClean="0">
                              <a:latin typeface="Cambria Math"/>
                            </a:rPr>
                            <m:t>0.8</m:t>
                          </m:r>
                        </m:e>
                      </m:d>
                      <m:r>
                        <a:rPr lang="en-US" sz="2400" b="0" i="1" smtClean="0">
                          <a:latin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𝑻</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𝟑</m:t>
                      </m:r>
                    </m:oMath>
                  </m:oMathPara>
                </a14:m>
                <a:endParaRPr lang="en-US" sz="2400" b="1" dirty="0" smtClean="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6242304" y="1845429"/>
                <a:ext cx="5815584" cy="3539430"/>
              </a:xfrm>
              <a:prstGeom prst="rect">
                <a:avLst/>
              </a:prstGeom>
              <a:blipFill rotWithShape="1">
                <a:blip r:embed="rId3"/>
                <a:stretch>
                  <a:fillRect l="-2096" t="-1552"/>
                </a:stretch>
              </a:blipFill>
            </p:spPr>
            <p:txBody>
              <a:bodyPr/>
              <a:lstStyle/>
              <a:p>
                <a:r>
                  <a:rPr lang="en-PH">
                    <a:noFill/>
                  </a:rPr>
                  <a:t> </a:t>
                </a:r>
              </a:p>
            </p:txBody>
          </p:sp>
        </mc:Fallback>
      </mc:AlternateContent>
    </p:spTree>
    <p:extLst>
      <p:ext uri="{BB962C8B-B14F-4D97-AF65-F5344CB8AC3E}">
        <p14:creationId xmlns:p14="http://schemas.microsoft.com/office/powerpoint/2010/main" val="551282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endParaRPr lang="en-US" sz="4000" b="1" dirty="0"/>
          </a:p>
        </p:txBody>
      </p:sp>
      <mc:AlternateContent xmlns:mc="http://schemas.openxmlformats.org/markup-compatibility/2006">
        <mc:Choice xmlns:a14="http://schemas.microsoft.com/office/drawing/2010/main" Requires="a14">
          <p:sp>
            <p:nvSpPr>
              <p:cNvPr id="6" name="TextBox 5"/>
              <p:cNvSpPr txBox="1"/>
              <p:nvPr/>
            </p:nvSpPr>
            <p:spPr>
              <a:xfrm>
                <a:off x="458330" y="1848014"/>
                <a:ext cx="11343526" cy="3662541"/>
              </a:xfrm>
              <a:prstGeom prst="rect">
                <a:avLst/>
              </a:prstGeom>
              <a:noFill/>
            </p:spPr>
            <p:txBody>
              <a:bodyPr wrap="square" rtlCol="0">
                <a:spAutoFit/>
              </a:bodyPr>
              <a:lstStyle/>
              <a:p>
                <a:r>
                  <a:rPr lang="en-US" sz="2800" b="1" i="1" dirty="0" smtClean="0"/>
                  <a:t>Forecasting (t = 4)</a:t>
                </a:r>
              </a:p>
              <a:p>
                <a:endParaRPr lang="en-US" sz="1600" b="1" dirty="0" smtClean="0"/>
              </a:p>
              <a:p>
                <a:r>
                  <a:rPr lang="en-US" sz="2400" dirty="0" smtClean="0"/>
                  <a:t>Forecast (</a:t>
                </a:r>
                <a14:m>
                  <m:oMath xmlns:m="http://schemas.openxmlformats.org/officeDocument/2006/math">
                    <m:sSub>
                      <m:sSubPr>
                        <m:ctrlPr>
                          <a:rPr lang="en-US" sz="2400" i="1">
                            <a:latin typeface="Cambria Math"/>
                          </a:rPr>
                        </m:ctrlPr>
                      </m:sSubPr>
                      <m:e>
                        <m:r>
                          <a:rPr lang="en-US" sz="2400" b="0" i="1" smtClean="0">
                            <a:latin typeface="Cambria Math"/>
                          </a:rPr>
                          <m:t>𝐹</m:t>
                        </m:r>
                      </m:e>
                      <m:sub>
                        <m:r>
                          <a:rPr lang="en-US" sz="2400" b="0" i="1" smtClean="0">
                            <a:latin typeface="Cambria Math"/>
                          </a:rPr>
                          <m:t>4</m:t>
                        </m:r>
                      </m:sub>
                    </m:sSub>
                  </m:oMath>
                </a14:m>
                <a:r>
                  <a:rPr lang="en-US" sz="2400" dirty="0" smtClean="0"/>
                  <a:t>): </a:t>
                </a:r>
                <a14:m>
                  <m:oMath xmlns:m="http://schemas.openxmlformats.org/officeDocument/2006/math">
                    <m:sSub>
                      <m:sSubPr>
                        <m:ctrlPr>
                          <a:rPr lang="en-US" sz="2400" i="1" smtClean="0">
                            <a:latin typeface="Cambria Math"/>
                          </a:rPr>
                        </m:ctrlPr>
                      </m:sSubPr>
                      <m:e>
                        <m:r>
                          <a:rPr lang="en-US" sz="2400" b="0" i="1" smtClean="0">
                            <a:latin typeface="Cambria Math"/>
                          </a:rPr>
                          <m:t>𝐹</m:t>
                        </m:r>
                      </m:e>
                      <m:sub>
                        <m:r>
                          <a:rPr lang="en-US" sz="2400" b="0" i="1" smtClean="0">
                            <a:latin typeface="Cambria Math"/>
                          </a:rPr>
                          <m:t>4</m:t>
                        </m:r>
                      </m:sub>
                    </m:sSub>
                    <m:r>
                      <a:rPr lang="en-US" sz="2400" i="1">
                        <a:latin typeface="Cambria Math"/>
                      </a:rPr>
                      <m:t>=</m:t>
                    </m:r>
                    <m:sSub>
                      <m:sSubPr>
                        <m:ctrlPr>
                          <a:rPr lang="en-US" sz="2400" i="1">
                            <a:latin typeface="Cambria Math"/>
                          </a:rPr>
                        </m:ctrlPr>
                      </m:sSubPr>
                      <m:e>
                        <m:r>
                          <a:rPr lang="en-US" sz="2400" b="0" i="1" smtClean="0">
                            <a:latin typeface="Cambria Math"/>
                          </a:rPr>
                          <m:t>𝐿</m:t>
                        </m:r>
                      </m:e>
                      <m:sub>
                        <m:r>
                          <a:rPr lang="en-US" sz="2400" b="0" i="1" smtClean="0">
                            <a:latin typeface="Cambria Math"/>
                          </a:rPr>
                          <m:t>3</m:t>
                        </m:r>
                      </m:sub>
                    </m:sSub>
                  </m:oMath>
                </a14:m>
                <a:r>
                  <a:rPr lang="en-US" sz="2800" dirty="0" smtClean="0"/>
                  <a:t> + </a:t>
                </a:r>
                <a14:m>
                  <m:oMath xmlns:m="http://schemas.openxmlformats.org/officeDocument/2006/math">
                    <m:sSub>
                      <m:sSubPr>
                        <m:ctrlPr>
                          <a:rPr lang="en-US" sz="2800" i="1">
                            <a:latin typeface="Cambria Math"/>
                          </a:rPr>
                        </m:ctrlPr>
                      </m:sSubPr>
                      <m:e>
                        <m:r>
                          <a:rPr lang="en-US" sz="2800" b="0" i="1" smtClean="0">
                            <a:latin typeface="Cambria Math"/>
                          </a:rPr>
                          <m:t>𝑇</m:t>
                        </m:r>
                      </m:e>
                      <m:sub>
                        <m:r>
                          <a:rPr lang="en-US" sz="2800" i="1">
                            <a:latin typeface="Cambria Math"/>
                          </a:rPr>
                          <m:t>3</m:t>
                        </m:r>
                      </m:sub>
                    </m:sSub>
                  </m:oMath>
                </a14:m>
                <a:endParaRPr lang="en-US" sz="2800" dirty="0" smtClean="0"/>
              </a:p>
              <a:p>
                <a:endParaRPr lang="en-US" sz="2800" i="1"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4</m:t>
                          </m:r>
                        </m:sub>
                      </m:sSub>
                      <m:r>
                        <a:rPr lang="en-US" sz="2400" i="1">
                          <a:latin typeface="Cambria Math"/>
                        </a:rPr>
                        <m:t>=</m:t>
                      </m:r>
                      <m:sSub>
                        <m:sSubPr>
                          <m:ctrlPr>
                            <a:rPr lang="en-US" sz="2400" i="1">
                              <a:latin typeface="Cambria Math"/>
                            </a:rPr>
                          </m:ctrlPr>
                        </m:sSubPr>
                        <m:e>
                          <m:r>
                            <a:rPr lang="en-US" sz="2400" i="1">
                              <a:latin typeface="Cambria Math"/>
                            </a:rPr>
                            <m:t>𝐿</m:t>
                          </m:r>
                        </m:e>
                        <m:sub>
                          <m:r>
                            <a:rPr lang="en-US" sz="2400" i="1">
                              <a:latin typeface="Cambria Math"/>
                            </a:rPr>
                            <m:t>3</m:t>
                          </m:r>
                        </m:sub>
                      </m:sSub>
                      <m:r>
                        <m:rPr>
                          <m:nor/>
                        </m:rPr>
                        <a:rPr lang="en-US" sz="2800" dirty="0"/>
                        <m:t> + </m:t>
                      </m:r>
                      <m:sSub>
                        <m:sSubPr>
                          <m:ctrlPr>
                            <a:rPr lang="en-US" sz="2800" i="1">
                              <a:latin typeface="Cambria Math"/>
                            </a:rPr>
                          </m:ctrlPr>
                        </m:sSubPr>
                        <m:e>
                          <m:r>
                            <a:rPr lang="en-US" sz="2800" i="1">
                              <a:latin typeface="Cambria Math"/>
                            </a:rPr>
                            <m:t>𝑇</m:t>
                          </m:r>
                        </m:e>
                        <m:sub>
                          <m:r>
                            <a:rPr lang="en-US" sz="2800" i="1">
                              <a:latin typeface="Cambria Math"/>
                            </a:rPr>
                            <m:t>3</m:t>
                          </m:r>
                        </m:sub>
                      </m:sSub>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4</m:t>
                          </m:r>
                        </m:sub>
                      </m:sSub>
                      <m:r>
                        <a:rPr lang="en-US" sz="2400" i="1">
                          <a:latin typeface="Cambria Math"/>
                        </a:rPr>
                        <m:t>=</m:t>
                      </m:r>
                      <m:r>
                        <a:rPr lang="en-US" sz="2400" b="0" i="1" smtClean="0">
                          <a:latin typeface="Cambria Math"/>
                          <a:ea typeface="Cambria Math"/>
                        </a:rPr>
                        <m:t>56</m:t>
                      </m:r>
                      <m:r>
                        <a:rPr lang="en-US" sz="2400" i="1">
                          <a:latin typeface="Cambria Math"/>
                          <a:ea typeface="Cambria Math"/>
                        </a:rPr>
                        <m:t>+</m:t>
                      </m:r>
                      <m:r>
                        <a:rPr lang="en-US" sz="2400" i="1" smtClean="0">
                          <a:latin typeface="Cambria Math"/>
                          <a:ea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𝑭</m:t>
                          </m:r>
                        </m:e>
                        <m:sub>
                          <m:r>
                            <a:rPr lang="en-US" sz="2400" b="1" i="1">
                              <a:solidFill>
                                <a:srgbClr val="FF0000"/>
                              </a:solidFill>
                              <a:latin typeface="Cambria Math"/>
                            </a:rPr>
                            <m:t>𝟒</m:t>
                          </m:r>
                        </m:sub>
                      </m:sSub>
                      <m:r>
                        <a:rPr lang="en-US" sz="2400" b="1" i="1">
                          <a:solidFill>
                            <a:srgbClr val="FF0000"/>
                          </a:solidFill>
                          <a:latin typeface="Cambria Math"/>
                        </a:rPr>
                        <m:t>=</m:t>
                      </m:r>
                      <m:r>
                        <a:rPr lang="en-US" sz="2400" b="1" i="1" smtClean="0">
                          <a:solidFill>
                            <a:srgbClr val="FF0000"/>
                          </a:solidFill>
                          <a:latin typeface="Cambria Math"/>
                          <a:ea typeface="Cambria Math"/>
                        </a:rPr>
                        <m:t>𝟓𝟔</m:t>
                      </m:r>
                    </m:oMath>
                  </m:oMathPara>
                </a14:m>
                <a:endParaRPr lang="en-US" sz="2400" b="1" dirty="0" smtClean="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58330" y="1848014"/>
                <a:ext cx="11343526" cy="3662541"/>
              </a:xfrm>
              <a:prstGeom prst="rect">
                <a:avLst/>
              </a:prstGeom>
              <a:blipFill rotWithShape="1">
                <a:blip r:embed="rId2"/>
                <a:stretch>
                  <a:fillRect l="-1075" t="-1498"/>
                </a:stretch>
              </a:blipFill>
            </p:spPr>
            <p:txBody>
              <a:bodyPr/>
              <a:lstStyle/>
              <a:p>
                <a:r>
                  <a:rPr lang="en-PH">
                    <a:noFill/>
                  </a:rPr>
                  <a:t> </a:t>
                </a:r>
              </a:p>
            </p:txBody>
          </p:sp>
        </mc:Fallback>
      </mc:AlternateContent>
    </p:spTree>
    <p:extLst>
      <p:ext uri="{BB962C8B-B14F-4D97-AF65-F5344CB8AC3E}">
        <p14:creationId xmlns:p14="http://schemas.microsoft.com/office/powerpoint/2010/main" val="288836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784878" cy="3354765"/>
          </a:xfrm>
          <a:prstGeom prst="rect">
            <a:avLst/>
          </a:prstGeom>
          <a:noFill/>
        </p:spPr>
        <p:txBody>
          <a:bodyPr wrap="square" rtlCol="0">
            <a:spAutoFit/>
          </a:bodyPr>
          <a:lstStyle/>
          <a:p>
            <a:r>
              <a:rPr lang="en-US" sz="3600" b="1" dirty="0" smtClean="0"/>
              <a:t>Triple Exponential Smoothing (Holt-Winter’s Method)</a:t>
            </a:r>
            <a:endParaRPr lang="en-US" sz="3600" b="1" dirty="0"/>
          </a:p>
          <a:p>
            <a:endParaRPr lang="en-US" sz="2400" b="1" dirty="0"/>
          </a:p>
          <a:p>
            <a:pPr marL="571500" indent="-571500">
              <a:buFontTx/>
              <a:buChar char="-"/>
            </a:pPr>
            <a:r>
              <a:rPr lang="en-US" sz="3200" dirty="0" smtClean="0">
                <a:latin typeface="+mj-lt"/>
                <a:cs typeface="Arial" pitchFamily="34" charset="0"/>
              </a:rPr>
              <a:t>Primarily used for data that shows clear trend and seasonal cycles</a:t>
            </a:r>
            <a:endParaRPr lang="en-US" sz="28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2800" dirty="0" smtClean="0">
                <a:latin typeface="+mj-lt"/>
                <a:cs typeface="Arial" pitchFamily="34" charset="0"/>
              </a:rPr>
              <a:t>Computationally intensive, requiring more historical data and careful parameter tuning</a:t>
            </a:r>
            <a:endParaRPr lang="en-US" sz="3200" dirty="0" smtClean="0">
              <a:latin typeface="+mj-lt"/>
              <a:cs typeface="Arial" pitchFamily="34" charset="0"/>
            </a:endParaRPr>
          </a:p>
        </p:txBody>
      </p:sp>
    </p:spTree>
    <p:extLst>
      <p:ext uri="{BB962C8B-B14F-4D97-AF65-F5344CB8AC3E}">
        <p14:creationId xmlns:p14="http://schemas.microsoft.com/office/powerpoint/2010/main" val="3915904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564087"/>
                <a:ext cx="10726524" cy="4154984"/>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HW involves three main equations:</a:t>
                </a:r>
              </a:p>
              <a:p>
                <a:endParaRPr lang="en-US" sz="1200" dirty="0" smtClean="0"/>
              </a:p>
              <a:p>
                <a:pPr marL="514350" indent="-514350">
                  <a:buAutoNum type="arabicPeriod"/>
                </a:pPr>
                <a:r>
                  <a:rPr lang="en-US" sz="2800" b="1" dirty="0" smtClean="0"/>
                  <a:t>Level </a:t>
                </a:r>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0" i="1" smtClean="0">
                            <a:latin typeface="Cambria Math"/>
                          </a:rPr>
                          <m:t>𝑡</m:t>
                        </m:r>
                      </m:sub>
                    </m:sSub>
                    <m:r>
                      <a:rPr lang="en-US" sz="2800" b="0" i="1" smtClean="0">
                        <a:latin typeface="Cambria Math"/>
                      </a:rPr>
                      <m:t>:</m:t>
                    </m:r>
                  </m:oMath>
                </a14:m>
                <a:r>
                  <a:rPr lang="en-US" sz="2800" b="1" dirty="0" smtClean="0"/>
                  <a:t>  </a:t>
                </a:r>
                <a:r>
                  <a:rPr lang="en-US" sz="2800" dirty="0" smtClean="0"/>
                  <a:t>The smoothed value of the series at time t.</a:t>
                </a:r>
              </a:p>
              <a:p>
                <a:pPr marL="514350" indent="-514350">
                  <a:buAutoNum type="arabicPeriod"/>
                </a:pPr>
                <a:r>
                  <a:rPr lang="en-US" sz="2800" b="1" dirty="0" smtClean="0"/>
                  <a:t>Trend </a:t>
                </a:r>
                <a14:m>
                  <m:oMath xmlns:m="http://schemas.openxmlformats.org/officeDocument/2006/math">
                    <m:sSub>
                      <m:sSubPr>
                        <m:ctrlPr>
                          <a:rPr lang="en-US" sz="2800" i="1" smtClean="0">
                            <a:latin typeface="Cambria Math"/>
                          </a:rPr>
                        </m:ctrlPr>
                      </m:sSubPr>
                      <m:e>
                        <m:r>
                          <a:rPr lang="en-US" sz="2800" b="0" i="1" smtClean="0">
                            <a:latin typeface="Cambria Math"/>
                          </a:rPr>
                          <m:t>𝑇</m:t>
                        </m:r>
                      </m:e>
                      <m:sub>
                        <m:r>
                          <a:rPr lang="en-US" sz="2800" i="1">
                            <a:latin typeface="Cambria Math"/>
                          </a:rPr>
                          <m:t>𝑡</m:t>
                        </m:r>
                      </m:sub>
                    </m:sSub>
                    <m:r>
                      <a:rPr lang="en-US" sz="2800" b="0" i="1" smtClean="0">
                        <a:latin typeface="Cambria Math"/>
                      </a:rPr>
                      <m:t>:</m:t>
                    </m:r>
                  </m:oMath>
                </a14:m>
                <a:r>
                  <a:rPr lang="en-US" sz="2800" i="1" dirty="0" smtClean="0"/>
                  <a:t> </a:t>
                </a:r>
                <a:r>
                  <a:rPr lang="en-US" sz="2800" dirty="0" smtClean="0"/>
                  <a:t>Captures the direction and rate of change in the series</a:t>
                </a:r>
              </a:p>
              <a:p>
                <a:pPr marL="514350" indent="-514350">
                  <a:buAutoNum type="arabicPeriod"/>
                </a:pPr>
                <a:r>
                  <a:rPr lang="en-US" sz="2800" b="1" dirty="0" smtClean="0"/>
                  <a:t>Seasonality </a:t>
                </a:r>
                <a14:m>
                  <m:oMath xmlns:m="http://schemas.openxmlformats.org/officeDocument/2006/math">
                    <m:sSub>
                      <m:sSubPr>
                        <m:ctrlPr>
                          <a:rPr lang="en-US" sz="2800" i="1">
                            <a:latin typeface="Cambria Math"/>
                          </a:rPr>
                        </m:ctrlPr>
                      </m:sSubPr>
                      <m:e>
                        <m:r>
                          <a:rPr lang="en-US" sz="2800" b="0" i="1" smtClean="0">
                            <a:latin typeface="Cambria Math"/>
                          </a:rPr>
                          <m:t>𝑆</m:t>
                        </m:r>
                      </m:e>
                      <m:sub>
                        <m:r>
                          <a:rPr lang="en-US" sz="2800" i="1">
                            <a:latin typeface="Cambria Math"/>
                          </a:rPr>
                          <m:t>𝑡</m:t>
                        </m:r>
                      </m:sub>
                    </m:sSub>
                  </m:oMath>
                </a14:m>
                <a:r>
                  <a:rPr lang="en-US" sz="2800" b="1" dirty="0" smtClean="0"/>
                  <a:t>: </a:t>
                </a:r>
                <a:r>
                  <a:rPr lang="en-US" sz="2800" dirty="0" smtClean="0"/>
                  <a:t>Accounts for repeating patterns or cycles in the data</a:t>
                </a:r>
              </a:p>
              <a:p>
                <a:endParaRPr lang="en-US" sz="2800" i="1" dirty="0" smtClean="0"/>
              </a:p>
              <a:p>
                <a:r>
                  <a:rPr lang="en-US" sz="2800" dirty="0" smtClean="0"/>
                  <a:t>There are two variations of HW:</a:t>
                </a:r>
              </a:p>
              <a:p>
                <a:pPr marL="514350" indent="-514350">
                  <a:buAutoNum type="arabicPeriod"/>
                </a:pPr>
                <a:r>
                  <a:rPr lang="en-US" sz="2800" dirty="0" smtClean="0"/>
                  <a:t>Additive Seasonality</a:t>
                </a:r>
              </a:p>
              <a:p>
                <a:pPr marL="514350" indent="-514350">
                  <a:buAutoNum type="arabicPeriod"/>
                </a:pPr>
                <a:r>
                  <a:rPr lang="en-US" sz="2800" dirty="0" smtClean="0"/>
                  <a:t>Multiplicative Seasonality</a:t>
                </a:r>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714362" y="1564087"/>
                <a:ext cx="10726524" cy="4154984"/>
              </a:xfrm>
              <a:prstGeom prst="rect">
                <a:avLst/>
              </a:prstGeom>
              <a:blipFill rotWithShape="1">
                <a:blip r:embed="rId2"/>
                <a:stretch>
                  <a:fillRect l="-1136" t="-1322" b="-3377"/>
                </a:stretch>
              </a:blipFill>
            </p:spPr>
            <p:txBody>
              <a:bodyPr/>
              <a:lstStyle/>
              <a:p>
                <a:r>
                  <a:rPr lang="en-PH">
                    <a:noFill/>
                  </a:rPr>
                  <a:t> </a:t>
                </a:r>
              </a:p>
            </p:txBody>
          </p:sp>
        </mc:Fallback>
      </mc:AlternateContent>
    </p:spTree>
    <p:extLst>
      <p:ext uri="{BB962C8B-B14F-4D97-AF65-F5344CB8AC3E}">
        <p14:creationId xmlns:p14="http://schemas.microsoft.com/office/powerpoint/2010/main" val="4070221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644170" y="1564087"/>
                <a:ext cx="10726524" cy="2085764"/>
              </a:xfrm>
              <a:prstGeom prst="rect">
                <a:avLst/>
              </a:prstGeom>
              <a:noFill/>
            </p:spPr>
            <p:txBody>
              <a:bodyPr wrap="square" rtlCol="0">
                <a:spAutoFit/>
              </a:bodyPr>
              <a:lstStyle/>
              <a:p>
                <a:r>
                  <a:rPr lang="en-US" sz="2800" b="1" dirty="0" smtClean="0"/>
                  <a:t>Additive Method:</a:t>
                </a:r>
                <a:endParaRPr lang="en-US" sz="2400" b="1" dirty="0" smtClean="0"/>
              </a:p>
              <a:p>
                <a:endParaRPr lang="en-US" sz="1200" dirty="0" smtClean="0"/>
              </a:p>
              <a:p>
                <a:pPr/>
                <a14:m>
                  <m:oMathPara xmlns:m="http://schemas.openxmlformats.org/officeDocument/2006/math">
                    <m:oMathParaPr>
                      <m:jc m:val="left"/>
                    </m:oMathParaPr>
                    <m:oMath xmlns:m="http://schemas.openxmlformats.org/officeDocument/2006/math">
                      <m:sSub>
                        <m:sSubPr>
                          <m:ctrlPr>
                            <a:rPr lang="en-US" sz="220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0" smtClean="0">
                          <a:latin typeface="Cambria Math"/>
                        </a:rPr>
                        <m:t>=</m:t>
                      </m:r>
                      <m:r>
                        <m:rPr>
                          <m:sty m:val="p"/>
                        </m:rPr>
                        <a:rPr lang="el-GR" sz="2200" b="0" i="1" smtClean="0">
                          <a:latin typeface="Cambria Math"/>
                          <a:ea typeface="Cambria Math"/>
                        </a:rPr>
                        <m:t>α</m:t>
                      </m:r>
                      <m:d>
                        <m:dPr>
                          <m:ctrlPr>
                            <a:rPr lang="el-GR" sz="2200" b="0" i="1" smtClean="0">
                              <a:latin typeface="Cambria Math"/>
                              <a:ea typeface="Cambria Math"/>
                            </a:rPr>
                          </m:ctrlPr>
                        </m:dPr>
                        <m:e>
                          <m:sSub>
                            <m:sSubPr>
                              <m:ctrlPr>
                                <a:rPr lang="el-GR" sz="2200" b="0" i="1" smtClean="0">
                                  <a:latin typeface="Cambria Math"/>
                                  <a:ea typeface="Cambria Math"/>
                                </a:rPr>
                              </m:ctrlPr>
                            </m:sSubPr>
                            <m:e>
                              <m:r>
                                <a:rPr lang="en-US" sz="2200" b="0" i="1" smtClean="0">
                                  <a:latin typeface="Cambria Math"/>
                                  <a:ea typeface="Cambria Math"/>
                                </a:rPr>
                                <m:t>𝑌</m:t>
                              </m:r>
                            </m:e>
                            <m:sub>
                              <m:r>
                                <a:rPr lang="en-US" sz="2200" b="0" i="1" smtClean="0">
                                  <a:latin typeface="Cambria Math"/>
                                  <a:ea typeface="Cambria Math"/>
                                </a:rPr>
                                <m:t>𝑡</m:t>
                              </m:r>
                            </m:sub>
                          </m:sSub>
                          <m:r>
                            <a:rPr lang="en-US" sz="2200" b="0" i="1" smtClean="0">
                              <a:latin typeface="Cambria Math"/>
                              <a:ea typeface="Cambria Math"/>
                            </a:rPr>
                            <m:t> −</m:t>
                          </m:r>
                          <m:sSub>
                            <m:sSubPr>
                              <m:ctrlPr>
                                <a:rPr lang="el-GR" sz="2200" i="1">
                                  <a:latin typeface="Cambria Math"/>
                                  <a:ea typeface="Cambria Math"/>
                                </a:rPr>
                              </m:ctrlPr>
                            </m:sSubPr>
                            <m:e>
                              <m:r>
                                <a:rPr lang="en-US" sz="2200" b="0" i="1" smtClean="0">
                                  <a:latin typeface="Cambria Math"/>
                                  <a:ea typeface="Cambria Math"/>
                                </a:rPr>
                                <m:t>𝑆</m:t>
                              </m:r>
                            </m:e>
                            <m:sub>
                              <m:r>
                                <a:rPr lang="en-US" sz="2200" i="1">
                                  <a:latin typeface="Cambria Math"/>
                                  <a:ea typeface="Cambria Math"/>
                                </a:rPr>
                                <m:t>𝑡</m:t>
                              </m:r>
                              <m:r>
                                <a:rPr lang="en-US" sz="2200" b="0" i="1" smtClean="0">
                                  <a:latin typeface="Cambria Math"/>
                                  <a:ea typeface="Cambria Math"/>
                                </a:rPr>
                                <m:t>−</m:t>
                              </m:r>
                              <m:r>
                                <a:rPr lang="en-US" sz="2200" b="0" i="1" smtClean="0">
                                  <a:latin typeface="Cambria Math"/>
                                  <a:ea typeface="Cambria Math"/>
                                </a:rPr>
                                <m:t>𝑚</m:t>
                              </m:r>
                            </m:sub>
                          </m:sSub>
                        </m:e>
                      </m:d>
                      <m:r>
                        <a:rPr lang="en-US" sz="2200" b="0" i="1" smtClean="0">
                          <a:latin typeface="Cambria Math"/>
                          <a:ea typeface="Cambria Math"/>
                        </a:rPr>
                        <m:t>+ </m:t>
                      </m:r>
                      <m:d>
                        <m:dPr>
                          <m:ctrlPr>
                            <a:rPr lang="en-US" sz="2200" b="0" i="1" smtClean="0">
                              <a:latin typeface="Cambria Math"/>
                              <a:ea typeface="Cambria Math"/>
                            </a:rPr>
                          </m:ctrlPr>
                        </m:dPr>
                        <m:e>
                          <m:r>
                            <a:rPr lang="en-US" sz="2200" b="0" i="1" smtClean="0">
                              <a:latin typeface="Cambria Math"/>
                              <a:ea typeface="Cambria Math"/>
                            </a:rPr>
                            <m:t>1 −</m:t>
                          </m:r>
                          <m:r>
                            <m:rPr>
                              <m:sty m:val="p"/>
                            </m:rPr>
                            <a:rPr lang="el-GR" sz="2200" i="1">
                              <a:latin typeface="Cambria Math"/>
                              <a:ea typeface="Cambria Math"/>
                            </a:rPr>
                            <m:t>α</m:t>
                          </m:r>
                        </m:e>
                      </m:d>
                      <m:d>
                        <m:dPr>
                          <m:ctrlPr>
                            <a:rPr lang="en-US" sz="2200" b="0" i="1" smtClean="0">
                              <a:latin typeface="Cambria Math"/>
                              <a:ea typeface="Cambria Math"/>
                            </a:rPr>
                          </m:ctrlPr>
                        </m:dPr>
                        <m:e>
                          <m:sSub>
                            <m:sSubPr>
                              <m:ctrlPr>
                                <a:rPr lang="el-GR" sz="2200" i="1">
                                  <a:latin typeface="Cambria Math"/>
                                  <a:ea typeface="Cambria Math"/>
                                </a:rPr>
                              </m:ctrlPr>
                            </m:sSubPr>
                            <m:e>
                              <m:r>
                                <a:rPr lang="en-US" sz="2200" b="0" i="1" smtClean="0">
                                  <a:latin typeface="Cambria Math"/>
                                  <a:ea typeface="Cambria Math"/>
                                </a:rPr>
                                <m:t>𝐿</m:t>
                              </m:r>
                            </m:e>
                            <m:sub>
                              <m:r>
                                <a:rPr lang="en-US" sz="2200" i="1">
                                  <a:latin typeface="Cambria Math"/>
                                  <a:ea typeface="Cambria Math"/>
                                </a:rPr>
                                <m:t>𝑡</m:t>
                              </m:r>
                              <m:r>
                                <a:rPr lang="en-US" sz="2200" b="0" i="1" smtClean="0">
                                  <a:latin typeface="Cambria Math"/>
                                  <a:ea typeface="Cambria Math"/>
                                </a:rPr>
                                <m:t>−1</m:t>
                              </m:r>
                            </m:sub>
                          </m:sSub>
                          <m:r>
                            <a:rPr lang="en-US" sz="2200" b="0" i="1" smtClean="0">
                              <a:latin typeface="Cambria Math"/>
                              <a:ea typeface="Cambria Math"/>
                            </a:rPr>
                            <m:t>+</m:t>
                          </m:r>
                          <m:sSub>
                            <m:sSubPr>
                              <m:ctrlPr>
                                <a:rPr lang="el-GR" sz="2200" i="1">
                                  <a:latin typeface="Cambria Math"/>
                                  <a:ea typeface="Cambria Math"/>
                                </a:rPr>
                              </m:ctrlPr>
                            </m:sSubPr>
                            <m:e>
                              <m:r>
                                <a:rPr lang="en-US" sz="2200" b="0" i="1" smtClean="0">
                                  <a:latin typeface="Cambria Math"/>
                                  <a:ea typeface="Cambria Math"/>
                                </a:rPr>
                                <m:t>𝑇</m:t>
                              </m:r>
                            </m:e>
                            <m:sub>
                              <m:r>
                                <a:rPr lang="en-US" sz="2200" i="1">
                                  <a:latin typeface="Cambria Math"/>
                                  <a:ea typeface="Cambria Math"/>
                                </a:rPr>
                                <m:t>𝑡</m:t>
                              </m:r>
                              <m:r>
                                <a:rPr lang="en-US" sz="2200" b="0" i="1" smtClean="0">
                                  <a:latin typeface="Cambria Math"/>
                                  <a:ea typeface="Cambria Math"/>
                                </a:rPr>
                                <m:t>−1</m:t>
                              </m:r>
                            </m:sub>
                          </m:sSub>
                        </m:e>
                      </m:d>
                      <m:r>
                        <a:rPr lang="en-US" sz="2200" b="0" i="0" smtClean="0">
                          <a:latin typeface="Cambria Math"/>
                        </a:rPr>
                        <m:t> </m:t>
                      </m:r>
                    </m:oMath>
                  </m:oMathPara>
                </a14:m>
                <a:endParaRPr lang="en-US" sz="2200" b="0" dirty="0" smtClean="0"/>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i="1">
                          <a:latin typeface="Cambria Math"/>
                        </a:rPr>
                        <m:t>=</m:t>
                      </m:r>
                      <m:r>
                        <a:rPr lang="el-GR" sz="2200" i="1" smtClean="0">
                          <a:latin typeface="Cambria Math"/>
                          <a:ea typeface="Cambria Math"/>
                        </a:rPr>
                        <m:t>𝛽</m:t>
                      </m:r>
                      <m:d>
                        <m:dPr>
                          <m:ctrlPr>
                            <a:rPr lang="el-GR" sz="2200" i="1">
                              <a:latin typeface="Cambria Math"/>
                            </a:rPr>
                          </m:ctrlPr>
                        </m:dPr>
                        <m:e>
                          <m:sSub>
                            <m:sSubPr>
                              <m:ctrlPr>
                                <a:rPr lang="el-GR" sz="2200" i="1">
                                  <a:latin typeface="Cambria Math"/>
                                </a:rPr>
                              </m:ctrlPr>
                            </m:sSubPr>
                            <m:e>
                              <m:r>
                                <a:rPr lang="en-US" sz="2200" i="1">
                                  <a:latin typeface="Cambria Math"/>
                                </a:rPr>
                                <m:t>𝐿</m:t>
                              </m:r>
                            </m:e>
                            <m:sub>
                              <m:r>
                                <a:rPr lang="en-US" sz="2200" i="1">
                                  <a:latin typeface="Cambria Math"/>
                                </a:rPr>
                                <m:t>𝑡</m:t>
                              </m:r>
                            </m:sub>
                          </m:sSub>
                          <m:r>
                            <a:rPr lang="en-US" sz="2200" b="0" i="1" smtClean="0">
                              <a:latin typeface="Cambria Math"/>
                            </a:rPr>
                            <m:t>−</m:t>
                          </m:r>
                          <m:sSub>
                            <m:sSubPr>
                              <m:ctrlPr>
                                <a:rPr lang="el-GR" sz="2200" i="1">
                                  <a:latin typeface="Cambria Math"/>
                                </a:rPr>
                              </m:ctrlPr>
                            </m:sSubPr>
                            <m:e>
                              <m:r>
                                <a:rPr lang="en-US" sz="2200" b="0" i="1" smtClean="0">
                                  <a:latin typeface="Cambria Math"/>
                                </a:rPr>
                                <m:t>𝐿</m:t>
                              </m:r>
                            </m:e>
                            <m:sub>
                              <m:r>
                                <a:rPr lang="en-US" sz="2200" i="1">
                                  <a:latin typeface="Cambria Math"/>
                                </a:rPr>
                                <m:t>𝑡</m:t>
                              </m:r>
                              <m:r>
                                <a:rPr lang="en-US" sz="2200" i="1">
                                  <a:latin typeface="Cambria Math"/>
                                </a:rPr>
                                <m:t>−1</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𝛽</m:t>
                          </m:r>
                        </m:e>
                      </m:d>
                      <m:sSub>
                        <m:sSubPr>
                          <m:ctrlPr>
                            <a:rPr lang="el-GR" sz="2200" i="1">
                              <a:latin typeface="Cambria Math"/>
                              <a:ea typeface="Cambria Math"/>
                            </a:rPr>
                          </m:ctrlPr>
                        </m:sSubPr>
                        <m:e>
                          <m:r>
                            <a:rPr lang="en-US" sz="2200" i="1">
                              <a:latin typeface="Cambria Math"/>
                              <a:ea typeface="Cambria Math"/>
                            </a:rPr>
                            <m:t>𝑇</m:t>
                          </m:r>
                        </m:e>
                        <m:sub>
                          <m:r>
                            <a:rPr lang="en-US" sz="2200" i="1">
                              <a:latin typeface="Cambria Math"/>
                              <a:ea typeface="Cambria Math"/>
                            </a:rPr>
                            <m:t>𝑡</m:t>
                          </m:r>
                          <m:r>
                            <a:rPr lang="en-US" sz="2200" i="1">
                              <a:latin typeface="Cambria Math"/>
                              <a:ea typeface="Cambria Math"/>
                            </a:rPr>
                            <m:t>−1</m:t>
                          </m:r>
                        </m:sub>
                      </m:sSub>
                    </m:oMath>
                  </m:oMathPara>
                </a14:m>
                <a:endParaRPr lang="en-US" sz="22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𝑆</m:t>
                          </m:r>
                        </m:e>
                        <m:sub>
                          <m:r>
                            <a:rPr lang="en-US" sz="2200" i="1">
                              <a:latin typeface="Cambria Math"/>
                            </a:rPr>
                            <m:t>𝑡</m:t>
                          </m:r>
                        </m:sub>
                      </m:sSub>
                      <m:r>
                        <a:rPr lang="en-US" sz="2200" i="1">
                          <a:latin typeface="Cambria Math"/>
                        </a:rPr>
                        <m:t>=</m:t>
                      </m:r>
                      <m:r>
                        <a:rPr lang="el-GR" sz="2200" i="1" smtClean="0">
                          <a:latin typeface="Cambria Math"/>
                          <a:ea typeface="Cambria Math"/>
                        </a:rPr>
                        <m:t>𝛾</m:t>
                      </m:r>
                      <m:d>
                        <m:dPr>
                          <m:ctrlPr>
                            <a:rPr lang="el-GR" sz="2200" i="1">
                              <a:latin typeface="Cambria Math"/>
                            </a:rPr>
                          </m:ctrlPr>
                        </m:dPr>
                        <m:e>
                          <m:sSub>
                            <m:sSubPr>
                              <m:ctrlPr>
                                <a:rPr lang="el-GR" sz="2200" i="1">
                                  <a:latin typeface="Cambria Math"/>
                                </a:rPr>
                              </m:ctrlPr>
                            </m:sSubPr>
                            <m:e>
                              <m:r>
                                <a:rPr lang="en-US" sz="2200" b="0" i="1" smtClean="0">
                                  <a:latin typeface="Cambria Math"/>
                                </a:rPr>
                                <m:t>𝑌</m:t>
                              </m:r>
                            </m:e>
                            <m:sub>
                              <m:r>
                                <a:rPr lang="en-US" sz="2200" i="1">
                                  <a:latin typeface="Cambria Math"/>
                                </a:rPr>
                                <m:t>𝑡</m:t>
                              </m:r>
                            </m:sub>
                          </m:sSub>
                          <m:r>
                            <a:rPr lang="en-US" sz="2200" i="1">
                              <a:latin typeface="Cambria Math"/>
                            </a:rPr>
                            <m:t>−</m:t>
                          </m:r>
                          <m:sSub>
                            <m:sSubPr>
                              <m:ctrlPr>
                                <a:rPr lang="el-GR" sz="2200" i="1">
                                  <a:latin typeface="Cambria Math"/>
                                </a:rPr>
                              </m:ctrlPr>
                            </m:sSubPr>
                            <m:e>
                              <m:r>
                                <a:rPr lang="en-US" sz="2200" i="1">
                                  <a:latin typeface="Cambria Math"/>
                                </a:rPr>
                                <m:t>𝐿</m:t>
                              </m:r>
                            </m:e>
                            <m:sub>
                              <m:r>
                                <a:rPr lang="en-US" sz="2200" i="1">
                                  <a:latin typeface="Cambria Math"/>
                                </a:rPr>
                                <m:t>𝑡</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𝛾</m:t>
                          </m:r>
                        </m:e>
                      </m:d>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oMath>
                  </m:oMathPara>
                </a14:m>
                <a:endParaRPr lang="en-US" sz="2200" i="1" dirty="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𝐹</m:t>
                          </m:r>
                        </m:e>
                        <m:sub>
                          <m:r>
                            <a:rPr lang="en-US" sz="2200" i="1">
                              <a:latin typeface="Cambria Math"/>
                            </a:rPr>
                            <m:t>𝑡</m:t>
                          </m:r>
                          <m:r>
                            <a:rPr lang="en-US" sz="2200" b="0" i="1" smtClean="0">
                              <a:latin typeface="Cambria Math"/>
                            </a:rPr>
                            <m:t>+</m:t>
                          </m:r>
                          <m:r>
                            <a:rPr lang="en-US" sz="2200" b="0" i="1" smtClean="0">
                              <a:latin typeface="Cambria Math"/>
                            </a:rPr>
                            <m:t>h</m:t>
                          </m:r>
                        </m:sub>
                      </m:sSub>
                      <m:r>
                        <a:rPr lang="en-US" sz="2200" i="1">
                          <a:latin typeface="Cambria Math"/>
                        </a:rPr>
                        <m:t>=</m:t>
                      </m:r>
                      <m:sSub>
                        <m:sSubPr>
                          <m:ctrlPr>
                            <a:rPr lang="en-US" sz="2200" b="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1" smtClean="0">
                          <a:latin typeface="Cambria Math"/>
                        </a:rPr>
                        <m:t>+</m:t>
                      </m:r>
                      <m:r>
                        <a:rPr lang="en-US" sz="2200" b="0" i="1" smtClean="0">
                          <a:latin typeface="Cambria Math"/>
                        </a:rPr>
                        <m:t>h</m:t>
                      </m:r>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b="0" i="1" smtClean="0">
                          <a:latin typeface="Cambria Math"/>
                        </a:rPr>
                        <m:t>+</m:t>
                      </m:r>
                      <m:sSub>
                        <m:sSubPr>
                          <m:ctrlPr>
                            <a:rPr lang="en-US" sz="2200" i="1">
                              <a:latin typeface="Cambria Math"/>
                            </a:rPr>
                          </m:ctrlPr>
                        </m:sSubPr>
                        <m:e>
                          <m:r>
                            <a:rPr lang="en-US" sz="2200" b="0" i="1" smtClean="0">
                              <a:latin typeface="Cambria Math"/>
                            </a:rPr>
                            <m:t>𝑆</m:t>
                          </m:r>
                        </m:e>
                        <m:sub>
                          <m:r>
                            <a:rPr lang="en-US" sz="2200" i="1">
                              <a:latin typeface="Cambria Math"/>
                            </a:rPr>
                            <m:t>𝑡</m:t>
                          </m:r>
                          <m:r>
                            <a:rPr lang="en-US" sz="2200" b="0" i="1" smtClean="0">
                              <a:latin typeface="Cambria Math"/>
                            </a:rPr>
                            <m:t>+</m:t>
                          </m:r>
                          <m:r>
                            <a:rPr lang="en-US" sz="2200" b="0" i="1" smtClean="0">
                              <a:latin typeface="Cambria Math"/>
                            </a:rPr>
                            <m:t>h</m:t>
                          </m:r>
                          <m:r>
                            <a:rPr lang="en-US" sz="2200" b="0" i="1" smtClean="0">
                              <a:latin typeface="Cambria Math"/>
                            </a:rPr>
                            <m:t>−</m:t>
                          </m:r>
                          <m:r>
                            <a:rPr lang="en-US" sz="2200" b="0" i="1" smtClean="0">
                              <a:latin typeface="Cambria Math"/>
                            </a:rPr>
                            <m:t>𝑚</m:t>
                          </m:r>
                          <m:d>
                            <m:dPr>
                              <m:ctrlPr>
                                <a:rPr lang="en-US" sz="2200" b="0" i="1" smtClean="0">
                                  <a:latin typeface="Cambria Math"/>
                                </a:rPr>
                              </m:ctrlPr>
                            </m:dPr>
                            <m:e>
                              <m:r>
                                <a:rPr lang="en-US" sz="2200" b="0" i="1" smtClean="0">
                                  <a:latin typeface="Cambria Math"/>
                                </a:rPr>
                                <m:t>𝑘</m:t>
                              </m:r>
                              <m:r>
                                <a:rPr lang="en-US" sz="2200" b="0" i="1" smtClean="0">
                                  <a:latin typeface="Cambria Math"/>
                                </a:rPr>
                                <m:t>+1</m:t>
                              </m:r>
                            </m:e>
                          </m:d>
                        </m:sub>
                      </m:sSub>
                    </m:oMath>
                  </m:oMathPara>
                </a14:m>
                <a:endParaRPr lang="en-US" sz="2200" i="1" dirty="0">
                  <a:latin typeface="Cambria Math"/>
                </a:endParaRPr>
              </a:p>
            </p:txBody>
          </p:sp>
        </mc:Choice>
        <mc:Fallback>
          <p:sp>
            <p:nvSpPr>
              <p:cNvPr id="5" name="TextBox 4"/>
              <p:cNvSpPr txBox="1">
                <a:spLocks noRot="1" noChangeAspect="1" noMove="1" noResize="1" noEditPoints="1" noAdjustHandles="1" noChangeArrowheads="1" noChangeShapeType="1" noTextEdit="1"/>
              </p:cNvSpPr>
              <p:nvPr/>
            </p:nvSpPr>
            <p:spPr>
              <a:xfrm>
                <a:off x="644170" y="1564087"/>
                <a:ext cx="10726524" cy="2085764"/>
              </a:xfrm>
              <a:prstGeom prst="rect">
                <a:avLst/>
              </a:prstGeom>
              <a:blipFill rotWithShape="1">
                <a:blip r:embed="rId2"/>
                <a:stretch>
                  <a:fillRect l="-1194" t="-2632"/>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6198110" y="1585677"/>
                <a:ext cx="5396482" cy="2738057"/>
              </a:xfrm>
              <a:prstGeom prst="rect">
                <a:avLst/>
              </a:prstGeom>
            </p:spPr>
            <p:txBody>
              <a:bodyPr wrap="square">
                <a:spAutoFit/>
              </a:bodyPr>
              <a:lstStyle/>
              <a:p>
                <a:r>
                  <a:rPr lang="en-US" sz="2000" b="1" i="1" dirty="0" smtClean="0"/>
                  <a:t>Where:</a:t>
                </a:r>
              </a:p>
              <a:p>
                <a:r>
                  <a:rPr lang="en-US" dirty="0"/>
                  <a:t> </a:t>
                </a:r>
                <a14:m>
                  <m:oMath xmlns:m="http://schemas.openxmlformats.org/officeDocument/2006/math">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𝑡</m:t>
                        </m:r>
                      </m:sub>
                    </m:sSub>
                  </m:oMath>
                </a14:m>
                <a:r>
                  <a:rPr lang="en-US" dirty="0"/>
                  <a:t>  is the actual value at time t.</a:t>
                </a:r>
              </a:p>
              <a:p>
                <a14:m>
                  <m:oMath xmlns:m="http://schemas.openxmlformats.org/officeDocument/2006/math">
                    <m:r>
                      <a:rPr lang="en-US" i="1">
                        <a:latin typeface="Cambria Math"/>
                        <a:ea typeface="Cambria Math"/>
                      </a:rPr>
                      <m:t>𝛼</m:t>
                    </m:r>
                  </m:oMath>
                </a14:m>
                <a:r>
                  <a:rPr lang="en-US" dirty="0"/>
                  <a:t>    is the smoothing parameter for the level (0 &lt; </a:t>
                </a:r>
                <a14:m>
                  <m:oMath xmlns:m="http://schemas.openxmlformats.org/officeDocument/2006/math">
                    <m:r>
                      <a:rPr lang="en-US" i="1">
                        <a:latin typeface="Cambria Math"/>
                        <a:ea typeface="Cambria Math"/>
                      </a:rPr>
                      <m:t>𝛼</m:t>
                    </m:r>
                  </m:oMath>
                </a14:m>
                <a:r>
                  <a:rPr lang="en-US" dirty="0"/>
                  <a:t> &lt; 1)</a:t>
                </a:r>
              </a:p>
              <a:p>
                <a14:m>
                  <m:oMath xmlns:m="http://schemas.openxmlformats.org/officeDocument/2006/math">
                    <m:r>
                      <a:rPr lang="en-US" i="1">
                        <a:latin typeface="Cambria Math"/>
                        <a:ea typeface="Cambria Math"/>
                      </a:rPr>
                      <m:t>𝛽</m:t>
                    </m:r>
                    <m:r>
                      <a:rPr lang="en-US" i="1">
                        <a:latin typeface="Cambria Math"/>
                        <a:ea typeface="Cambria Math"/>
                      </a:rPr>
                      <m:t>    </m:t>
                    </m:r>
                  </m:oMath>
                </a14:m>
                <a:r>
                  <a:rPr lang="en-US" dirty="0"/>
                  <a:t>is the smoothing parameter for the </a:t>
                </a:r>
                <a:r>
                  <a:rPr lang="en-US" dirty="0"/>
                  <a:t>trend </a:t>
                </a:r>
                <a:r>
                  <a:rPr lang="en-US" dirty="0"/>
                  <a:t>(0 &lt; </a:t>
                </a:r>
                <a14:m>
                  <m:oMath xmlns:m="http://schemas.openxmlformats.org/officeDocument/2006/math">
                    <m:r>
                      <a:rPr lang="en-US" i="1">
                        <a:latin typeface="Cambria Math"/>
                        <a:ea typeface="Cambria Math"/>
                      </a:rPr>
                      <m:t>𝛼</m:t>
                    </m:r>
                  </m:oMath>
                </a14:m>
                <a:r>
                  <a:rPr lang="en-US" dirty="0"/>
                  <a:t> &lt; 1</a:t>
                </a:r>
                <a:r>
                  <a:rPr lang="en-US" dirty="0" smtClean="0"/>
                  <a:t>)</a:t>
                </a:r>
              </a:p>
              <a:p>
                <a14:m>
                  <m:oMath xmlns:m="http://schemas.openxmlformats.org/officeDocument/2006/math">
                    <m:r>
                      <a:rPr lang="el-GR" i="1">
                        <a:latin typeface="Cambria Math"/>
                        <a:ea typeface="Cambria Math"/>
                      </a:rPr>
                      <m:t>𝛾</m:t>
                    </m:r>
                  </m:oMath>
                </a14:m>
                <a:r>
                  <a:rPr lang="en-US" dirty="0" smtClean="0"/>
                  <a:t>    is the seasonal smoothing parameter </a:t>
                </a:r>
                <a:r>
                  <a:rPr lang="en-US" dirty="0"/>
                  <a:t>(0 &lt;</a:t>
                </a:r>
                <a14:m>
                  <m:oMath xmlns:m="http://schemas.openxmlformats.org/officeDocument/2006/math">
                    <m:r>
                      <a:rPr lang="en-US" b="0" i="0" smtClean="0">
                        <a:latin typeface="Cambria Math"/>
                        <a:ea typeface="Cambria Math"/>
                      </a:rPr>
                      <m:t> </m:t>
                    </m:r>
                    <m:r>
                      <a:rPr lang="el-GR" i="1">
                        <a:latin typeface="Cambria Math"/>
                        <a:ea typeface="Cambria Math"/>
                      </a:rPr>
                      <m:t>𝛾</m:t>
                    </m:r>
                  </m:oMath>
                </a14:m>
                <a:r>
                  <a:rPr lang="en-US" dirty="0" smtClean="0"/>
                  <a:t> </a:t>
                </a:r>
                <a:r>
                  <a:rPr lang="en-US" dirty="0"/>
                  <a:t>&lt; 1</a:t>
                </a:r>
                <a:r>
                  <a:rPr lang="en-US" dirty="0" smtClean="0"/>
                  <a:t>)</a:t>
                </a:r>
              </a:p>
              <a:p>
                <a14:m>
                  <m:oMath xmlns:m="http://schemas.openxmlformats.org/officeDocument/2006/math">
                    <m:r>
                      <a:rPr lang="en-US" b="0" i="1" smtClean="0">
                        <a:latin typeface="Cambria Math"/>
                        <a:ea typeface="Cambria Math"/>
                      </a:rPr>
                      <m:t>𝑚</m:t>
                    </m:r>
                  </m:oMath>
                </a14:m>
                <a:r>
                  <a:rPr lang="en-US" dirty="0"/>
                  <a:t>    is </a:t>
                </a:r>
                <a:r>
                  <a:rPr lang="en-US" dirty="0" smtClean="0"/>
                  <a:t>the number of periods in a full seasonal cycle</a:t>
                </a:r>
              </a:p>
              <a:p>
                <a14:m>
                  <m:oMath xmlns:m="http://schemas.openxmlformats.org/officeDocument/2006/math">
                    <m:r>
                      <a:rPr lang="en-US" b="0" i="1" smtClean="0">
                        <a:latin typeface="Cambria Math"/>
                        <a:ea typeface="Cambria Math"/>
                      </a:rPr>
                      <m:t>h</m:t>
                    </m:r>
                  </m:oMath>
                </a14:m>
                <a:r>
                  <a:rPr lang="en-US" dirty="0"/>
                  <a:t>    is </a:t>
                </a:r>
                <a:r>
                  <a:rPr lang="en-US" dirty="0" smtClean="0"/>
                  <a:t>the number of periods ahead for forecasting</a:t>
                </a:r>
                <a:endParaRPr lang="en-US" dirty="0"/>
              </a:p>
              <a:p>
                <a14:m>
                  <m:oMath xmlns:m="http://schemas.openxmlformats.org/officeDocument/2006/math">
                    <m:r>
                      <a:rPr lang="en-US" b="0" i="1" smtClean="0">
                        <a:latin typeface="Cambria Math"/>
                        <a:ea typeface="Cambria Math"/>
                      </a:rPr>
                      <m:t>𝑘</m:t>
                    </m:r>
                  </m:oMath>
                </a14:m>
                <a:r>
                  <a:rPr lang="en-US" dirty="0"/>
                  <a:t>    </a:t>
                </a:r>
                <a:r>
                  <a:rPr lang="en-US" dirty="0" smtClean="0"/>
                  <a:t>is the integer part of </a:t>
                </a:r>
                <a14:m>
                  <m:oMath xmlns:m="http://schemas.openxmlformats.org/officeDocument/2006/math">
                    <m:f>
                      <m:fPr>
                        <m:ctrlPr>
                          <a:rPr lang="en-US" i="1" smtClean="0">
                            <a:latin typeface="Cambria Math"/>
                          </a:rPr>
                        </m:ctrlPr>
                      </m:fPr>
                      <m:num>
                        <m:r>
                          <a:rPr lang="en-US" b="0" i="1" smtClean="0">
                            <a:latin typeface="Cambria Math"/>
                          </a:rPr>
                          <m:t>h</m:t>
                        </m:r>
                        <m:r>
                          <a:rPr lang="en-US" b="0" i="1" smtClean="0">
                            <a:latin typeface="Cambria Math"/>
                          </a:rPr>
                          <m:t> −1</m:t>
                        </m:r>
                      </m:num>
                      <m:den>
                        <m:r>
                          <a:rPr lang="en-US" b="0" i="1" smtClean="0">
                            <a:latin typeface="Cambria Math"/>
                          </a:rPr>
                          <m:t>𝑚</m:t>
                        </m:r>
                      </m:den>
                    </m:f>
                  </m:oMath>
                </a14:m>
                <a:r>
                  <a:rPr lang="en-US" dirty="0" smtClean="0"/>
                  <a:t> , ensuring the correct seasonal index is used for forecasting</a:t>
                </a:r>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6198110" y="1585677"/>
                <a:ext cx="5396482" cy="2738057"/>
              </a:xfrm>
              <a:prstGeom prst="rect">
                <a:avLst/>
              </a:prstGeom>
              <a:blipFill rotWithShape="1">
                <a:blip r:embed="rId3"/>
                <a:stretch>
                  <a:fillRect l="-1243" t="-1114" r="-226" b="-2673"/>
                </a:stretch>
              </a:blipFill>
            </p:spPr>
            <p:txBody>
              <a:bodyPr/>
              <a:lstStyle/>
              <a:p>
                <a:r>
                  <a:rPr lang="en-PH">
                    <a:noFill/>
                  </a:rPr>
                  <a:t> </a:t>
                </a:r>
              </a:p>
            </p:txBody>
          </p:sp>
        </mc:Fallback>
      </mc:AlternateContent>
    </p:spTree>
    <p:extLst>
      <p:ext uri="{BB962C8B-B14F-4D97-AF65-F5344CB8AC3E}">
        <p14:creationId xmlns:p14="http://schemas.microsoft.com/office/powerpoint/2010/main" val="1934907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607594" y="1564087"/>
                <a:ext cx="10726524" cy="3114763"/>
              </a:xfrm>
              <a:prstGeom prst="rect">
                <a:avLst/>
              </a:prstGeom>
              <a:noFill/>
            </p:spPr>
            <p:txBody>
              <a:bodyPr wrap="square" rtlCol="0">
                <a:spAutoFit/>
              </a:bodyPr>
              <a:lstStyle/>
              <a:p>
                <a:r>
                  <a:rPr lang="en-US" sz="2800" b="1" dirty="0" smtClean="0"/>
                  <a:t>Multiplicative Method:</a:t>
                </a:r>
                <a:endParaRPr lang="en-US" sz="2400" b="1" dirty="0" smtClean="0"/>
              </a:p>
              <a:p>
                <a:endParaRPr lang="en-US" sz="1200" dirty="0"/>
              </a:p>
              <a:p>
                <a:endParaRPr lang="en-US" sz="1200" dirty="0" smtClean="0"/>
              </a:p>
              <a:p>
                <a:pPr/>
                <a14:m>
                  <m:oMathPara xmlns:m="http://schemas.openxmlformats.org/officeDocument/2006/math">
                    <m:oMathParaPr>
                      <m:jc m:val="left"/>
                    </m:oMathParaPr>
                    <m:oMath xmlns:m="http://schemas.openxmlformats.org/officeDocument/2006/math">
                      <m:sSub>
                        <m:sSubPr>
                          <m:ctrlPr>
                            <a:rPr lang="en-US" sz="220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0" smtClean="0">
                          <a:latin typeface="Cambria Math"/>
                        </a:rPr>
                        <m:t>=</m:t>
                      </m:r>
                      <m:r>
                        <m:rPr>
                          <m:sty m:val="p"/>
                        </m:rPr>
                        <a:rPr lang="el-GR" sz="2200" b="0" i="1" smtClean="0">
                          <a:latin typeface="Cambria Math"/>
                          <a:ea typeface="Cambria Math"/>
                        </a:rPr>
                        <m:t>α</m:t>
                      </m:r>
                      <m:d>
                        <m:dPr>
                          <m:ctrlPr>
                            <a:rPr lang="el-GR" sz="2200" b="0" i="1" smtClean="0">
                              <a:latin typeface="Cambria Math"/>
                              <a:ea typeface="Cambria Math"/>
                            </a:rPr>
                          </m:ctrlPr>
                        </m:dPr>
                        <m:e>
                          <m:r>
                            <a:rPr lang="en-US" sz="2200" b="0" i="1" smtClean="0">
                              <a:latin typeface="Cambria Math"/>
                              <a:ea typeface="Cambria Math"/>
                            </a:rPr>
                            <m:t> </m:t>
                          </m:r>
                          <m:f>
                            <m:fPr>
                              <m:ctrlPr>
                                <a:rPr lang="en-US" sz="2200" b="0" i="1" smtClean="0">
                                  <a:latin typeface="Cambria Math"/>
                                  <a:ea typeface="Cambria Math"/>
                                </a:rPr>
                              </m:ctrlPr>
                            </m:fPr>
                            <m:num>
                              <m:sSub>
                                <m:sSubPr>
                                  <m:ctrlPr>
                                    <a:rPr lang="el-GR" sz="2200" i="1">
                                      <a:latin typeface="Cambria Math"/>
                                      <a:ea typeface="Cambria Math"/>
                                    </a:rPr>
                                  </m:ctrlPr>
                                </m:sSubPr>
                                <m:e>
                                  <m:r>
                                    <a:rPr lang="en-US" sz="2200" i="1">
                                      <a:latin typeface="Cambria Math"/>
                                      <a:ea typeface="Cambria Math"/>
                                    </a:rPr>
                                    <m:t>𝑌</m:t>
                                  </m:r>
                                </m:e>
                                <m:sub>
                                  <m:r>
                                    <a:rPr lang="en-US" sz="2200" i="1">
                                      <a:latin typeface="Cambria Math"/>
                                      <a:ea typeface="Cambria Math"/>
                                    </a:rPr>
                                    <m:t>𝑡</m:t>
                                  </m:r>
                                </m:sub>
                              </m:sSub>
                            </m:num>
                            <m:den>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den>
                          </m:f>
                        </m:e>
                      </m:d>
                      <m:r>
                        <a:rPr lang="en-US" sz="2200" b="0" i="1" smtClean="0">
                          <a:latin typeface="Cambria Math"/>
                          <a:ea typeface="Cambria Math"/>
                        </a:rPr>
                        <m:t>+ </m:t>
                      </m:r>
                      <m:d>
                        <m:dPr>
                          <m:ctrlPr>
                            <a:rPr lang="en-US" sz="2200" b="0" i="1" smtClean="0">
                              <a:latin typeface="Cambria Math"/>
                              <a:ea typeface="Cambria Math"/>
                            </a:rPr>
                          </m:ctrlPr>
                        </m:dPr>
                        <m:e>
                          <m:r>
                            <a:rPr lang="en-US" sz="2200" b="0" i="1" smtClean="0">
                              <a:latin typeface="Cambria Math"/>
                              <a:ea typeface="Cambria Math"/>
                            </a:rPr>
                            <m:t>1 −</m:t>
                          </m:r>
                          <m:r>
                            <m:rPr>
                              <m:sty m:val="p"/>
                            </m:rPr>
                            <a:rPr lang="el-GR" sz="2200" i="1">
                              <a:latin typeface="Cambria Math"/>
                              <a:ea typeface="Cambria Math"/>
                            </a:rPr>
                            <m:t>α</m:t>
                          </m:r>
                        </m:e>
                      </m:d>
                      <m:d>
                        <m:dPr>
                          <m:ctrlPr>
                            <a:rPr lang="en-US" sz="2200" b="0" i="1" smtClean="0">
                              <a:latin typeface="Cambria Math"/>
                              <a:ea typeface="Cambria Math"/>
                            </a:rPr>
                          </m:ctrlPr>
                        </m:dPr>
                        <m:e>
                          <m:sSub>
                            <m:sSubPr>
                              <m:ctrlPr>
                                <a:rPr lang="el-GR" sz="2200" i="1">
                                  <a:latin typeface="Cambria Math"/>
                                  <a:ea typeface="Cambria Math"/>
                                </a:rPr>
                              </m:ctrlPr>
                            </m:sSubPr>
                            <m:e>
                              <m:r>
                                <a:rPr lang="en-US" sz="2200" b="0" i="1" smtClean="0">
                                  <a:latin typeface="Cambria Math"/>
                                  <a:ea typeface="Cambria Math"/>
                                </a:rPr>
                                <m:t>𝐿</m:t>
                              </m:r>
                            </m:e>
                            <m:sub>
                              <m:r>
                                <a:rPr lang="en-US" sz="2200" i="1">
                                  <a:latin typeface="Cambria Math"/>
                                  <a:ea typeface="Cambria Math"/>
                                </a:rPr>
                                <m:t>𝑡</m:t>
                              </m:r>
                              <m:r>
                                <a:rPr lang="en-US" sz="2200" b="0" i="1" smtClean="0">
                                  <a:latin typeface="Cambria Math"/>
                                  <a:ea typeface="Cambria Math"/>
                                </a:rPr>
                                <m:t>−1</m:t>
                              </m:r>
                            </m:sub>
                          </m:sSub>
                          <m:r>
                            <a:rPr lang="en-US" sz="2200" b="0" i="1" smtClean="0">
                              <a:latin typeface="Cambria Math"/>
                              <a:ea typeface="Cambria Math"/>
                            </a:rPr>
                            <m:t>+</m:t>
                          </m:r>
                          <m:sSub>
                            <m:sSubPr>
                              <m:ctrlPr>
                                <a:rPr lang="el-GR" sz="2200" i="1">
                                  <a:latin typeface="Cambria Math"/>
                                  <a:ea typeface="Cambria Math"/>
                                </a:rPr>
                              </m:ctrlPr>
                            </m:sSubPr>
                            <m:e>
                              <m:r>
                                <a:rPr lang="en-US" sz="2200" b="0" i="1" smtClean="0">
                                  <a:latin typeface="Cambria Math"/>
                                  <a:ea typeface="Cambria Math"/>
                                </a:rPr>
                                <m:t>𝑇</m:t>
                              </m:r>
                            </m:e>
                            <m:sub>
                              <m:r>
                                <a:rPr lang="en-US" sz="2200" i="1">
                                  <a:latin typeface="Cambria Math"/>
                                  <a:ea typeface="Cambria Math"/>
                                </a:rPr>
                                <m:t>𝑡</m:t>
                              </m:r>
                              <m:r>
                                <a:rPr lang="en-US" sz="2200" b="0" i="1" smtClean="0">
                                  <a:latin typeface="Cambria Math"/>
                                  <a:ea typeface="Cambria Math"/>
                                </a:rPr>
                                <m:t>−1</m:t>
                              </m:r>
                            </m:sub>
                          </m:sSub>
                        </m:e>
                      </m:d>
                      <m:r>
                        <a:rPr lang="en-US" sz="2200" b="0" i="0" smtClean="0">
                          <a:latin typeface="Cambria Math"/>
                        </a:rPr>
                        <m:t> </m:t>
                      </m:r>
                    </m:oMath>
                  </m:oMathPara>
                </a14:m>
                <a:endParaRPr lang="en-US" sz="2200" b="0" dirty="0" smtClean="0"/>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i="1">
                          <a:latin typeface="Cambria Math"/>
                        </a:rPr>
                        <m:t>=</m:t>
                      </m:r>
                      <m:r>
                        <a:rPr lang="el-GR" sz="2200" i="1" smtClean="0">
                          <a:latin typeface="Cambria Math"/>
                          <a:ea typeface="Cambria Math"/>
                        </a:rPr>
                        <m:t>𝛽</m:t>
                      </m:r>
                      <m:d>
                        <m:dPr>
                          <m:ctrlPr>
                            <a:rPr lang="el-GR" sz="2200" i="1">
                              <a:latin typeface="Cambria Math"/>
                            </a:rPr>
                          </m:ctrlPr>
                        </m:dPr>
                        <m:e>
                          <m:sSub>
                            <m:sSubPr>
                              <m:ctrlPr>
                                <a:rPr lang="el-GR" sz="2200" i="1">
                                  <a:latin typeface="Cambria Math"/>
                                </a:rPr>
                              </m:ctrlPr>
                            </m:sSubPr>
                            <m:e>
                              <m:r>
                                <a:rPr lang="en-US" sz="2200" i="1">
                                  <a:latin typeface="Cambria Math"/>
                                </a:rPr>
                                <m:t>𝐿</m:t>
                              </m:r>
                            </m:e>
                            <m:sub>
                              <m:r>
                                <a:rPr lang="en-US" sz="2200" i="1">
                                  <a:latin typeface="Cambria Math"/>
                                </a:rPr>
                                <m:t>𝑡</m:t>
                              </m:r>
                            </m:sub>
                          </m:sSub>
                          <m:r>
                            <a:rPr lang="en-US" sz="2200" b="0" i="1" smtClean="0">
                              <a:latin typeface="Cambria Math"/>
                            </a:rPr>
                            <m:t>−</m:t>
                          </m:r>
                          <m:sSub>
                            <m:sSubPr>
                              <m:ctrlPr>
                                <a:rPr lang="el-GR" sz="2200" i="1">
                                  <a:latin typeface="Cambria Math"/>
                                </a:rPr>
                              </m:ctrlPr>
                            </m:sSubPr>
                            <m:e>
                              <m:r>
                                <a:rPr lang="en-US" sz="2200" b="0" i="1" smtClean="0">
                                  <a:latin typeface="Cambria Math"/>
                                </a:rPr>
                                <m:t>𝐿</m:t>
                              </m:r>
                            </m:e>
                            <m:sub>
                              <m:r>
                                <a:rPr lang="en-US" sz="2200" i="1">
                                  <a:latin typeface="Cambria Math"/>
                                </a:rPr>
                                <m:t>𝑡</m:t>
                              </m:r>
                              <m:r>
                                <a:rPr lang="en-US" sz="2200" i="1">
                                  <a:latin typeface="Cambria Math"/>
                                </a:rPr>
                                <m:t>−1</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𝛽</m:t>
                          </m:r>
                        </m:e>
                      </m:d>
                      <m:sSub>
                        <m:sSubPr>
                          <m:ctrlPr>
                            <a:rPr lang="el-GR" sz="2200" i="1">
                              <a:latin typeface="Cambria Math"/>
                              <a:ea typeface="Cambria Math"/>
                            </a:rPr>
                          </m:ctrlPr>
                        </m:sSubPr>
                        <m:e>
                          <m:r>
                            <a:rPr lang="en-US" sz="2200" i="1">
                              <a:latin typeface="Cambria Math"/>
                              <a:ea typeface="Cambria Math"/>
                            </a:rPr>
                            <m:t>𝑇</m:t>
                          </m:r>
                        </m:e>
                        <m:sub>
                          <m:r>
                            <a:rPr lang="en-US" sz="2200" i="1">
                              <a:latin typeface="Cambria Math"/>
                              <a:ea typeface="Cambria Math"/>
                            </a:rPr>
                            <m:t>𝑡</m:t>
                          </m:r>
                          <m:r>
                            <a:rPr lang="en-US" sz="2200" i="1">
                              <a:latin typeface="Cambria Math"/>
                              <a:ea typeface="Cambria Math"/>
                            </a:rPr>
                            <m:t>−1</m:t>
                          </m:r>
                        </m:sub>
                      </m:sSub>
                    </m:oMath>
                  </m:oMathPara>
                </a14:m>
                <a:endParaRPr lang="en-US" sz="22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𝑆</m:t>
                          </m:r>
                        </m:e>
                        <m:sub>
                          <m:r>
                            <a:rPr lang="en-US" sz="2200" i="1">
                              <a:latin typeface="Cambria Math"/>
                            </a:rPr>
                            <m:t>𝑡</m:t>
                          </m:r>
                        </m:sub>
                      </m:sSub>
                      <m:r>
                        <a:rPr lang="en-US" sz="2200" i="1">
                          <a:latin typeface="Cambria Math"/>
                        </a:rPr>
                        <m:t>=</m:t>
                      </m:r>
                      <m:r>
                        <a:rPr lang="el-GR" sz="2200" i="1" smtClean="0">
                          <a:latin typeface="Cambria Math"/>
                          <a:ea typeface="Cambria Math"/>
                        </a:rPr>
                        <m:t>𝛾</m:t>
                      </m:r>
                      <m:d>
                        <m:dPr>
                          <m:ctrlPr>
                            <a:rPr lang="el-GR" sz="2200" i="1">
                              <a:latin typeface="Cambria Math"/>
                            </a:rPr>
                          </m:ctrlPr>
                        </m:dPr>
                        <m:e>
                          <m:f>
                            <m:fPr>
                              <m:ctrlPr>
                                <a:rPr lang="en-US" sz="2200" b="0" i="1" smtClean="0">
                                  <a:latin typeface="Cambria Math"/>
                                </a:rPr>
                              </m:ctrlPr>
                            </m:fPr>
                            <m:num>
                              <m:sSub>
                                <m:sSubPr>
                                  <m:ctrlPr>
                                    <a:rPr lang="el-GR" sz="2200" i="1">
                                      <a:latin typeface="Cambria Math"/>
                                    </a:rPr>
                                  </m:ctrlPr>
                                </m:sSubPr>
                                <m:e>
                                  <m:r>
                                    <a:rPr lang="en-US" sz="2200" i="1">
                                      <a:latin typeface="Cambria Math"/>
                                    </a:rPr>
                                    <m:t>𝑌</m:t>
                                  </m:r>
                                </m:e>
                                <m:sub>
                                  <m:r>
                                    <a:rPr lang="en-US" sz="2200" i="1">
                                      <a:latin typeface="Cambria Math"/>
                                    </a:rPr>
                                    <m:t>𝑡</m:t>
                                  </m:r>
                                </m:sub>
                              </m:sSub>
                            </m:num>
                            <m:den>
                              <m:sSub>
                                <m:sSubPr>
                                  <m:ctrlPr>
                                    <a:rPr lang="el-GR" sz="2200" i="1">
                                      <a:latin typeface="Cambria Math"/>
                                    </a:rPr>
                                  </m:ctrlPr>
                                </m:sSubPr>
                                <m:e>
                                  <m:r>
                                    <a:rPr lang="en-US" sz="2200" i="1">
                                      <a:latin typeface="Cambria Math"/>
                                    </a:rPr>
                                    <m:t>𝐿</m:t>
                                  </m:r>
                                </m:e>
                                <m:sub>
                                  <m:r>
                                    <a:rPr lang="en-US" sz="2200" i="1">
                                      <a:latin typeface="Cambria Math"/>
                                    </a:rPr>
                                    <m:t>𝑡</m:t>
                                  </m:r>
                                </m:sub>
                              </m:sSub>
                            </m:den>
                          </m:f>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𝛾</m:t>
                          </m:r>
                        </m:e>
                      </m:d>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oMath>
                  </m:oMathPara>
                </a14:m>
                <a:endParaRPr lang="en-US" sz="2200" i="1" dirty="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𝐹</m:t>
                          </m:r>
                        </m:e>
                        <m:sub>
                          <m:r>
                            <a:rPr lang="en-US" sz="2200" i="1">
                              <a:latin typeface="Cambria Math"/>
                            </a:rPr>
                            <m:t>𝑡</m:t>
                          </m:r>
                          <m:r>
                            <a:rPr lang="en-US" sz="2200" b="0" i="1" smtClean="0">
                              <a:latin typeface="Cambria Math"/>
                            </a:rPr>
                            <m:t>+</m:t>
                          </m:r>
                          <m:r>
                            <a:rPr lang="en-US" sz="2200" b="0" i="1" smtClean="0">
                              <a:latin typeface="Cambria Math"/>
                            </a:rPr>
                            <m:t>h</m:t>
                          </m:r>
                        </m:sub>
                      </m:sSub>
                      <m:r>
                        <a:rPr lang="en-US" sz="2200" i="1">
                          <a:latin typeface="Cambria Math"/>
                        </a:rPr>
                        <m:t>=</m:t>
                      </m:r>
                      <m:sSub>
                        <m:sSubPr>
                          <m:ctrlPr>
                            <a:rPr lang="en-US" sz="2200" b="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1" smtClean="0">
                          <a:latin typeface="Cambria Math"/>
                        </a:rPr>
                        <m:t>+</m:t>
                      </m:r>
                      <m:r>
                        <a:rPr lang="en-US" sz="2200" b="0" i="1" smtClean="0">
                          <a:latin typeface="Cambria Math"/>
                        </a:rPr>
                        <m:t>h</m:t>
                      </m:r>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b="0" i="1" smtClean="0">
                          <a:latin typeface="Cambria Math"/>
                        </a:rPr>
                        <m:t>+</m:t>
                      </m:r>
                      <m:sSub>
                        <m:sSubPr>
                          <m:ctrlPr>
                            <a:rPr lang="en-US" sz="2200" i="1">
                              <a:latin typeface="Cambria Math"/>
                            </a:rPr>
                          </m:ctrlPr>
                        </m:sSubPr>
                        <m:e>
                          <m:r>
                            <a:rPr lang="en-US" sz="2200" b="0" i="1" smtClean="0">
                              <a:latin typeface="Cambria Math"/>
                            </a:rPr>
                            <m:t>𝑆</m:t>
                          </m:r>
                        </m:e>
                        <m:sub>
                          <m:r>
                            <a:rPr lang="en-US" sz="2200" i="1">
                              <a:latin typeface="Cambria Math"/>
                            </a:rPr>
                            <m:t>𝑡</m:t>
                          </m:r>
                          <m:r>
                            <a:rPr lang="en-US" sz="2200" b="0" i="1" smtClean="0">
                              <a:latin typeface="Cambria Math"/>
                            </a:rPr>
                            <m:t>+</m:t>
                          </m:r>
                          <m:r>
                            <a:rPr lang="en-US" sz="2200" b="0" i="1" smtClean="0">
                              <a:latin typeface="Cambria Math"/>
                            </a:rPr>
                            <m:t>h</m:t>
                          </m:r>
                          <m:r>
                            <a:rPr lang="en-US" sz="2200" b="0" i="1" smtClean="0">
                              <a:latin typeface="Cambria Math"/>
                            </a:rPr>
                            <m:t>−</m:t>
                          </m:r>
                          <m:r>
                            <a:rPr lang="en-US" sz="2200" b="0" i="1" smtClean="0">
                              <a:latin typeface="Cambria Math"/>
                            </a:rPr>
                            <m:t>𝑚</m:t>
                          </m:r>
                          <m:d>
                            <m:dPr>
                              <m:ctrlPr>
                                <a:rPr lang="en-US" sz="2200" b="0" i="1" smtClean="0">
                                  <a:latin typeface="Cambria Math"/>
                                </a:rPr>
                              </m:ctrlPr>
                            </m:dPr>
                            <m:e>
                              <m:r>
                                <a:rPr lang="en-US" sz="2200" b="0" i="1" smtClean="0">
                                  <a:latin typeface="Cambria Math"/>
                                </a:rPr>
                                <m:t>𝑘</m:t>
                              </m:r>
                              <m:r>
                                <a:rPr lang="en-US" sz="2200" b="0" i="1" smtClean="0">
                                  <a:latin typeface="Cambria Math"/>
                                </a:rPr>
                                <m:t>+1</m:t>
                              </m:r>
                            </m:e>
                          </m:d>
                        </m:sub>
                      </m:sSub>
                    </m:oMath>
                  </m:oMathPara>
                </a14:m>
                <a:endParaRPr lang="en-US" sz="2200" i="1" dirty="0">
                  <a:latin typeface="Cambria Math"/>
                </a:endParaRPr>
              </a:p>
            </p:txBody>
          </p:sp>
        </mc:Choice>
        <mc:Fallback>
          <p:sp>
            <p:nvSpPr>
              <p:cNvPr id="5" name="TextBox 4"/>
              <p:cNvSpPr txBox="1">
                <a:spLocks noRot="1" noChangeAspect="1" noMove="1" noResize="1" noEditPoints="1" noAdjustHandles="1" noChangeArrowheads="1" noChangeShapeType="1" noTextEdit="1"/>
              </p:cNvSpPr>
              <p:nvPr/>
            </p:nvSpPr>
            <p:spPr>
              <a:xfrm>
                <a:off x="607594" y="1564087"/>
                <a:ext cx="10726524" cy="3114763"/>
              </a:xfrm>
              <a:prstGeom prst="rect">
                <a:avLst/>
              </a:prstGeom>
              <a:blipFill rotWithShape="1">
                <a:blip r:embed="rId2"/>
                <a:stretch>
                  <a:fillRect l="-1194" t="-176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5970856" y="1613367"/>
                <a:ext cx="5864352" cy="2738057"/>
              </a:xfrm>
              <a:prstGeom prst="rect">
                <a:avLst/>
              </a:prstGeom>
            </p:spPr>
            <p:txBody>
              <a:bodyPr wrap="square">
                <a:spAutoFit/>
              </a:bodyPr>
              <a:lstStyle/>
              <a:p>
                <a:r>
                  <a:rPr lang="en-US" sz="2000" b="1" i="1" dirty="0" smtClean="0"/>
                  <a:t>Where:</a:t>
                </a:r>
              </a:p>
              <a:p>
                <a:r>
                  <a:rPr lang="en-US" dirty="0"/>
                  <a:t> </a:t>
                </a:r>
                <a14:m>
                  <m:oMath xmlns:m="http://schemas.openxmlformats.org/officeDocument/2006/math">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𝑡</m:t>
                        </m:r>
                      </m:sub>
                    </m:sSub>
                  </m:oMath>
                </a14:m>
                <a:r>
                  <a:rPr lang="en-US" dirty="0"/>
                  <a:t>  is the actual value at time t.</a:t>
                </a:r>
              </a:p>
              <a:p>
                <a14:m>
                  <m:oMath xmlns:m="http://schemas.openxmlformats.org/officeDocument/2006/math">
                    <m:r>
                      <a:rPr lang="en-US" i="1">
                        <a:latin typeface="Cambria Math"/>
                        <a:ea typeface="Cambria Math"/>
                      </a:rPr>
                      <m:t>𝛼</m:t>
                    </m:r>
                  </m:oMath>
                </a14:m>
                <a:r>
                  <a:rPr lang="en-US" dirty="0"/>
                  <a:t>    is the smoothing parameter for the level (0 &lt; </a:t>
                </a:r>
                <a14:m>
                  <m:oMath xmlns:m="http://schemas.openxmlformats.org/officeDocument/2006/math">
                    <m:r>
                      <a:rPr lang="en-US" i="1">
                        <a:latin typeface="Cambria Math"/>
                        <a:ea typeface="Cambria Math"/>
                      </a:rPr>
                      <m:t>𝛼</m:t>
                    </m:r>
                  </m:oMath>
                </a14:m>
                <a:r>
                  <a:rPr lang="en-US" dirty="0"/>
                  <a:t> &lt; 1)</a:t>
                </a:r>
              </a:p>
              <a:p>
                <a14:m>
                  <m:oMath xmlns:m="http://schemas.openxmlformats.org/officeDocument/2006/math">
                    <m:r>
                      <a:rPr lang="en-US" i="1">
                        <a:latin typeface="Cambria Math"/>
                        <a:ea typeface="Cambria Math"/>
                      </a:rPr>
                      <m:t>𝛽</m:t>
                    </m:r>
                    <m:r>
                      <a:rPr lang="en-US" i="1">
                        <a:latin typeface="Cambria Math"/>
                        <a:ea typeface="Cambria Math"/>
                      </a:rPr>
                      <m:t>    </m:t>
                    </m:r>
                  </m:oMath>
                </a14:m>
                <a:r>
                  <a:rPr lang="en-US" dirty="0"/>
                  <a:t>is the smoothing parameter for the </a:t>
                </a:r>
                <a:r>
                  <a:rPr lang="en-US" dirty="0"/>
                  <a:t>trend </a:t>
                </a:r>
                <a:r>
                  <a:rPr lang="en-US" dirty="0"/>
                  <a:t>(0 &lt; </a:t>
                </a:r>
                <a14:m>
                  <m:oMath xmlns:m="http://schemas.openxmlformats.org/officeDocument/2006/math">
                    <m:r>
                      <a:rPr lang="en-US" i="1">
                        <a:latin typeface="Cambria Math"/>
                        <a:ea typeface="Cambria Math"/>
                      </a:rPr>
                      <m:t>𝛼</m:t>
                    </m:r>
                  </m:oMath>
                </a14:m>
                <a:r>
                  <a:rPr lang="en-US" dirty="0"/>
                  <a:t> &lt; 1</a:t>
                </a:r>
                <a:r>
                  <a:rPr lang="en-US" dirty="0" smtClean="0"/>
                  <a:t>)</a:t>
                </a:r>
              </a:p>
              <a:p>
                <a14:m>
                  <m:oMath xmlns:m="http://schemas.openxmlformats.org/officeDocument/2006/math">
                    <m:r>
                      <a:rPr lang="el-GR" i="1">
                        <a:latin typeface="Cambria Math"/>
                        <a:ea typeface="Cambria Math"/>
                      </a:rPr>
                      <m:t>𝛾</m:t>
                    </m:r>
                  </m:oMath>
                </a14:m>
                <a:r>
                  <a:rPr lang="en-US" dirty="0" smtClean="0"/>
                  <a:t>    is the seasonal smoothing parameter </a:t>
                </a:r>
                <a:r>
                  <a:rPr lang="en-US" dirty="0"/>
                  <a:t>(0 &lt;</a:t>
                </a:r>
                <a14:m>
                  <m:oMath xmlns:m="http://schemas.openxmlformats.org/officeDocument/2006/math">
                    <m:r>
                      <a:rPr lang="en-US" b="0" i="0" smtClean="0">
                        <a:latin typeface="Cambria Math"/>
                        <a:ea typeface="Cambria Math"/>
                      </a:rPr>
                      <m:t> </m:t>
                    </m:r>
                    <m:r>
                      <a:rPr lang="el-GR" i="1">
                        <a:latin typeface="Cambria Math"/>
                        <a:ea typeface="Cambria Math"/>
                      </a:rPr>
                      <m:t>𝛾</m:t>
                    </m:r>
                  </m:oMath>
                </a14:m>
                <a:r>
                  <a:rPr lang="en-US" dirty="0" smtClean="0"/>
                  <a:t> </a:t>
                </a:r>
                <a:r>
                  <a:rPr lang="en-US" dirty="0"/>
                  <a:t>&lt; 1</a:t>
                </a:r>
                <a:r>
                  <a:rPr lang="en-US" dirty="0" smtClean="0"/>
                  <a:t>)</a:t>
                </a:r>
              </a:p>
              <a:p>
                <a14:m>
                  <m:oMath xmlns:m="http://schemas.openxmlformats.org/officeDocument/2006/math">
                    <m:r>
                      <a:rPr lang="en-US" b="0" i="1" smtClean="0">
                        <a:latin typeface="Cambria Math"/>
                        <a:ea typeface="Cambria Math"/>
                      </a:rPr>
                      <m:t>𝑚</m:t>
                    </m:r>
                  </m:oMath>
                </a14:m>
                <a:r>
                  <a:rPr lang="en-US" dirty="0"/>
                  <a:t>    is </a:t>
                </a:r>
                <a:r>
                  <a:rPr lang="en-US" dirty="0" smtClean="0"/>
                  <a:t>the number of periods in a full seasonal cycle</a:t>
                </a:r>
              </a:p>
              <a:p>
                <a14:m>
                  <m:oMath xmlns:m="http://schemas.openxmlformats.org/officeDocument/2006/math">
                    <m:r>
                      <a:rPr lang="en-US" b="0" i="1" smtClean="0">
                        <a:latin typeface="Cambria Math"/>
                        <a:ea typeface="Cambria Math"/>
                      </a:rPr>
                      <m:t>h</m:t>
                    </m:r>
                  </m:oMath>
                </a14:m>
                <a:r>
                  <a:rPr lang="en-US" dirty="0"/>
                  <a:t>    is </a:t>
                </a:r>
                <a:r>
                  <a:rPr lang="en-US" dirty="0" smtClean="0"/>
                  <a:t>the number of periods ahead for forecasting</a:t>
                </a:r>
                <a:endParaRPr lang="en-US" dirty="0"/>
              </a:p>
              <a:p>
                <a14:m>
                  <m:oMath xmlns:m="http://schemas.openxmlformats.org/officeDocument/2006/math">
                    <m:r>
                      <a:rPr lang="en-US" b="0" i="1" smtClean="0">
                        <a:latin typeface="Cambria Math"/>
                        <a:ea typeface="Cambria Math"/>
                      </a:rPr>
                      <m:t>𝑘</m:t>
                    </m:r>
                  </m:oMath>
                </a14:m>
                <a:r>
                  <a:rPr lang="en-US" dirty="0"/>
                  <a:t>    </a:t>
                </a:r>
                <a:r>
                  <a:rPr lang="en-US" dirty="0" smtClean="0"/>
                  <a:t>is the integer part of </a:t>
                </a:r>
                <a14:m>
                  <m:oMath xmlns:m="http://schemas.openxmlformats.org/officeDocument/2006/math">
                    <m:f>
                      <m:fPr>
                        <m:ctrlPr>
                          <a:rPr lang="en-US" i="1" smtClean="0">
                            <a:latin typeface="Cambria Math"/>
                          </a:rPr>
                        </m:ctrlPr>
                      </m:fPr>
                      <m:num>
                        <m:r>
                          <a:rPr lang="en-US" b="0" i="1" smtClean="0">
                            <a:latin typeface="Cambria Math"/>
                          </a:rPr>
                          <m:t>h</m:t>
                        </m:r>
                        <m:r>
                          <a:rPr lang="en-US" b="0" i="1" smtClean="0">
                            <a:latin typeface="Cambria Math"/>
                          </a:rPr>
                          <m:t> −1</m:t>
                        </m:r>
                      </m:num>
                      <m:den>
                        <m:r>
                          <a:rPr lang="en-US" b="0" i="1" smtClean="0">
                            <a:latin typeface="Cambria Math"/>
                          </a:rPr>
                          <m:t>𝑚</m:t>
                        </m:r>
                      </m:den>
                    </m:f>
                  </m:oMath>
                </a14:m>
                <a:r>
                  <a:rPr lang="en-US" dirty="0" smtClean="0"/>
                  <a:t> , ensuring the correct seasonal index is used for forecasting</a:t>
                </a:r>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5970856" y="1613367"/>
                <a:ext cx="5864352" cy="2738057"/>
              </a:xfrm>
              <a:prstGeom prst="rect">
                <a:avLst/>
              </a:prstGeom>
              <a:blipFill rotWithShape="1">
                <a:blip r:embed="rId3"/>
                <a:stretch>
                  <a:fillRect l="-1040" t="-1114" b="-2673"/>
                </a:stretch>
              </a:blipFill>
            </p:spPr>
            <p:txBody>
              <a:bodyPr/>
              <a:lstStyle/>
              <a:p>
                <a:r>
                  <a:rPr lang="en-PH">
                    <a:noFill/>
                  </a:rPr>
                  <a:t> </a:t>
                </a:r>
              </a:p>
            </p:txBody>
          </p:sp>
        </mc:Fallback>
      </mc:AlternateContent>
    </p:spTree>
    <p:extLst>
      <p:ext uri="{BB962C8B-B14F-4D97-AF65-F5344CB8AC3E}">
        <p14:creationId xmlns:p14="http://schemas.microsoft.com/office/powerpoint/2010/main" val="2727110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p:sp>
        <p:nvSpPr>
          <p:cNvPr id="5" name="TextBox 4"/>
          <p:cNvSpPr txBox="1"/>
          <p:nvPr/>
        </p:nvSpPr>
        <p:spPr>
          <a:xfrm>
            <a:off x="714362" y="1669624"/>
            <a:ext cx="10726524" cy="1384995"/>
          </a:xfrm>
          <a:prstGeom prst="rect">
            <a:avLst/>
          </a:prstGeom>
          <a:noFill/>
        </p:spPr>
        <p:txBody>
          <a:bodyPr wrap="square" rtlCol="0">
            <a:spAutoFit/>
          </a:bodyPr>
          <a:lstStyle/>
          <a:p>
            <a:r>
              <a:rPr lang="en-US" sz="2800" dirty="0" smtClean="0"/>
              <a:t>Given the following data, assume seasonal period (m) = 2, level smoothing (a) = 0.5, trend smoothing (B) = 0.3, and seasonal smoothing (y) = 02.</a:t>
            </a:r>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894540659"/>
                  </p:ext>
                </p:extLst>
              </p:nvPr>
            </p:nvGraphicFramePr>
            <p:xfrm>
              <a:off x="873760" y="3314530"/>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pPr algn="ctr"/>
                          <a:r>
                            <a:rPr lang="en-US" sz="2400" b="1" dirty="0" smtClean="0"/>
                            <a:t>Observation (</a:t>
                          </a:r>
                          <a14:m>
                            <m:oMath xmlns:m="http://schemas.openxmlformats.org/officeDocument/2006/math">
                              <m:sSub>
                                <m:sSubPr>
                                  <m:ctrlPr>
                                    <a:rPr lang="en-US" sz="2400" b="1" i="1" smtClean="0"/>
                                  </m:ctrlPr>
                                </m:sSubPr>
                                <m:e>
                                  <m:r>
                                    <a:rPr lang="en-US" sz="2400" b="1" i="1" smtClean="0"/>
                                    <m:t>𝒀</m:t>
                                  </m:r>
                                </m:e>
                                <m:sub>
                                  <m:r>
                                    <a:rPr lang="en-US" sz="2400" b="1" i="1" smtClean="0"/>
                                    <m:t>𝒕</m:t>
                                  </m:r>
                                </m:sub>
                              </m:sSub>
                            </m:oMath>
                          </a14:m>
                          <a:r>
                            <a:rPr lang="en-PH" sz="2400" b="1" dirty="0" smtClean="0"/>
                            <a:t>)</a:t>
                          </a:r>
                          <a:endParaRPr lang="en-PH" sz="2400" b="1" dirty="0"/>
                        </a:p>
                      </a:txBody>
                      <a:tcPr anchor="ct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57</a:t>
                          </a:r>
                          <a:endParaRPr lang="en-PH" sz="2400" dirty="0"/>
                        </a:p>
                      </a:txBody>
                      <a:tcPr anchor="ct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894540659"/>
                  </p:ext>
                </p:extLst>
              </p:nvPr>
            </p:nvGraphicFramePr>
            <p:xfrm>
              <a:off x="873760" y="3314530"/>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endParaRPr lang="en-US"/>
                        </a:p>
                      </a:txBody>
                      <a:tcPr anchor="ctr">
                        <a:blipFill rotWithShape="1">
                          <a:blip r:embed="rId2"/>
                          <a:stretch>
                            <a:fillRect l="-100140" t="-2273" b="-389773"/>
                          </a:stretch>
                        </a:blipFill>
                      </a:tcP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57</a:t>
                          </a:r>
                          <a:endParaRPr lang="en-PH" sz="2400" dirty="0"/>
                        </a:p>
                      </a:txBody>
                      <a:tcPr anchor="ctr"/>
                    </a:tc>
                  </a:tr>
                </a:tbl>
              </a:graphicData>
            </a:graphic>
          </p:graphicFrame>
        </mc:Fallback>
      </mc:AlternateContent>
    </p:spTree>
    <p:extLst>
      <p:ext uri="{BB962C8B-B14F-4D97-AF65-F5344CB8AC3E}">
        <p14:creationId xmlns:p14="http://schemas.microsoft.com/office/powerpoint/2010/main" val="1365362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p:sp>
        <p:nvSpPr>
          <p:cNvPr id="5" name="TextBox 4"/>
          <p:cNvSpPr txBox="1"/>
          <p:nvPr/>
        </p:nvSpPr>
        <p:spPr>
          <a:xfrm>
            <a:off x="714362" y="1669624"/>
            <a:ext cx="10726524" cy="1815882"/>
          </a:xfrm>
          <a:prstGeom prst="rect">
            <a:avLst/>
          </a:prstGeom>
          <a:noFill/>
        </p:spPr>
        <p:txBody>
          <a:bodyPr wrap="square" rtlCol="0">
            <a:spAutoFit/>
          </a:bodyPr>
          <a:lstStyle/>
          <a:p>
            <a:r>
              <a:rPr lang="en-US" sz="2800" dirty="0" smtClean="0"/>
              <a:t>Initial Level L0:</a:t>
            </a:r>
          </a:p>
          <a:p>
            <a:endParaRPr lang="en-US" sz="2800" dirty="0"/>
          </a:p>
          <a:p>
            <a:r>
              <a:rPr lang="en-US" sz="2800" dirty="0" smtClean="0"/>
              <a:t>A common method is to take the average of the first season’s observations. We use the first two data points (since m = 2):</a:t>
            </a:r>
          </a:p>
        </p:txBody>
      </p:sp>
      <mc:AlternateContent xmlns:mc="http://schemas.openxmlformats.org/markup-compatibility/2006">
        <mc:Choice xmlns:a14="http://schemas.microsoft.com/office/drawing/2010/main" Requires="a14">
          <p:sp>
            <p:nvSpPr>
              <p:cNvPr id="2" name="TextBox 1"/>
              <p:cNvSpPr txBox="1"/>
              <p:nvPr/>
            </p:nvSpPr>
            <p:spPr>
              <a:xfrm>
                <a:off x="799706" y="3779520"/>
                <a:ext cx="4986686" cy="9077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𝐿</m:t>
                          </m:r>
                        </m:e>
                        <m:sub>
                          <m:r>
                            <a:rPr lang="en-US" sz="2800" b="0" i="1" smtClean="0">
                              <a:solidFill>
                                <a:srgbClr val="FF0000"/>
                              </a:solidFill>
                              <a:latin typeface="Cambria Math"/>
                            </a:rPr>
                            <m:t>0</m:t>
                          </m:r>
                        </m:sub>
                      </m:sSub>
                      <m:r>
                        <a:rPr lang="en-US" sz="2800" b="0" i="1" smtClean="0">
                          <a:latin typeface="Cambria Math"/>
                        </a:rPr>
                        <m:t>=</m:t>
                      </m:r>
                      <m:f>
                        <m:fPr>
                          <m:ctrlPr>
                            <a:rPr lang="en-US" sz="2800" b="0" i="1" smtClean="0">
                              <a:latin typeface="Cambria Math"/>
                            </a:rPr>
                          </m:ctrlPr>
                        </m:fPr>
                        <m:num>
                          <m:sSub>
                            <m:sSubPr>
                              <m:ctrlPr>
                                <a:rPr lang="en-PH" sz="2800" i="1">
                                  <a:latin typeface="Cambria Math"/>
                                </a:rPr>
                              </m:ctrlPr>
                            </m:sSubPr>
                            <m:e>
                              <m:r>
                                <a:rPr lang="en-US" sz="2800" b="0" i="1" smtClean="0">
                                  <a:latin typeface="Cambria Math"/>
                                </a:rPr>
                                <m:t>𝑌</m:t>
                              </m:r>
                            </m:e>
                            <m:sub>
                              <m:r>
                                <a:rPr lang="en-US" sz="2800" b="0" i="1" smtClean="0">
                                  <a:latin typeface="Cambria Math"/>
                                </a:rPr>
                                <m:t>1</m:t>
                              </m:r>
                            </m:sub>
                          </m:sSub>
                          <m:r>
                            <a:rPr lang="en-US" sz="2800" b="0" i="1" smtClean="0">
                              <a:latin typeface="Cambria Math"/>
                            </a:rPr>
                            <m:t>+</m:t>
                          </m:r>
                          <m:sSub>
                            <m:sSubPr>
                              <m:ctrlPr>
                                <a:rPr lang="en-PH" sz="2800" i="1">
                                  <a:latin typeface="Cambria Math"/>
                                </a:rPr>
                              </m:ctrlPr>
                            </m:sSubPr>
                            <m:e>
                              <m:r>
                                <a:rPr lang="en-US" sz="2800" i="1">
                                  <a:latin typeface="Cambria Math"/>
                                </a:rPr>
                                <m:t>𝑌</m:t>
                              </m:r>
                            </m:e>
                            <m:sub>
                              <m:r>
                                <a:rPr lang="en-US" sz="2800" b="0" i="1" smtClean="0">
                                  <a:latin typeface="Cambria Math"/>
                                </a:rPr>
                                <m:t>2</m:t>
                              </m:r>
                            </m:sub>
                          </m:sSub>
                        </m:num>
                        <m:den>
                          <m:r>
                            <a:rPr lang="en-US" sz="2800" b="0" i="1" smtClean="0">
                              <a:latin typeface="Cambria Math"/>
                            </a:rPr>
                            <m:t>2</m:t>
                          </m:r>
                        </m:den>
                      </m:f>
                      <m:r>
                        <a:rPr lang="en-US" sz="2800" b="0" i="1" smtClean="0">
                          <a:latin typeface="Cambria Math"/>
                        </a:rPr>
                        <m:t>=</m:t>
                      </m:r>
                      <m:f>
                        <m:fPr>
                          <m:ctrlPr>
                            <a:rPr lang="en-US" sz="2800" i="1">
                              <a:latin typeface="Cambria Math"/>
                            </a:rPr>
                          </m:ctrlPr>
                        </m:fPr>
                        <m:num>
                          <m:r>
                            <a:rPr lang="en-US" sz="2800" b="0" i="1" smtClean="0">
                              <a:latin typeface="Cambria Math"/>
                            </a:rPr>
                            <m:t>50</m:t>
                          </m:r>
                          <m:r>
                            <a:rPr lang="en-US" sz="2800" i="1">
                              <a:latin typeface="Cambria Math"/>
                            </a:rPr>
                            <m:t>+</m:t>
                          </m:r>
                          <m:r>
                            <a:rPr lang="en-US" sz="2800" b="0" i="1" smtClean="0">
                              <a:latin typeface="Cambria Math"/>
                            </a:rPr>
                            <m:t>53</m:t>
                          </m:r>
                        </m:num>
                        <m:den>
                          <m:r>
                            <a:rPr lang="en-US" sz="2800" i="1">
                              <a:latin typeface="Cambria Math"/>
                            </a:rPr>
                            <m:t>2</m:t>
                          </m:r>
                        </m:den>
                      </m:f>
                      <m:r>
                        <a:rPr lang="en-US" sz="2800" b="0" i="1" smtClean="0">
                          <a:latin typeface="Cambria Math"/>
                        </a:rPr>
                        <m:t>=</m:t>
                      </m:r>
                      <m:r>
                        <a:rPr lang="en-US" sz="2800" b="0" i="1" smtClean="0">
                          <a:solidFill>
                            <a:srgbClr val="FF0000"/>
                          </a:solidFill>
                          <a:latin typeface="Cambria Math"/>
                        </a:rPr>
                        <m:t>51.5</m:t>
                      </m:r>
                    </m:oMath>
                  </m:oMathPara>
                </a14:m>
                <a:endParaRPr lang="en-PH" sz="2800" dirty="0">
                  <a:solidFill>
                    <a:srgbClr val="FF0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799706" y="3779520"/>
                <a:ext cx="4986686" cy="907749"/>
              </a:xfrm>
              <a:prstGeom prst="rect">
                <a:avLst/>
              </a:prstGeom>
              <a:blipFill rotWithShape="1">
                <a:blip r:embed="rId2"/>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1772933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10726524" cy="1384995"/>
              </a:xfrm>
              <a:prstGeom prst="rect">
                <a:avLst/>
              </a:prstGeom>
              <a:noFill/>
            </p:spPr>
            <p:txBody>
              <a:bodyPr wrap="square" rtlCol="0">
                <a:spAutoFit/>
              </a:bodyPr>
              <a:lstStyle/>
              <a:p>
                <a:r>
                  <a:rPr lang="en-US" sz="2800" dirty="0" smtClean="0"/>
                  <a:t>Initial Trend </a:t>
                </a:r>
                <a14:m>
                  <m:oMath xmlns:m="http://schemas.openxmlformats.org/officeDocument/2006/math">
                    <m:sSub>
                      <m:sSubPr>
                        <m:ctrlPr>
                          <a:rPr lang="en-PH" sz="2800" i="1" smtClean="0">
                            <a:solidFill>
                              <a:schemeClr val="tx1"/>
                            </a:solidFill>
                            <a:latin typeface="Cambria Math"/>
                          </a:rPr>
                        </m:ctrlPr>
                      </m:sSubPr>
                      <m:e>
                        <m:r>
                          <a:rPr lang="en-US" sz="2800" i="1">
                            <a:solidFill>
                              <a:schemeClr val="tx1"/>
                            </a:solidFill>
                            <a:latin typeface="Cambria Math"/>
                          </a:rPr>
                          <m:t>𝑇</m:t>
                        </m:r>
                      </m:e>
                      <m:sub>
                        <m:r>
                          <a:rPr lang="en-US" sz="2800" i="1">
                            <a:solidFill>
                              <a:schemeClr val="tx1"/>
                            </a:solidFill>
                            <a:latin typeface="Cambria Math"/>
                          </a:rPr>
                          <m:t>0</m:t>
                        </m:r>
                      </m:sub>
                    </m:sSub>
                    <m:r>
                      <a:rPr lang="en-US" sz="2800" i="1">
                        <a:solidFill>
                          <a:srgbClr val="FF0000"/>
                        </a:solidFill>
                        <a:latin typeface="Cambria Math"/>
                      </a:rPr>
                      <m:t> </m:t>
                    </m:r>
                  </m:oMath>
                </a14:m>
                <a:r>
                  <a:rPr lang="en-US" sz="2800" dirty="0" smtClean="0"/>
                  <a:t>:</a:t>
                </a:r>
              </a:p>
              <a:p>
                <a:endParaRPr lang="en-US" sz="2800" dirty="0"/>
              </a:p>
              <a:p>
                <a:r>
                  <a:rPr lang="en-US" sz="2800" dirty="0" smtClean="0"/>
                  <a:t>A simple estimate is the difference between the first two observations:</a:t>
                </a:r>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10726524" cy="1384995"/>
              </a:xfrm>
              <a:prstGeom prst="rect">
                <a:avLst/>
              </a:prstGeom>
              <a:blipFill rotWithShape="1">
                <a:blip r:embed="rId2"/>
                <a:stretch>
                  <a:fillRect l="-1136" t="-3965" b="-11894"/>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799706" y="3389376"/>
                <a:ext cx="4664610"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𝑇</m:t>
                          </m:r>
                        </m:e>
                        <m:sub>
                          <m:r>
                            <a:rPr lang="en-US" sz="2800" b="0" i="1" smtClean="0">
                              <a:solidFill>
                                <a:srgbClr val="FF0000"/>
                              </a:solidFill>
                              <a:latin typeface="Cambria Math"/>
                            </a:rPr>
                            <m:t>0</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2</m:t>
                          </m:r>
                        </m:sub>
                      </m:sSub>
                      <m:r>
                        <a:rPr lang="en-US" sz="2800" b="0" i="1" smtClean="0">
                          <a:latin typeface="Cambria Math"/>
                        </a:rPr>
                        <m:t> −</m:t>
                      </m:r>
                      <m:sSub>
                        <m:sSubPr>
                          <m:ctrlPr>
                            <a:rPr lang="en-PH" sz="2800" i="1">
                              <a:latin typeface="Cambria Math"/>
                            </a:rPr>
                          </m:ctrlPr>
                        </m:sSubPr>
                        <m:e>
                          <m:r>
                            <a:rPr lang="en-US" sz="2800" i="1">
                              <a:latin typeface="Cambria Math"/>
                            </a:rPr>
                            <m:t>𝑌</m:t>
                          </m:r>
                        </m:e>
                        <m:sub>
                          <m:r>
                            <a:rPr lang="en-US" sz="2800" i="1">
                              <a:latin typeface="Cambria Math"/>
                            </a:rPr>
                            <m:t>2</m:t>
                          </m:r>
                        </m:sub>
                      </m:sSub>
                      <m:r>
                        <a:rPr lang="en-US" sz="2800" b="0" i="1" smtClean="0">
                          <a:latin typeface="Cambria Math"/>
                        </a:rPr>
                        <m:t>=53 −50=</m:t>
                      </m:r>
                      <m:r>
                        <a:rPr lang="en-US" sz="2800" b="0" i="1" smtClean="0">
                          <a:solidFill>
                            <a:srgbClr val="FF0000"/>
                          </a:solidFill>
                          <a:latin typeface="Cambria Math"/>
                        </a:rPr>
                        <m:t>3</m:t>
                      </m:r>
                    </m:oMath>
                  </m:oMathPara>
                </a14:m>
                <a:endParaRPr lang="en-PH" sz="2800" dirty="0">
                  <a:solidFill>
                    <a:srgbClr val="FF0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799706" y="3389376"/>
                <a:ext cx="4664610" cy="523220"/>
              </a:xfrm>
              <a:prstGeom prst="rect">
                <a:avLst/>
              </a:prstGeom>
              <a:blipFill rotWithShape="1">
                <a:blip r:embed="rId3"/>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99023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10726524" cy="2308324"/>
              </a:xfrm>
              <a:prstGeom prst="rect">
                <a:avLst/>
              </a:prstGeom>
              <a:noFill/>
            </p:spPr>
            <p:txBody>
              <a:bodyPr wrap="square" rtlCol="0">
                <a:spAutoFit/>
              </a:bodyPr>
              <a:lstStyle/>
              <a:p>
                <a:r>
                  <a:rPr lang="en-US" sz="2800" dirty="0" smtClean="0"/>
                  <a:t>Initial Seasonal Indices </a:t>
                </a:r>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𝑆</m:t>
                        </m:r>
                      </m:e>
                      <m:sub>
                        <m:r>
                          <a:rPr lang="en-US" sz="2800" i="1">
                            <a:solidFill>
                              <a:srgbClr val="FF0000"/>
                            </a:solidFill>
                            <a:latin typeface="Cambria Math"/>
                          </a:rPr>
                          <m:t>1</m:t>
                        </m:r>
                      </m:sub>
                    </m:sSub>
                  </m:oMath>
                </a14:m>
                <a:r>
                  <a:rPr lang="en-US" sz="2800" dirty="0" smtClean="0"/>
                  <a:t> and </a:t>
                </a:r>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𝑆</m:t>
                        </m:r>
                      </m:e>
                      <m:sub>
                        <m:r>
                          <a:rPr lang="en-US" sz="2800" i="1">
                            <a:solidFill>
                              <a:srgbClr val="FF0000"/>
                            </a:solidFill>
                            <a:latin typeface="Cambria Math"/>
                          </a:rPr>
                          <m:t>2</m:t>
                        </m:r>
                      </m:sub>
                    </m:sSub>
                    <m:r>
                      <a:rPr lang="en-US" sz="2800" i="1">
                        <a:solidFill>
                          <a:srgbClr val="FF0000"/>
                        </a:solidFill>
                        <a:latin typeface="Cambria Math"/>
                      </a:rPr>
                      <m:t> </m:t>
                    </m:r>
                  </m:oMath>
                </a14:m>
                <a:r>
                  <a:rPr lang="en-US" sz="2800" dirty="0" smtClean="0"/>
                  <a:t>:</a:t>
                </a:r>
              </a:p>
              <a:p>
                <a:endParaRPr lang="en-US" sz="1100" dirty="0"/>
              </a:p>
              <a:p>
                <a:r>
                  <a:rPr lang="en-US" sz="2800" dirty="0" smtClean="0"/>
                  <a:t>For an </a:t>
                </a:r>
                <a:r>
                  <a:rPr lang="en-US" sz="2800" u="sng" dirty="0" smtClean="0"/>
                  <a:t>additive model</a:t>
                </a:r>
                <a:r>
                  <a:rPr lang="en-US" sz="2800" dirty="0" smtClean="0"/>
                  <a:t>, the seasonal index is estimated as the difference between observation and the initial level:</a:t>
                </a:r>
              </a:p>
              <a:p>
                <a:endParaRPr lang="en-US" sz="1600" dirty="0"/>
              </a:p>
              <a:p>
                <a:r>
                  <a:rPr lang="en-US" sz="2800" i="1" dirty="0" smtClean="0"/>
                  <a:t>For t = 1 (Season 1)</a:t>
                </a:r>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10726524" cy="2308324"/>
              </a:xfrm>
              <a:prstGeom prst="rect">
                <a:avLst/>
              </a:prstGeom>
              <a:blipFill rotWithShape="1">
                <a:blip r:embed="rId2"/>
                <a:stretch>
                  <a:fillRect l="-1136" t="-2375" b="-316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1413014" y="3963436"/>
                <a:ext cx="549445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𝑆</m:t>
                          </m:r>
                        </m:e>
                        <m:sub>
                          <m:r>
                            <a:rPr lang="en-US" sz="2800" b="0" i="1" smtClean="0">
                              <a:solidFill>
                                <a:srgbClr val="FF0000"/>
                              </a:solidFill>
                              <a:latin typeface="Cambria Math"/>
                            </a:rPr>
                            <m:t>1</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1</m:t>
                          </m:r>
                        </m:sub>
                      </m:sSub>
                      <m:r>
                        <a:rPr lang="en-US" sz="2800" b="0" i="1" smtClean="0">
                          <a:latin typeface="Cambria Math"/>
                        </a:rPr>
                        <m:t> −</m:t>
                      </m:r>
                      <m:sSub>
                        <m:sSubPr>
                          <m:ctrlPr>
                            <a:rPr lang="en-PH" sz="2800" i="1">
                              <a:latin typeface="Cambria Math"/>
                            </a:rPr>
                          </m:ctrlPr>
                        </m:sSubPr>
                        <m:e>
                          <m:r>
                            <a:rPr lang="en-US" sz="2800" b="0" i="1" smtClean="0">
                              <a:latin typeface="Cambria Math"/>
                            </a:rPr>
                            <m:t>𝐿</m:t>
                          </m:r>
                        </m:e>
                        <m:sub>
                          <m:r>
                            <a:rPr lang="en-US" sz="2800" b="0" i="1" smtClean="0">
                              <a:latin typeface="Cambria Math"/>
                            </a:rPr>
                            <m:t>0</m:t>
                          </m:r>
                        </m:sub>
                      </m:sSub>
                      <m:r>
                        <a:rPr lang="en-US" sz="2800" b="0" i="1" smtClean="0">
                          <a:latin typeface="Cambria Math"/>
                        </a:rPr>
                        <m:t>=50 −51.5=</m:t>
                      </m:r>
                      <m:r>
                        <a:rPr lang="en-US" sz="2800" b="0" i="1" smtClean="0">
                          <a:solidFill>
                            <a:srgbClr val="FF0000"/>
                          </a:solidFill>
                          <a:latin typeface="Cambria Math"/>
                        </a:rPr>
                        <m:t>−1.5</m:t>
                      </m:r>
                    </m:oMath>
                  </m:oMathPara>
                </a14:m>
                <a:endParaRPr lang="en-PH" sz="2800" dirty="0">
                  <a:solidFill>
                    <a:srgbClr val="FF0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1413014" y="3963436"/>
                <a:ext cx="5494453" cy="523220"/>
              </a:xfrm>
              <a:prstGeom prst="rect">
                <a:avLst/>
              </a:prstGeom>
              <a:blipFill rotWithShape="1">
                <a:blip r:embed="rId3"/>
                <a:stretch>
                  <a:fillRect/>
                </a:stretch>
              </a:blipFill>
            </p:spPr>
            <p:txBody>
              <a:bodyPr/>
              <a:lstStyle/>
              <a:p>
                <a:r>
                  <a:rPr lang="en-PH">
                    <a:noFill/>
                  </a:rPr>
                  <a:t> </a:t>
                </a:r>
              </a:p>
            </p:txBody>
          </p:sp>
        </mc:Fallback>
      </mc:AlternateContent>
      <p:sp>
        <p:nvSpPr>
          <p:cNvPr id="3" name="Rectangle 2"/>
          <p:cNvSpPr/>
          <p:nvPr/>
        </p:nvSpPr>
        <p:spPr>
          <a:xfrm>
            <a:off x="714362" y="4756142"/>
            <a:ext cx="2984984" cy="523220"/>
          </a:xfrm>
          <a:prstGeom prst="rect">
            <a:avLst/>
          </a:prstGeom>
        </p:spPr>
        <p:txBody>
          <a:bodyPr wrap="none">
            <a:spAutoFit/>
          </a:bodyPr>
          <a:lstStyle/>
          <a:p>
            <a:r>
              <a:rPr lang="en-US" sz="2800" i="1" dirty="0"/>
              <a:t>For t = </a:t>
            </a:r>
            <a:r>
              <a:rPr lang="en-US" sz="2800" i="1" dirty="0" smtClean="0"/>
              <a:t>2 </a:t>
            </a:r>
            <a:r>
              <a:rPr lang="en-US" sz="2800" i="1" dirty="0"/>
              <a:t>(Season </a:t>
            </a:r>
            <a:r>
              <a:rPr lang="en-US" sz="2800" i="1" dirty="0" smtClean="0"/>
              <a:t>2)</a:t>
            </a:r>
            <a:endParaRPr lang="en-US" sz="2800" i="1" dirty="0"/>
          </a:p>
        </p:txBody>
      </p:sp>
      <mc:AlternateContent xmlns:mc="http://schemas.openxmlformats.org/markup-compatibility/2006">
        <mc:Choice xmlns:a14="http://schemas.microsoft.com/office/drawing/2010/main" Requires="a14">
          <p:sp>
            <p:nvSpPr>
              <p:cNvPr id="7" name="TextBox 6"/>
              <p:cNvSpPr txBox="1"/>
              <p:nvPr/>
            </p:nvSpPr>
            <p:spPr>
              <a:xfrm>
                <a:off x="1413014" y="5511820"/>
                <a:ext cx="5243294"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𝑆</m:t>
                          </m:r>
                        </m:e>
                        <m:sub>
                          <m:r>
                            <a:rPr lang="en-US" sz="2800" b="0" i="1" smtClean="0">
                              <a:solidFill>
                                <a:srgbClr val="FF0000"/>
                              </a:solidFill>
                              <a:latin typeface="Cambria Math"/>
                            </a:rPr>
                            <m:t>2</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2</m:t>
                          </m:r>
                        </m:sub>
                      </m:sSub>
                      <m:r>
                        <a:rPr lang="en-US" sz="2800" b="0" i="1" smtClean="0">
                          <a:latin typeface="Cambria Math"/>
                        </a:rPr>
                        <m:t> −</m:t>
                      </m:r>
                      <m:sSub>
                        <m:sSubPr>
                          <m:ctrlPr>
                            <a:rPr lang="en-PH" sz="2800" i="1">
                              <a:latin typeface="Cambria Math"/>
                            </a:rPr>
                          </m:ctrlPr>
                        </m:sSubPr>
                        <m:e>
                          <m:r>
                            <a:rPr lang="en-US" sz="2800" b="0" i="1" smtClean="0">
                              <a:latin typeface="Cambria Math"/>
                            </a:rPr>
                            <m:t>𝐿</m:t>
                          </m:r>
                        </m:e>
                        <m:sub>
                          <m:r>
                            <a:rPr lang="en-US" sz="2800" b="0" i="1" smtClean="0">
                              <a:latin typeface="Cambria Math"/>
                            </a:rPr>
                            <m:t>0</m:t>
                          </m:r>
                        </m:sub>
                      </m:sSub>
                      <m:r>
                        <a:rPr lang="en-US" sz="2800" b="0" i="1" smtClean="0">
                          <a:latin typeface="Cambria Math"/>
                        </a:rPr>
                        <m:t>=53 −51.5=</m:t>
                      </m:r>
                      <m:r>
                        <a:rPr lang="en-US" sz="2800" b="0" i="1" smtClean="0">
                          <a:solidFill>
                            <a:srgbClr val="FF0000"/>
                          </a:solidFill>
                          <a:latin typeface="Cambria Math"/>
                        </a:rPr>
                        <m:t>1.5</m:t>
                      </m:r>
                    </m:oMath>
                  </m:oMathPara>
                </a14:m>
                <a:endParaRPr lang="en-PH" sz="2800" dirty="0">
                  <a:solidFill>
                    <a:srgbClr val="FF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413014" y="5511820"/>
                <a:ext cx="5243294" cy="523220"/>
              </a:xfrm>
              <a:prstGeom prst="rect">
                <a:avLst/>
              </a:prstGeom>
              <a:blipFill rotWithShape="1">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116739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11509"/>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Ancient societies relied on weather forecasting to ensure food security. They predicted rainfall or drought for their </a:t>
            </a:r>
            <a:r>
              <a:rPr lang="en-US" sz="4000" dirty="0" smtClean="0">
                <a:solidFill>
                  <a:srgbClr val="C00000"/>
                </a:solidFill>
                <a:latin typeface="+mj-lt"/>
                <a:cs typeface="Arial" pitchFamily="34" charset="0"/>
              </a:rPr>
              <a:t>survival</a:t>
            </a:r>
            <a:r>
              <a:rPr lang="en-US" sz="4000" dirty="0" smtClean="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095" y="1476112"/>
            <a:ext cx="4639943" cy="368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252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10726524" cy="2631490"/>
              </a:xfrm>
              <a:prstGeom prst="rect">
                <a:avLst/>
              </a:prstGeom>
              <a:noFill/>
            </p:spPr>
            <p:txBody>
              <a:bodyPr wrap="square" rtlCol="0">
                <a:spAutoFit/>
              </a:bodyPr>
              <a:lstStyle/>
              <a:p>
                <a14:m>
                  <m:oMath xmlns:m="http://schemas.openxmlformats.org/officeDocument/2006/math">
                    <m:sSub>
                      <m:sSubPr>
                        <m:ctrlPr>
                          <a:rPr lang="en-PH" sz="2800" b="1" i="1" smtClean="0">
                            <a:solidFill>
                              <a:schemeClr val="tx1"/>
                            </a:solidFill>
                            <a:latin typeface="Cambria Math"/>
                          </a:rPr>
                        </m:ctrlPr>
                      </m:sSubPr>
                      <m:e>
                        <m:r>
                          <a:rPr lang="en-US" sz="2800" b="1" i="1">
                            <a:solidFill>
                              <a:schemeClr val="tx1"/>
                            </a:solidFill>
                            <a:latin typeface="Cambria Math"/>
                          </a:rPr>
                          <m:t>𝑳</m:t>
                        </m:r>
                      </m:e>
                      <m:sub>
                        <m:r>
                          <a:rPr lang="en-US" sz="2800" b="1" i="1">
                            <a:solidFill>
                              <a:schemeClr val="tx1"/>
                            </a:solidFill>
                            <a:latin typeface="Cambria Math"/>
                          </a:rPr>
                          <m:t>𝟐</m:t>
                        </m:r>
                      </m:sub>
                    </m:sSub>
                  </m:oMath>
                </a14:m>
                <a:r>
                  <a:rPr lang="en-US" sz="2800" b="1" i="1" dirty="0" smtClean="0"/>
                  <a:t> and </a:t>
                </a:r>
                <a14:m>
                  <m:oMath xmlns:m="http://schemas.openxmlformats.org/officeDocument/2006/math">
                    <m:sSub>
                      <m:sSubPr>
                        <m:ctrlPr>
                          <a:rPr lang="en-PH" sz="2800" b="1" i="1" smtClean="0">
                            <a:solidFill>
                              <a:schemeClr val="tx1"/>
                            </a:solidFill>
                            <a:latin typeface="Cambria Math"/>
                          </a:rPr>
                        </m:ctrlPr>
                      </m:sSubPr>
                      <m:e>
                        <m:r>
                          <a:rPr lang="en-US" sz="2800" b="1" i="1">
                            <a:solidFill>
                              <a:schemeClr val="tx1"/>
                            </a:solidFill>
                            <a:latin typeface="Cambria Math"/>
                          </a:rPr>
                          <m:t>𝑻</m:t>
                        </m:r>
                      </m:e>
                      <m:sub>
                        <m:r>
                          <a:rPr lang="en-US" sz="2800" b="1" i="1">
                            <a:solidFill>
                              <a:schemeClr val="tx1"/>
                            </a:solidFill>
                            <a:latin typeface="Cambria Math"/>
                          </a:rPr>
                          <m:t>𝟐</m:t>
                        </m:r>
                      </m:sub>
                    </m:sSub>
                  </m:oMath>
                </a14:m>
                <a:r>
                  <a:rPr lang="en-US" sz="2800" b="1" i="1" dirty="0" smtClean="0"/>
                  <a:t> at t = 2</a:t>
                </a:r>
              </a:p>
              <a:p>
                <a:endParaRPr lang="en-US" sz="1400" dirty="0"/>
              </a:p>
              <a:p>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𝐿</m:t>
                        </m:r>
                      </m:e>
                      <m:sub>
                        <m:r>
                          <a:rPr lang="en-US" sz="2800" b="0" i="1" smtClean="0">
                            <a:solidFill>
                              <a:srgbClr val="FF0000"/>
                            </a:solidFill>
                            <a:latin typeface="Cambria Math"/>
                          </a:rPr>
                          <m:t>2</m:t>
                        </m:r>
                      </m:sub>
                    </m:sSub>
                  </m:oMath>
                </a14:m>
                <a:r>
                  <a:rPr lang="en-US" sz="2800" dirty="0" smtClean="0">
                    <a:solidFill>
                      <a:srgbClr val="FF0000"/>
                    </a:solidFill>
                  </a:rPr>
                  <a:t> = </a:t>
                </a:r>
                <a14:m>
                  <m:oMath xmlns:m="http://schemas.openxmlformats.org/officeDocument/2006/math">
                    <m:sSub>
                      <m:sSubPr>
                        <m:ctrlPr>
                          <a:rPr lang="en-PH" sz="2800" i="1">
                            <a:solidFill>
                              <a:srgbClr val="FF0000"/>
                            </a:solidFill>
                            <a:latin typeface="Cambria Math"/>
                          </a:rPr>
                        </m:ctrlPr>
                      </m:sSubPr>
                      <m:e>
                        <m:r>
                          <a:rPr lang="en-US" sz="2800" i="1">
                            <a:solidFill>
                              <a:srgbClr val="FF0000"/>
                            </a:solidFill>
                            <a:latin typeface="Cambria Math"/>
                          </a:rPr>
                          <m:t>𝑌</m:t>
                        </m:r>
                      </m:e>
                      <m:sub>
                        <m:r>
                          <a:rPr lang="en-US" sz="2800" b="0" i="1" smtClean="0">
                            <a:solidFill>
                              <a:srgbClr val="FF0000"/>
                            </a:solidFill>
                            <a:latin typeface="Cambria Math"/>
                          </a:rPr>
                          <m:t>2</m:t>
                        </m:r>
                      </m:sub>
                    </m:sSub>
                  </m:oMath>
                </a14:m>
                <a:r>
                  <a:rPr lang="en-US" sz="2800" dirty="0" smtClean="0">
                    <a:solidFill>
                      <a:srgbClr val="FF0000"/>
                    </a:solidFill>
                  </a:rPr>
                  <a:t> = 53</a:t>
                </a:r>
              </a:p>
              <a:p>
                <a14:m>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𝑇</m:t>
                        </m:r>
                      </m:e>
                      <m:sub>
                        <m:r>
                          <a:rPr lang="en-US" sz="2800" i="1">
                            <a:solidFill>
                              <a:srgbClr val="FF0000"/>
                            </a:solidFill>
                            <a:latin typeface="Cambria Math"/>
                          </a:rPr>
                          <m:t>2</m:t>
                        </m:r>
                      </m:sub>
                    </m:sSub>
                  </m:oMath>
                </a14:m>
                <a:r>
                  <a:rPr lang="en-US" sz="2800" dirty="0" smtClean="0">
                    <a:solidFill>
                      <a:srgbClr val="FF0000"/>
                    </a:solidFill>
                  </a:rPr>
                  <a:t> = </a:t>
                </a:r>
                <a14:m>
                  <m:oMath xmlns:m="http://schemas.openxmlformats.org/officeDocument/2006/math">
                    <m:sSub>
                      <m:sSubPr>
                        <m:ctrlPr>
                          <a:rPr lang="en-PH" sz="2800" i="1">
                            <a:solidFill>
                              <a:srgbClr val="FF0000"/>
                            </a:solidFill>
                            <a:latin typeface="Cambria Math"/>
                          </a:rPr>
                        </m:ctrlPr>
                      </m:sSubPr>
                      <m:e>
                        <m:r>
                          <a:rPr lang="en-US" sz="2800" b="0" i="1" smtClean="0">
                            <a:solidFill>
                              <a:srgbClr val="FF0000"/>
                            </a:solidFill>
                            <a:latin typeface="Cambria Math"/>
                          </a:rPr>
                          <m:t>𝑇</m:t>
                        </m:r>
                      </m:e>
                      <m:sub>
                        <m:r>
                          <a:rPr lang="en-US" sz="2800" i="1">
                            <a:solidFill>
                              <a:srgbClr val="FF0000"/>
                            </a:solidFill>
                            <a:latin typeface="Cambria Math"/>
                          </a:rPr>
                          <m:t>0</m:t>
                        </m:r>
                      </m:sub>
                    </m:sSub>
                  </m:oMath>
                </a14:m>
                <a:r>
                  <a:rPr lang="en-US" sz="2800" dirty="0" smtClean="0">
                    <a:solidFill>
                      <a:srgbClr val="FF0000"/>
                    </a:solidFill>
                  </a:rPr>
                  <a:t> = 3</a:t>
                </a:r>
              </a:p>
              <a:p>
                <a:endParaRPr lang="en-US" sz="2800" dirty="0"/>
              </a:p>
              <a:p>
                <a:r>
                  <a:rPr lang="en-US" sz="2800" dirty="0" smtClean="0"/>
                  <a:t>This values serve as our ‘previous’ values when updating at </a:t>
                </a:r>
                <a:r>
                  <a:rPr lang="en-US" sz="2800" i="1" dirty="0" smtClean="0"/>
                  <a:t>t = 3</a:t>
                </a:r>
              </a:p>
              <a:p>
                <a:endParaRPr lang="en-US" sz="1100" dirty="0"/>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10726524" cy="2631490"/>
              </a:xfrm>
              <a:prstGeom prst="rect">
                <a:avLst/>
              </a:prstGeom>
              <a:blipFill rotWithShape="1">
                <a:blip r:embed="rId2"/>
                <a:stretch>
                  <a:fillRect l="-1136" t="-2083"/>
                </a:stretch>
              </a:blipFill>
            </p:spPr>
            <p:txBody>
              <a:bodyPr/>
              <a:lstStyle/>
              <a:p>
                <a:r>
                  <a:rPr lang="en-PH">
                    <a:noFill/>
                  </a:rPr>
                  <a:t> </a:t>
                </a:r>
              </a:p>
            </p:txBody>
          </p:sp>
        </mc:Fallback>
      </mc:AlternateContent>
    </p:spTree>
    <p:extLst>
      <p:ext uri="{BB962C8B-B14F-4D97-AF65-F5344CB8AC3E}">
        <p14:creationId xmlns:p14="http://schemas.microsoft.com/office/powerpoint/2010/main" val="2228260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3760102" cy="2846933"/>
              </a:xfrm>
              <a:prstGeom prst="rect">
                <a:avLst/>
              </a:prstGeom>
              <a:noFill/>
            </p:spPr>
            <p:txBody>
              <a:bodyPr wrap="square" rtlCol="0">
                <a:spAutoFit/>
              </a:bodyPr>
              <a:lstStyle/>
              <a:p>
                <a:r>
                  <a:rPr lang="en-US" sz="2800" b="1" dirty="0" smtClean="0"/>
                  <a:t>Update Level </a:t>
                </a:r>
                <a14:m>
                  <m:oMath xmlns:m="http://schemas.openxmlformats.org/officeDocument/2006/math">
                    <m:sSub>
                      <m:sSubPr>
                        <m:ctrlPr>
                          <a:rPr lang="en-US" sz="2800" b="1" i="1">
                            <a:latin typeface="Cambria Math"/>
                          </a:rPr>
                        </m:ctrlPr>
                      </m:sSubPr>
                      <m:e>
                        <m:r>
                          <a:rPr lang="en-US" sz="2800" b="1" i="1">
                            <a:latin typeface="Cambria Math"/>
                          </a:rPr>
                          <m:t>𝑳</m:t>
                        </m:r>
                      </m:e>
                      <m:sub>
                        <m:r>
                          <a:rPr lang="en-US" sz="2800" b="1" i="1">
                            <a:latin typeface="Cambria Math"/>
                          </a:rPr>
                          <m:t>𝟑</m:t>
                        </m:r>
                      </m:sub>
                    </m:sSub>
                  </m:oMath>
                </a14:m>
                <a:r>
                  <a:rPr lang="en-US" sz="2800" b="1" dirty="0" smtClean="0"/>
                  <a:t>:</a:t>
                </a:r>
              </a:p>
              <a:p>
                <a14:m>
                  <m:oMath xmlns:m="http://schemas.openxmlformats.org/officeDocument/2006/math">
                    <m:r>
                      <a:rPr lang="en-US" sz="2800" b="0" i="1" smtClean="0">
                        <a:latin typeface="Cambria Math"/>
                      </a:rPr>
                      <m:t>𝑚</m:t>
                    </m:r>
                  </m:oMath>
                </a14:m>
                <a:r>
                  <a:rPr lang="en-US" sz="2800" dirty="0" smtClean="0"/>
                  <a:t> = 2</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𝑌</m:t>
                        </m:r>
                      </m:e>
                      <m:sub>
                        <m:r>
                          <a:rPr lang="en-US" sz="2800" i="1">
                            <a:latin typeface="Cambria Math"/>
                            <a:ea typeface="Cambria Math"/>
                          </a:rPr>
                          <m:t>3</m:t>
                        </m:r>
                      </m:sub>
                    </m:sSub>
                  </m:oMath>
                </a14:m>
                <a:r>
                  <a:rPr lang="en-US" sz="2800" dirty="0" smtClean="0"/>
                  <a:t> = 57</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3</m:t>
                        </m:r>
                        <m:r>
                          <a:rPr lang="en-US" sz="2800" i="1">
                            <a:latin typeface="Cambria Math"/>
                            <a:ea typeface="Cambria Math"/>
                          </a:rPr>
                          <m:t>−</m:t>
                        </m:r>
                        <m:r>
                          <a:rPr lang="en-US" sz="2800" i="1">
                            <a:latin typeface="Cambria Math"/>
                            <a:ea typeface="Cambria Math"/>
                          </a:rPr>
                          <m:t>2</m:t>
                        </m:r>
                      </m:sub>
                    </m:sSub>
                  </m:oMath>
                </a14:m>
                <a:r>
                  <a:rPr lang="en-US" sz="2800" dirty="0" smtClean="0"/>
                  <a:t> =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1</m:t>
                        </m:r>
                      </m:sub>
                    </m:sSub>
                  </m:oMath>
                </a14:m>
                <a:r>
                  <a:rPr lang="en-US" sz="2800" dirty="0" smtClean="0"/>
                  <a:t> = -1.5</a:t>
                </a:r>
              </a:p>
              <a:p>
                <a:r>
                  <a:rPr lang="en-US" sz="2800" dirty="0" smtClean="0"/>
                  <a:t>Previous Level </a:t>
                </a:r>
                <a14:m>
                  <m:oMath xmlns:m="http://schemas.openxmlformats.org/officeDocument/2006/math">
                    <m:sSub>
                      <m:sSubPr>
                        <m:ctrlPr>
                          <a:rPr lang="en-US" sz="2800" i="1">
                            <a:latin typeface="Cambria Math"/>
                          </a:rPr>
                        </m:ctrlPr>
                      </m:sSubPr>
                      <m:e>
                        <m:r>
                          <a:rPr lang="en-US" sz="2800" i="1">
                            <a:latin typeface="Cambria Math"/>
                          </a:rPr>
                          <m:t>𝐿</m:t>
                        </m:r>
                      </m:e>
                      <m:sub>
                        <m:r>
                          <a:rPr lang="en-US" sz="2800" b="0" i="1" smtClean="0">
                            <a:latin typeface="Cambria Math"/>
                          </a:rPr>
                          <m:t>2</m:t>
                        </m:r>
                      </m:sub>
                    </m:sSub>
                  </m:oMath>
                </a14:m>
                <a:r>
                  <a:rPr lang="en-US" sz="2800" dirty="0" smtClean="0"/>
                  <a:t> = 53</a:t>
                </a:r>
              </a:p>
              <a:p>
                <a:r>
                  <a:rPr lang="en-US" sz="2800" dirty="0" smtClean="0"/>
                  <a:t>Previous Trend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𝑇</m:t>
                        </m:r>
                      </m:e>
                      <m:sub>
                        <m:r>
                          <a:rPr lang="en-US" sz="2800" i="1">
                            <a:latin typeface="Cambria Math"/>
                            <a:ea typeface="Cambria Math"/>
                          </a:rPr>
                          <m:t>2</m:t>
                        </m:r>
                      </m:sub>
                    </m:sSub>
                  </m:oMath>
                </a14:m>
                <a:r>
                  <a:rPr lang="en-US" sz="2800" dirty="0" smtClean="0"/>
                  <a:t> = 3</a:t>
                </a:r>
                <a:endParaRPr lang="en-US" sz="1400" dirty="0"/>
              </a:p>
              <a:p>
                <a:endParaRPr lang="en-US" sz="1100" dirty="0" smtClean="0"/>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3760102" cy="2846933"/>
              </a:xfrm>
              <a:prstGeom prst="rect">
                <a:avLst/>
              </a:prstGeom>
              <a:blipFill rotWithShape="1">
                <a:blip r:embed="rId2"/>
                <a:stretch>
                  <a:fillRect l="-3241" t="-1927"/>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4527608" y="1661930"/>
                <a:ext cx="7054594" cy="3109890"/>
              </a:xfrm>
              <a:prstGeom prst="rect">
                <a:avLst/>
              </a:prstGeom>
            </p:spPr>
            <p:txBody>
              <a:bodyPr wrap="square">
                <a:spAutoFit/>
              </a:bodyPr>
              <a:lstStyle/>
              <a:p>
                <a:r>
                  <a:rPr lang="en-US" sz="2800" dirty="0" smtClean="0"/>
                  <a:t>Level:</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a:latin typeface="Cambria Math"/>
                        </a:rPr>
                        <m:t>=</m:t>
                      </m:r>
                      <m:r>
                        <m:rPr>
                          <m:sty m:val="p"/>
                        </m:rPr>
                        <a:rPr lang="el-GR" sz="2400" i="1">
                          <a:latin typeface="Cambria Math"/>
                          <a:ea typeface="Cambria Math"/>
                        </a:rPr>
                        <m:t>α</m:t>
                      </m:r>
                      <m:d>
                        <m:dPr>
                          <m:ctrlPr>
                            <a:rPr lang="el-GR"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3</m:t>
                              </m:r>
                            </m:sub>
                          </m:sSub>
                          <m:r>
                            <a:rPr lang="en-US" sz="2400" i="1">
                              <a:latin typeface="Cambria Math"/>
                              <a:ea typeface="Cambria Math"/>
                            </a:rPr>
                            <m:t> −</m:t>
                          </m:r>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3</m:t>
                              </m:r>
                              <m:r>
                                <a:rPr lang="en-US" sz="2400" i="1">
                                  <a:latin typeface="Cambria Math"/>
                                  <a:ea typeface="Cambria Math"/>
                                </a:rPr>
                                <m:t>−</m:t>
                              </m:r>
                              <m:r>
                                <a:rPr lang="en-US" sz="2400" b="0" i="1" smtClean="0">
                                  <a:latin typeface="Cambria Math"/>
                                  <a:ea typeface="Cambria Math"/>
                                </a:rPr>
                                <m:t>2</m:t>
                              </m:r>
                            </m:sub>
                          </m:sSub>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m:rPr>
                              <m:sty m:val="p"/>
                            </m:rPr>
                            <a:rPr lang="el-GR" sz="2400" i="1">
                              <a:latin typeface="Cambria Math"/>
                              <a:ea typeface="Cambria Math"/>
                            </a:rPr>
                            <m:t>α</m:t>
                          </m:r>
                        </m:e>
                      </m:d>
                      <m:d>
                        <m:dPr>
                          <m:ctrlPr>
                            <a:rPr lang="en-US"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r>
                                <a:rPr lang="en-US" sz="2400" i="1">
                                  <a:latin typeface="Cambria Math"/>
                                  <a:ea typeface="Cambria Math"/>
                                </a:rPr>
                                <m:t>−1</m:t>
                              </m:r>
                            </m:sub>
                          </m:sSub>
                          <m:r>
                            <a:rPr lang="en-US" sz="2400" i="1">
                              <a:latin typeface="Cambria Math"/>
                              <a:ea typeface="Cambria Math"/>
                            </a:rPr>
                            <m:t>+</m:t>
                          </m:r>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3</m:t>
                              </m:r>
                              <m:r>
                                <a:rPr lang="en-US" sz="2400" i="1">
                                  <a:latin typeface="Cambria Math"/>
                                  <a:ea typeface="Cambria Math"/>
                                </a:rPr>
                                <m:t>−1</m:t>
                              </m:r>
                            </m:sub>
                          </m:sSub>
                        </m:e>
                      </m:d>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m:rPr>
                          <m:sty m:val="p"/>
                        </m:rPr>
                        <a:rPr lang="el-GR" sz="2400" i="1">
                          <a:latin typeface="Cambria Math"/>
                          <a:ea typeface="Cambria Math"/>
                        </a:rPr>
                        <m:t>α</m:t>
                      </m:r>
                      <m:d>
                        <m:dPr>
                          <m:ctrlPr>
                            <a:rPr lang="el-GR"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𝑌</m:t>
                              </m:r>
                            </m:e>
                            <m:sub>
                              <m:r>
                                <a:rPr lang="en-US" sz="2400" i="1">
                                  <a:latin typeface="Cambria Math"/>
                                  <a:ea typeface="Cambria Math"/>
                                </a:rPr>
                                <m:t>3</m:t>
                              </m:r>
                            </m:sub>
                          </m:sSub>
                          <m:r>
                            <a:rPr lang="en-US" sz="2400" i="1">
                              <a:latin typeface="Cambria Math"/>
                              <a:ea typeface="Cambria Math"/>
                            </a:rPr>
                            <m:t> −</m:t>
                          </m:r>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1</m:t>
                              </m:r>
                            </m:sub>
                          </m:sSub>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m:rPr>
                              <m:sty m:val="p"/>
                            </m:rPr>
                            <a:rPr lang="el-GR" sz="2400" i="1">
                              <a:latin typeface="Cambria Math"/>
                              <a:ea typeface="Cambria Math"/>
                            </a:rPr>
                            <m:t>α</m:t>
                          </m:r>
                        </m:e>
                      </m:d>
                      <m:d>
                        <m:dPr>
                          <m:ctrlPr>
                            <a:rPr lang="en-US"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r>
                            <a:rPr lang="en-US" sz="2400" i="1">
                              <a:latin typeface="Cambria Math"/>
                              <a:ea typeface="Cambria Math"/>
                            </a:rPr>
                            <m:t>+</m:t>
                          </m:r>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2</m:t>
                              </m:r>
                            </m:sub>
                          </m:sSub>
                        </m:e>
                      </m:d>
                      <m:r>
                        <a:rPr lang="en-US" sz="2400">
                          <a:latin typeface="Cambria Math"/>
                        </a:rPr>
                        <m:t>  </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b="0" i="1" smtClean="0">
                          <a:latin typeface="Cambria Math"/>
                          <a:ea typeface="Cambria Math"/>
                        </a:rPr>
                        <m:t>0.5</m:t>
                      </m:r>
                      <m:d>
                        <m:dPr>
                          <m:ctrlPr>
                            <a:rPr lang="el-GR" sz="2400" i="1">
                              <a:latin typeface="Cambria Math"/>
                              <a:ea typeface="Cambria Math"/>
                            </a:rPr>
                          </m:ctrlPr>
                        </m:dPr>
                        <m:e>
                          <m:r>
                            <a:rPr lang="en-US" sz="2400" b="0" i="1" smtClean="0">
                              <a:latin typeface="Cambria Math"/>
                              <a:ea typeface="Cambria Math"/>
                            </a:rPr>
                            <m:t>57</m:t>
                          </m:r>
                          <m:r>
                            <a:rPr lang="en-US" sz="2400" i="1">
                              <a:latin typeface="Cambria Math"/>
                              <a:ea typeface="Cambria Math"/>
                            </a:rPr>
                            <m:t> −</m:t>
                          </m:r>
                          <m:d>
                            <m:dPr>
                              <m:ctrlPr>
                                <a:rPr lang="en-US" sz="2400" i="1" smtClean="0">
                                  <a:latin typeface="Cambria Math"/>
                                  <a:ea typeface="Cambria Math"/>
                                </a:rPr>
                              </m:ctrlPr>
                            </m:dPr>
                            <m:e>
                              <m:r>
                                <a:rPr lang="en-US" sz="2400" b="0" i="1" smtClean="0">
                                  <a:latin typeface="Cambria Math"/>
                                  <a:ea typeface="Cambria Math"/>
                                </a:rPr>
                                <m:t>−1.5</m:t>
                              </m:r>
                            </m:e>
                          </m:d>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a:rPr lang="en-US" sz="2400" b="0" i="1" smtClean="0">
                              <a:latin typeface="Cambria Math"/>
                              <a:ea typeface="Cambria Math"/>
                            </a:rPr>
                            <m:t>0.5</m:t>
                          </m:r>
                        </m:e>
                      </m:d>
                      <m:d>
                        <m:dPr>
                          <m:ctrlPr>
                            <a:rPr lang="en-US" sz="2400" i="1">
                              <a:latin typeface="Cambria Math"/>
                              <a:ea typeface="Cambria Math"/>
                            </a:rPr>
                          </m:ctrlPr>
                        </m:dPr>
                        <m:e>
                          <m:r>
                            <a:rPr lang="en-US" sz="2400" b="0" i="1" smtClean="0">
                              <a:latin typeface="Cambria Math"/>
                              <a:ea typeface="Cambria Math"/>
                            </a:rPr>
                            <m:t>53</m:t>
                          </m:r>
                          <m:r>
                            <a:rPr lang="en-US" sz="2400" i="1">
                              <a:latin typeface="Cambria Math"/>
                              <a:ea typeface="Cambria Math"/>
                            </a:rPr>
                            <m:t>+</m:t>
                          </m:r>
                          <m:r>
                            <a:rPr lang="en-US" sz="2400" b="0" i="1" smtClean="0">
                              <a:latin typeface="Cambria Math"/>
                              <a:ea typeface="Cambria Math"/>
                            </a:rPr>
                            <m:t>3</m:t>
                          </m:r>
                        </m:e>
                      </m:d>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i="1">
                          <a:latin typeface="Cambria Math"/>
                          <a:ea typeface="Cambria Math"/>
                        </a:rPr>
                        <m:t>0.5</m:t>
                      </m:r>
                      <m:d>
                        <m:dPr>
                          <m:ctrlPr>
                            <a:rPr lang="el-GR" sz="2400" i="1">
                              <a:latin typeface="Cambria Math"/>
                              <a:ea typeface="Cambria Math"/>
                            </a:rPr>
                          </m:ctrlPr>
                        </m:dPr>
                        <m:e>
                          <m:r>
                            <a:rPr lang="en-US" sz="2400" b="0" i="1" smtClean="0">
                              <a:latin typeface="Cambria Math"/>
                              <a:ea typeface="Cambria Math"/>
                            </a:rPr>
                            <m:t>58.5</m:t>
                          </m:r>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0.5</m:t>
                          </m:r>
                        </m:e>
                      </m:d>
                      <m:d>
                        <m:dPr>
                          <m:ctrlPr>
                            <a:rPr lang="en-US" sz="2400" i="1">
                              <a:latin typeface="Cambria Math"/>
                              <a:ea typeface="Cambria Math"/>
                            </a:rPr>
                          </m:ctrlPr>
                        </m:dPr>
                        <m:e>
                          <m:r>
                            <a:rPr lang="en-US" sz="2400" i="1">
                              <a:latin typeface="Cambria Math"/>
                              <a:ea typeface="Cambria Math"/>
                            </a:rPr>
                            <m:t>5</m:t>
                          </m:r>
                          <m:r>
                            <a:rPr lang="en-US" sz="2400" b="0" i="1" smtClean="0">
                              <a:latin typeface="Cambria Math"/>
                              <a:ea typeface="Cambria Math"/>
                            </a:rPr>
                            <m:t>6</m:t>
                          </m:r>
                        </m:e>
                      </m:d>
                      <m:r>
                        <a:rPr lang="en-US" sz="2400">
                          <a:latin typeface="Cambria Math"/>
                        </a:rPr>
                        <m:t> </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b="0" i="1" smtClean="0">
                          <a:latin typeface="Cambria Math"/>
                          <a:ea typeface="Cambria Math"/>
                        </a:rPr>
                        <m:t>29.25</m:t>
                      </m:r>
                      <m:r>
                        <a:rPr lang="en-US" sz="2400" i="1">
                          <a:latin typeface="Cambria Math"/>
                          <a:ea typeface="Cambria Math"/>
                        </a:rPr>
                        <m:t>+</m:t>
                      </m:r>
                      <m:r>
                        <a:rPr lang="en-US" sz="2400" b="0" i="1" smtClean="0">
                          <a:latin typeface="Cambria Math"/>
                          <a:ea typeface="Cambria Math"/>
                        </a:rPr>
                        <m:t>28</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𝐿</m:t>
                          </m:r>
                        </m:e>
                        <m:sub>
                          <m:r>
                            <a:rPr lang="en-US" sz="2400" i="1">
                              <a:solidFill>
                                <a:srgbClr val="FF0000"/>
                              </a:solidFill>
                              <a:latin typeface="Cambria Math"/>
                            </a:rPr>
                            <m:t>3</m:t>
                          </m:r>
                        </m:sub>
                      </m:sSub>
                      <m:r>
                        <a:rPr lang="en-US" sz="2400">
                          <a:solidFill>
                            <a:srgbClr val="FF0000"/>
                          </a:solidFill>
                          <a:latin typeface="Cambria Math"/>
                        </a:rPr>
                        <m:t>=</m:t>
                      </m:r>
                      <m:r>
                        <a:rPr lang="en-US" sz="2400" b="0" i="1" smtClean="0">
                          <a:solidFill>
                            <a:srgbClr val="FF0000"/>
                          </a:solidFill>
                          <a:latin typeface="Cambria Math"/>
                          <a:ea typeface="Cambria Math"/>
                        </a:rPr>
                        <m:t>57.25</m:t>
                      </m:r>
                    </m:oMath>
                  </m:oMathPara>
                </a14:m>
                <a:endParaRPr lang="en-US" sz="2400" dirty="0">
                  <a:solidFill>
                    <a:srgbClr val="FF000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4527608" y="1661930"/>
                <a:ext cx="7054594" cy="3109890"/>
              </a:xfrm>
              <a:prstGeom prst="rect">
                <a:avLst/>
              </a:prstGeom>
              <a:blipFill rotWithShape="1">
                <a:blip r:embed="rId3"/>
                <a:stretch>
                  <a:fillRect l="-1815" t="-1765"/>
                </a:stretch>
              </a:blipFill>
            </p:spPr>
            <p:txBody>
              <a:bodyPr/>
              <a:lstStyle/>
              <a:p>
                <a:r>
                  <a:rPr lang="en-PH">
                    <a:noFill/>
                  </a:rPr>
                  <a:t> </a:t>
                </a:r>
              </a:p>
            </p:txBody>
          </p:sp>
        </mc:Fallback>
      </mc:AlternateContent>
    </p:spTree>
    <p:extLst>
      <p:ext uri="{BB962C8B-B14F-4D97-AF65-F5344CB8AC3E}">
        <p14:creationId xmlns:p14="http://schemas.microsoft.com/office/powerpoint/2010/main" val="650273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3760102" cy="1985159"/>
              </a:xfrm>
              <a:prstGeom prst="rect">
                <a:avLst/>
              </a:prstGeom>
              <a:noFill/>
            </p:spPr>
            <p:txBody>
              <a:bodyPr wrap="square" rtlCol="0">
                <a:spAutoFit/>
              </a:bodyPr>
              <a:lstStyle/>
              <a:p>
                <a:r>
                  <a:rPr lang="en-US" sz="2800" b="1" dirty="0" smtClean="0"/>
                  <a:t>Update Trend </a:t>
                </a:r>
                <a14:m>
                  <m:oMath xmlns:m="http://schemas.openxmlformats.org/officeDocument/2006/math">
                    <m:sSub>
                      <m:sSubPr>
                        <m:ctrlPr>
                          <a:rPr lang="en-US" sz="2800" b="1" i="1">
                            <a:latin typeface="Cambria Math"/>
                          </a:rPr>
                        </m:ctrlPr>
                      </m:sSubPr>
                      <m:e>
                        <m:r>
                          <a:rPr lang="en-US" sz="2800" b="1" i="1" smtClean="0">
                            <a:latin typeface="Cambria Math"/>
                          </a:rPr>
                          <m:t>𝑻</m:t>
                        </m:r>
                      </m:e>
                      <m:sub>
                        <m:r>
                          <a:rPr lang="en-US" sz="2800" b="1" i="1">
                            <a:latin typeface="Cambria Math"/>
                          </a:rPr>
                          <m:t>𝟑</m:t>
                        </m:r>
                      </m:sub>
                    </m:sSub>
                  </m:oMath>
                </a14:m>
                <a:r>
                  <a:rPr lang="en-US" sz="2800" b="1" dirty="0" smtClean="0"/>
                  <a:t>:</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57.25</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53</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𝑇</m:t>
                        </m:r>
                      </m:e>
                      <m:sub>
                        <m:r>
                          <a:rPr lang="en-US" sz="2800" b="0" i="1" smtClean="0">
                            <a:latin typeface="Cambria Math"/>
                            <a:ea typeface="Cambria Math"/>
                          </a:rPr>
                          <m:t>2</m:t>
                        </m:r>
                      </m:sub>
                    </m:sSub>
                  </m:oMath>
                </a14:m>
                <a:r>
                  <a:rPr lang="en-US" sz="2800" dirty="0" smtClean="0"/>
                  <a:t>= </a:t>
                </a:r>
                <a14:m>
                  <m:oMath xmlns:m="http://schemas.openxmlformats.org/officeDocument/2006/math">
                    <m:r>
                      <a:rPr lang="en-US" sz="2800" b="0" i="1" smtClean="0">
                        <a:latin typeface="Cambria Math"/>
                        <a:ea typeface="Cambria Math"/>
                      </a:rPr>
                      <m:t>3</m:t>
                    </m:r>
                  </m:oMath>
                </a14:m>
                <a:endParaRPr lang="en-US" sz="2800" b="0" dirty="0" smtClean="0">
                  <a:ea typeface="Cambria Math"/>
                </a:endParaRPr>
              </a:p>
              <a:p>
                <a:endParaRPr lang="en-US" sz="1100" dirty="0" smtClean="0"/>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3760102" cy="1985159"/>
              </a:xfrm>
              <a:prstGeom prst="rect">
                <a:avLst/>
              </a:prstGeom>
              <a:blipFill rotWithShape="1">
                <a:blip r:embed="rId2"/>
                <a:stretch>
                  <a:fillRect l="-3241" t="-276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4527608" y="1661930"/>
                <a:ext cx="7054594" cy="3062377"/>
              </a:xfrm>
              <a:prstGeom prst="rect">
                <a:avLst/>
              </a:prstGeom>
            </p:spPr>
            <p:txBody>
              <a:bodyPr wrap="square">
                <a:spAutoFit/>
              </a:bodyPr>
              <a:lstStyle/>
              <a:p>
                <a:r>
                  <a:rPr lang="en-US" sz="2800" dirty="0" smtClean="0"/>
                  <a:t>Trend:</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3</m:t>
                          </m:r>
                        </m:sub>
                      </m:sSub>
                      <m:r>
                        <a:rPr lang="en-US" sz="2400" i="1">
                          <a:latin typeface="Cambria Math"/>
                        </a:rPr>
                        <m:t>=</m:t>
                      </m:r>
                      <m:r>
                        <a:rPr lang="el-GR" sz="2400" i="1">
                          <a:latin typeface="Cambria Math"/>
                          <a:ea typeface="Cambria Math"/>
                        </a:rPr>
                        <m:t>𝛽</m:t>
                      </m:r>
                      <m:d>
                        <m:dPr>
                          <m:ctrlPr>
                            <a:rPr lang="el-GR" sz="2400" i="1">
                              <a:latin typeface="Cambria Math"/>
                            </a:rPr>
                          </m:ctrlPr>
                        </m:dPr>
                        <m:e>
                          <m:sSub>
                            <m:sSubPr>
                              <m:ctrlPr>
                                <a:rPr lang="el-GR"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3</m:t>
                              </m:r>
                              <m:r>
                                <a:rPr lang="en-US" sz="2400" i="1">
                                  <a:latin typeface="Cambria Math"/>
                                </a:rPr>
                                <m:t>−1</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𝛽</m:t>
                          </m:r>
                        </m:e>
                      </m:d>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3</m:t>
                          </m:r>
                          <m:r>
                            <a:rPr lang="en-US" sz="2400" i="1">
                              <a:latin typeface="Cambria Math"/>
                              <a:ea typeface="Cambria Math"/>
                            </a:rPr>
                            <m:t>−1</m:t>
                          </m:r>
                        </m:sub>
                      </m:sSub>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l-GR" sz="2400" i="1" smtClean="0">
                          <a:latin typeface="Cambria Math"/>
                          <a:ea typeface="Cambria Math"/>
                        </a:rPr>
                        <m:t>𝛽</m:t>
                      </m:r>
                      <m:d>
                        <m:dPr>
                          <m:ctrlPr>
                            <a:rPr lang="el-GR" sz="2400" i="1">
                              <a:latin typeface="Cambria Math"/>
                            </a:rPr>
                          </m:ctrlPr>
                        </m:dPr>
                        <m:e>
                          <m:sSub>
                            <m:sSubPr>
                              <m:ctrlPr>
                                <a:rPr lang="el-GR" sz="2400" i="1">
                                  <a:latin typeface="Cambria Math"/>
                                </a:rPr>
                              </m:ctrlPr>
                            </m:sSubPr>
                            <m:e>
                              <m:r>
                                <a:rPr lang="en-US" sz="2400" i="1">
                                  <a:latin typeface="Cambria Math"/>
                                </a:rPr>
                                <m:t>𝐿</m:t>
                              </m:r>
                            </m:e>
                            <m:sub>
                              <m:r>
                                <a:rPr lang="en-US" sz="2400" i="1">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2</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𝛽</m:t>
                          </m:r>
                        </m:e>
                      </m:d>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2</m:t>
                          </m:r>
                        </m:sub>
                      </m:sSub>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b="0" i="1" smtClean="0">
                          <a:latin typeface="Cambria Math"/>
                          <a:ea typeface="Cambria Math"/>
                        </a:rPr>
                        <m:t>0.3</m:t>
                      </m:r>
                      <m:d>
                        <m:dPr>
                          <m:ctrlPr>
                            <a:rPr lang="el-GR" sz="2400" i="1">
                              <a:latin typeface="Cambria Math"/>
                            </a:rPr>
                          </m:ctrlPr>
                        </m:dPr>
                        <m:e>
                          <m:r>
                            <a:rPr lang="en-US" sz="2400" b="0" i="1" smtClean="0">
                              <a:latin typeface="Cambria Math"/>
                            </a:rPr>
                            <m:t>57.25</m:t>
                          </m:r>
                          <m:r>
                            <a:rPr lang="en-US" sz="2400" i="1">
                              <a:latin typeface="Cambria Math"/>
                            </a:rPr>
                            <m:t>−</m:t>
                          </m:r>
                          <m:r>
                            <a:rPr lang="en-US" sz="2400" b="0" i="1" smtClean="0">
                              <a:latin typeface="Cambria Math"/>
                            </a:rPr>
                            <m:t>53</m:t>
                          </m:r>
                        </m:e>
                      </m:d>
                      <m:r>
                        <a:rPr lang="en-US" sz="2400" i="1">
                          <a:latin typeface="Cambria Math"/>
                        </a:rPr>
                        <m:t>+ </m:t>
                      </m:r>
                      <m:d>
                        <m:dPr>
                          <m:ctrlPr>
                            <a:rPr lang="en-US" sz="2400" i="1">
                              <a:latin typeface="Cambria Math"/>
                            </a:rPr>
                          </m:ctrlPr>
                        </m:dPr>
                        <m:e>
                          <m:r>
                            <a:rPr lang="en-US" sz="2400" i="1">
                              <a:latin typeface="Cambria Math"/>
                            </a:rPr>
                            <m:t>1 −</m:t>
                          </m:r>
                          <m:r>
                            <a:rPr lang="en-US" sz="2400" b="0" i="1" smtClean="0">
                              <a:latin typeface="Cambria Math"/>
                              <a:ea typeface="Cambria Math"/>
                            </a:rPr>
                            <m:t>0.3</m:t>
                          </m:r>
                        </m:e>
                      </m:d>
                      <m:r>
                        <a:rPr lang="en-US" sz="2400" b="0" i="1" smtClean="0">
                          <a:latin typeface="Cambria Math"/>
                          <a:ea typeface="Cambria Math"/>
                        </a:rPr>
                        <m:t>(3)</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i="1">
                          <a:latin typeface="Cambria Math"/>
                          <a:ea typeface="Cambria Math"/>
                        </a:rPr>
                        <m:t>0.3</m:t>
                      </m:r>
                      <m:d>
                        <m:dPr>
                          <m:ctrlPr>
                            <a:rPr lang="el-GR" sz="2400" i="1">
                              <a:latin typeface="Cambria Math"/>
                            </a:rPr>
                          </m:ctrlPr>
                        </m:dPr>
                        <m:e>
                          <m:r>
                            <a:rPr lang="en-US" sz="2400" b="0" i="1" smtClean="0">
                              <a:latin typeface="Cambria Math"/>
                            </a:rPr>
                            <m:t>4.25</m:t>
                          </m:r>
                        </m:e>
                      </m:d>
                      <m:r>
                        <a:rPr lang="en-US" sz="2400" i="1">
                          <a:latin typeface="Cambria Math"/>
                        </a:rPr>
                        <m:t>+ </m:t>
                      </m:r>
                      <m:d>
                        <m:dPr>
                          <m:ctrlPr>
                            <a:rPr lang="en-US" sz="2400" i="1">
                              <a:latin typeface="Cambria Math"/>
                            </a:rPr>
                          </m:ctrlPr>
                        </m:dPr>
                        <m:e>
                          <m:r>
                            <a:rPr lang="en-US" sz="2400" b="0" i="1" smtClean="0">
                              <a:latin typeface="Cambria Math"/>
                            </a:rPr>
                            <m:t>0.7</m:t>
                          </m:r>
                        </m:e>
                      </m:d>
                      <m:r>
                        <a:rPr lang="en-US" sz="2400" i="1">
                          <a:latin typeface="Cambria Math"/>
                          <a:ea typeface="Cambria Math"/>
                        </a:rPr>
                        <m:t>(3)</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b="0" i="1" smtClean="0">
                          <a:latin typeface="Cambria Math"/>
                          <a:ea typeface="Cambria Math"/>
                        </a:rPr>
                        <m:t>1.275</m:t>
                      </m:r>
                      <m:r>
                        <a:rPr lang="en-US" sz="2400" i="1">
                          <a:latin typeface="Cambria Math"/>
                        </a:rPr>
                        <m:t>+</m:t>
                      </m:r>
                      <m:r>
                        <a:rPr lang="en-US" sz="2400" b="0" i="1" smtClean="0">
                          <a:latin typeface="Cambria Math"/>
                        </a:rPr>
                        <m:t>2.1</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𝑇</m:t>
                          </m:r>
                        </m:e>
                        <m:sub>
                          <m:r>
                            <a:rPr lang="en-US" sz="2400" i="1">
                              <a:solidFill>
                                <a:srgbClr val="FF0000"/>
                              </a:solidFill>
                              <a:latin typeface="Cambria Math"/>
                            </a:rPr>
                            <m:t>3</m:t>
                          </m:r>
                        </m:sub>
                      </m:sSub>
                      <m:r>
                        <a:rPr lang="en-US" sz="2400" i="1">
                          <a:solidFill>
                            <a:srgbClr val="FF0000"/>
                          </a:solidFill>
                          <a:latin typeface="Cambria Math"/>
                        </a:rPr>
                        <m:t>=</m:t>
                      </m:r>
                      <m:r>
                        <a:rPr lang="en-US" sz="2400" b="0" i="1" smtClean="0">
                          <a:solidFill>
                            <a:srgbClr val="FF0000"/>
                          </a:solidFill>
                          <a:latin typeface="Cambria Math"/>
                          <a:ea typeface="Cambria Math"/>
                        </a:rPr>
                        <m:t>3.375</m:t>
                      </m:r>
                    </m:oMath>
                  </m:oMathPara>
                </a14:m>
                <a:endParaRPr lang="en-US" sz="2400" dirty="0">
                  <a:solidFill>
                    <a:srgbClr val="FF000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4527608" y="1661930"/>
                <a:ext cx="7054594" cy="3062377"/>
              </a:xfrm>
              <a:prstGeom prst="rect">
                <a:avLst/>
              </a:prstGeom>
              <a:blipFill rotWithShape="1">
                <a:blip r:embed="rId3"/>
                <a:stretch>
                  <a:fillRect l="-1815" t="-1793"/>
                </a:stretch>
              </a:blipFill>
            </p:spPr>
            <p:txBody>
              <a:bodyPr/>
              <a:lstStyle/>
              <a:p>
                <a:r>
                  <a:rPr lang="en-PH">
                    <a:noFill/>
                  </a:rPr>
                  <a:t> </a:t>
                </a:r>
              </a:p>
            </p:txBody>
          </p:sp>
        </mc:Fallback>
      </mc:AlternateContent>
    </p:spTree>
    <p:extLst>
      <p:ext uri="{BB962C8B-B14F-4D97-AF65-F5344CB8AC3E}">
        <p14:creationId xmlns:p14="http://schemas.microsoft.com/office/powerpoint/2010/main" val="3432784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669624"/>
                <a:ext cx="3760102" cy="1815882"/>
              </a:xfrm>
              <a:prstGeom prst="rect">
                <a:avLst/>
              </a:prstGeom>
              <a:noFill/>
            </p:spPr>
            <p:txBody>
              <a:bodyPr wrap="square" rtlCol="0">
                <a:spAutoFit/>
              </a:bodyPr>
              <a:lstStyle/>
              <a:p>
                <a:r>
                  <a:rPr lang="en-US" sz="2800" b="1" dirty="0" smtClean="0"/>
                  <a:t>Update Seasonal </a:t>
                </a:r>
                <a14:m>
                  <m:oMath xmlns:m="http://schemas.openxmlformats.org/officeDocument/2006/math">
                    <m:sSub>
                      <m:sSubPr>
                        <m:ctrlPr>
                          <a:rPr lang="en-US" sz="2800" b="1" i="1">
                            <a:latin typeface="Cambria Math"/>
                          </a:rPr>
                        </m:ctrlPr>
                      </m:sSubPr>
                      <m:e>
                        <m:r>
                          <a:rPr lang="en-US" sz="2800" b="1" i="1" smtClean="0">
                            <a:latin typeface="Cambria Math"/>
                          </a:rPr>
                          <m:t>𝑺</m:t>
                        </m:r>
                      </m:e>
                      <m:sub>
                        <m:r>
                          <a:rPr lang="en-US" sz="2800" b="1" i="1">
                            <a:latin typeface="Cambria Math"/>
                          </a:rPr>
                          <m:t>𝟑</m:t>
                        </m:r>
                      </m:sub>
                    </m:sSub>
                  </m:oMath>
                </a14:m>
                <a:r>
                  <a:rPr lang="en-US" sz="2800" b="1" dirty="0" smtClean="0"/>
                  <a:t>:</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𝑌</m:t>
                        </m:r>
                      </m:e>
                      <m:sub>
                        <m:r>
                          <a:rPr lang="en-US" sz="2800" i="1">
                            <a:latin typeface="Cambria Math"/>
                            <a:ea typeface="Cambria Math"/>
                          </a:rPr>
                          <m:t>3</m:t>
                        </m:r>
                      </m:sub>
                    </m:sSub>
                  </m:oMath>
                </a14:m>
                <a:r>
                  <a:rPr lang="en-US" sz="2800" dirty="0" smtClean="0"/>
                  <a:t>= 57</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57.25</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3</m:t>
                        </m:r>
                        <m:r>
                          <a:rPr lang="en-US" sz="2800" i="1">
                            <a:latin typeface="Cambria Math"/>
                            <a:ea typeface="Cambria Math"/>
                          </a:rPr>
                          <m:t>−</m:t>
                        </m:r>
                        <m:r>
                          <a:rPr lang="en-US" sz="2800" i="1">
                            <a:latin typeface="Cambria Math"/>
                            <a:ea typeface="Cambria Math"/>
                          </a:rPr>
                          <m:t>2</m:t>
                        </m:r>
                      </m:sub>
                    </m:sSub>
                  </m:oMath>
                </a14:m>
                <a:r>
                  <a:rPr lang="en-US" sz="2800" dirty="0" smtClean="0"/>
                  <a:t> =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1</m:t>
                        </m:r>
                      </m:sub>
                    </m:sSub>
                  </m:oMath>
                </a14:m>
                <a:r>
                  <a:rPr lang="en-US" sz="2800" dirty="0" smtClean="0"/>
                  <a:t> = -1.5</a:t>
                </a:r>
              </a:p>
            </p:txBody>
          </p:sp>
        </mc:Choice>
        <mc:Fallback>
          <p:sp>
            <p:nvSpPr>
              <p:cNvPr id="5" name="TextBox 4"/>
              <p:cNvSpPr txBox="1">
                <a:spLocks noRot="1" noChangeAspect="1" noMove="1" noResize="1" noEditPoints="1" noAdjustHandles="1" noChangeArrowheads="1" noChangeShapeType="1" noTextEdit="1"/>
              </p:cNvSpPr>
              <p:nvPr/>
            </p:nvSpPr>
            <p:spPr>
              <a:xfrm>
                <a:off x="714362" y="1669624"/>
                <a:ext cx="3760102" cy="1815882"/>
              </a:xfrm>
              <a:prstGeom prst="rect">
                <a:avLst/>
              </a:prstGeom>
              <a:blipFill rotWithShape="1">
                <a:blip r:embed="rId2"/>
                <a:stretch>
                  <a:fillRect l="-3241" t="-3020" b="-872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4527608" y="1661930"/>
                <a:ext cx="7054594" cy="3062377"/>
              </a:xfrm>
              <a:prstGeom prst="rect">
                <a:avLst/>
              </a:prstGeom>
            </p:spPr>
            <p:txBody>
              <a:bodyPr wrap="square">
                <a:spAutoFit/>
              </a:bodyPr>
              <a:lstStyle/>
              <a:p>
                <a:r>
                  <a:rPr lang="en-US" sz="2800" dirty="0" smtClean="0"/>
                  <a:t>Seasonal:</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b="0" i="1" smtClean="0">
                              <a:latin typeface="Cambria Math"/>
                            </a:rPr>
                            <m:t>3</m:t>
                          </m:r>
                        </m:sub>
                      </m:sSub>
                      <m:r>
                        <a:rPr lang="en-US" sz="2400" i="1">
                          <a:latin typeface="Cambria Math"/>
                        </a:rPr>
                        <m:t>=</m:t>
                      </m:r>
                      <m:r>
                        <a:rPr lang="el-GR" sz="2400" i="1">
                          <a:latin typeface="Cambria Math"/>
                          <a:ea typeface="Cambria Math"/>
                        </a:rPr>
                        <m:t>𝛾</m:t>
                      </m:r>
                      <m:d>
                        <m:dPr>
                          <m:ctrlPr>
                            <a:rPr lang="el-GR" sz="2400" i="1">
                              <a:latin typeface="Cambria Math"/>
                            </a:rPr>
                          </m:ctrlPr>
                        </m:dPr>
                        <m:e>
                          <m:sSub>
                            <m:sSubPr>
                              <m:ctrlPr>
                                <a:rPr lang="el-GR" sz="2400" i="1">
                                  <a:latin typeface="Cambria Math"/>
                                </a:rPr>
                              </m:ctrlPr>
                            </m:sSubPr>
                            <m:e>
                              <m:r>
                                <a:rPr lang="en-US" sz="2400" i="1">
                                  <a:latin typeface="Cambria Math"/>
                                </a:rPr>
                                <m:t>𝑌</m:t>
                              </m:r>
                            </m:e>
                            <m:sub>
                              <m:r>
                                <a:rPr lang="en-US" sz="2400" b="0" i="1" smtClean="0">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3</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𝛾</m:t>
                          </m:r>
                        </m:e>
                      </m:d>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3</m:t>
                          </m:r>
                          <m:r>
                            <a:rPr lang="en-US" sz="2400" i="1">
                              <a:latin typeface="Cambria Math"/>
                              <a:ea typeface="Cambria Math"/>
                            </a:rPr>
                            <m:t>−</m:t>
                          </m:r>
                          <m:r>
                            <a:rPr lang="en-US" sz="2400" b="0" i="1" smtClean="0">
                              <a:latin typeface="Cambria Math"/>
                              <a:ea typeface="Cambria Math"/>
                            </a:rPr>
                            <m:t>2</m:t>
                          </m:r>
                        </m:sub>
                      </m:sSub>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l-GR" sz="2400" i="1">
                          <a:latin typeface="Cambria Math"/>
                          <a:ea typeface="Cambria Math"/>
                        </a:rPr>
                        <m:t>𝛾</m:t>
                      </m:r>
                      <m:d>
                        <m:dPr>
                          <m:ctrlPr>
                            <a:rPr lang="el-GR" sz="2400" i="1">
                              <a:latin typeface="Cambria Math"/>
                            </a:rPr>
                          </m:ctrlPr>
                        </m:dPr>
                        <m:e>
                          <m:sSub>
                            <m:sSubPr>
                              <m:ctrlPr>
                                <a:rPr lang="el-GR" sz="2400" i="1">
                                  <a:latin typeface="Cambria Math"/>
                                </a:rPr>
                              </m:ctrlPr>
                            </m:sSubPr>
                            <m:e>
                              <m:r>
                                <a:rPr lang="en-US" sz="2400" i="1">
                                  <a:latin typeface="Cambria Math"/>
                                </a:rPr>
                                <m:t>𝑌</m:t>
                              </m:r>
                            </m:e>
                            <m:sub>
                              <m:r>
                                <a:rPr lang="en-US" sz="2400" i="1">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i="1">
                                  <a:latin typeface="Cambria Math"/>
                                </a:rPr>
                                <m:t>3</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𝛾</m:t>
                          </m:r>
                        </m:e>
                      </m:d>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1</m:t>
                          </m:r>
                        </m:sub>
                      </m:sSub>
                    </m:oMath>
                  </m:oMathPara>
                </a14:m>
                <a:endParaRPr lang="en-US" sz="24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b="0" i="1" smtClean="0">
                          <a:latin typeface="Cambria Math"/>
                          <a:ea typeface="Cambria Math"/>
                        </a:rPr>
                        <m:t>0.2</m:t>
                      </m:r>
                      <m:d>
                        <m:dPr>
                          <m:ctrlPr>
                            <a:rPr lang="el-GR" sz="2400" i="1">
                              <a:latin typeface="Cambria Math"/>
                            </a:rPr>
                          </m:ctrlPr>
                        </m:dPr>
                        <m:e>
                          <m:r>
                            <a:rPr lang="en-US" sz="2400" b="0" i="1" smtClean="0">
                              <a:latin typeface="Cambria Math"/>
                            </a:rPr>
                            <m:t>57</m:t>
                          </m:r>
                          <m:r>
                            <a:rPr lang="en-US" sz="2400" i="1">
                              <a:latin typeface="Cambria Math"/>
                            </a:rPr>
                            <m:t>−</m:t>
                          </m:r>
                          <m:r>
                            <a:rPr lang="en-US" sz="2400" b="0" i="1" smtClean="0">
                              <a:latin typeface="Cambria Math"/>
                            </a:rPr>
                            <m:t>57.25</m:t>
                          </m:r>
                        </m:e>
                      </m:d>
                      <m:r>
                        <a:rPr lang="en-US" sz="2400" i="1">
                          <a:latin typeface="Cambria Math"/>
                        </a:rPr>
                        <m:t>+ </m:t>
                      </m:r>
                      <m:d>
                        <m:dPr>
                          <m:ctrlPr>
                            <a:rPr lang="en-US" sz="2400" i="1">
                              <a:latin typeface="Cambria Math"/>
                            </a:rPr>
                          </m:ctrlPr>
                        </m:dPr>
                        <m:e>
                          <m:r>
                            <a:rPr lang="en-US" sz="2400" i="1">
                              <a:latin typeface="Cambria Math"/>
                            </a:rPr>
                            <m:t>1 −</m:t>
                          </m:r>
                          <m:r>
                            <a:rPr lang="en-US" sz="2400" b="0" i="1" smtClean="0">
                              <a:latin typeface="Cambria Math"/>
                              <a:ea typeface="Cambria Math"/>
                            </a:rPr>
                            <m:t>0.2</m:t>
                          </m:r>
                        </m:e>
                      </m:d>
                      <m:r>
                        <a:rPr lang="en-US" sz="2400" b="0" i="1" smtClean="0">
                          <a:latin typeface="Cambria Math"/>
                          <a:ea typeface="Cambria Math"/>
                        </a:rPr>
                        <m:t>(−1.5)</m:t>
                      </m:r>
                    </m:oMath>
                  </m:oMathPara>
                </a14:m>
                <a:endParaRPr lang="en-US" sz="24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i="1">
                          <a:latin typeface="Cambria Math"/>
                          <a:ea typeface="Cambria Math"/>
                        </a:rPr>
                        <m:t>0.2</m:t>
                      </m:r>
                      <m:d>
                        <m:dPr>
                          <m:ctrlPr>
                            <a:rPr lang="el-GR" sz="2400" i="1">
                              <a:latin typeface="Cambria Math"/>
                            </a:rPr>
                          </m:ctrlPr>
                        </m:dPr>
                        <m:e>
                          <m:r>
                            <a:rPr lang="en-US" sz="2400" b="0" i="1" smtClean="0">
                              <a:latin typeface="Cambria Math"/>
                            </a:rPr>
                            <m:t>−0.25</m:t>
                          </m:r>
                        </m:e>
                      </m:d>
                      <m:r>
                        <a:rPr lang="en-US" sz="2400" i="1">
                          <a:latin typeface="Cambria Math"/>
                        </a:rPr>
                        <m:t>+ </m:t>
                      </m:r>
                      <m:d>
                        <m:dPr>
                          <m:ctrlPr>
                            <a:rPr lang="en-US" sz="2400" i="1">
                              <a:latin typeface="Cambria Math"/>
                            </a:rPr>
                          </m:ctrlPr>
                        </m:dPr>
                        <m:e>
                          <m:r>
                            <a:rPr lang="en-US" sz="2400" b="0" i="1" smtClean="0">
                              <a:latin typeface="Cambria Math"/>
                            </a:rPr>
                            <m:t>0.8</m:t>
                          </m:r>
                        </m:e>
                      </m:d>
                      <m:r>
                        <a:rPr lang="en-US" sz="2400" i="1">
                          <a:latin typeface="Cambria Math"/>
                          <a:ea typeface="Cambria Math"/>
                        </a:rPr>
                        <m:t>(−1.5)</m:t>
                      </m:r>
                    </m:oMath>
                  </m:oMathPara>
                </a14:m>
                <a:endParaRPr lang="en-US" sz="2400" i="1" dirty="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b="0" i="1" smtClean="0">
                          <a:latin typeface="Cambria Math"/>
                          <a:ea typeface="Cambria Math"/>
                        </a:rPr>
                        <m:t>−0.05</m:t>
                      </m:r>
                      <m:r>
                        <a:rPr lang="en-US" sz="2400" b="0" i="1" smtClean="0">
                          <a:latin typeface="Cambria Math"/>
                        </a:rPr>
                        <m:t>−1.2</m:t>
                      </m:r>
                    </m:oMath>
                  </m:oMathPara>
                </a14:m>
                <a:endParaRPr lang="en-US"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𝑆</m:t>
                          </m:r>
                        </m:e>
                        <m:sub>
                          <m:r>
                            <a:rPr lang="en-US" sz="2400" i="1">
                              <a:solidFill>
                                <a:srgbClr val="FF0000"/>
                              </a:solidFill>
                              <a:latin typeface="Cambria Math"/>
                            </a:rPr>
                            <m:t>3</m:t>
                          </m:r>
                        </m:sub>
                      </m:sSub>
                      <m:r>
                        <a:rPr lang="en-US" sz="2400" i="1">
                          <a:solidFill>
                            <a:srgbClr val="FF0000"/>
                          </a:solidFill>
                          <a:latin typeface="Cambria Math"/>
                        </a:rPr>
                        <m:t>=</m:t>
                      </m:r>
                      <m:r>
                        <a:rPr lang="en-US" sz="2400" i="1">
                          <a:solidFill>
                            <a:srgbClr val="FF0000"/>
                          </a:solidFill>
                          <a:latin typeface="Cambria Math"/>
                          <a:ea typeface="Cambria Math"/>
                        </a:rPr>
                        <m:t>−</m:t>
                      </m:r>
                      <m:r>
                        <a:rPr lang="en-US" sz="2400" b="0" i="1" smtClean="0">
                          <a:solidFill>
                            <a:srgbClr val="FF0000"/>
                          </a:solidFill>
                          <a:latin typeface="Cambria Math"/>
                          <a:ea typeface="Cambria Math"/>
                        </a:rPr>
                        <m:t>1.25</m:t>
                      </m:r>
                    </m:oMath>
                  </m:oMathPara>
                </a14:m>
                <a:endParaRPr lang="en-US" sz="2400" i="1" dirty="0">
                  <a:solidFill>
                    <a:srgbClr val="FF0000"/>
                  </a:solidFill>
                  <a:latin typeface="Cambria Math"/>
                </a:endParaRPr>
              </a:p>
            </p:txBody>
          </p:sp>
        </mc:Choice>
        <mc:Fallback>
          <p:sp>
            <p:nvSpPr>
              <p:cNvPr id="2" name="Rectangle 1"/>
              <p:cNvSpPr>
                <a:spLocks noRot="1" noChangeAspect="1" noMove="1" noResize="1" noEditPoints="1" noAdjustHandles="1" noChangeArrowheads="1" noChangeShapeType="1" noTextEdit="1"/>
              </p:cNvSpPr>
              <p:nvPr/>
            </p:nvSpPr>
            <p:spPr>
              <a:xfrm>
                <a:off x="4527608" y="1661930"/>
                <a:ext cx="7054594" cy="3062377"/>
              </a:xfrm>
              <a:prstGeom prst="rect">
                <a:avLst/>
              </a:prstGeom>
              <a:blipFill rotWithShape="1">
                <a:blip r:embed="rId3"/>
                <a:stretch>
                  <a:fillRect l="-1815" t="-1793"/>
                </a:stretch>
              </a:blipFill>
            </p:spPr>
            <p:txBody>
              <a:bodyPr/>
              <a:lstStyle/>
              <a:p>
                <a:r>
                  <a:rPr lang="en-PH">
                    <a:noFill/>
                  </a:rPr>
                  <a:t> </a:t>
                </a:r>
              </a:p>
            </p:txBody>
          </p:sp>
        </mc:Fallback>
      </mc:AlternateContent>
    </p:spTree>
    <p:extLst>
      <p:ext uri="{BB962C8B-B14F-4D97-AF65-F5344CB8AC3E}">
        <p14:creationId xmlns:p14="http://schemas.microsoft.com/office/powerpoint/2010/main" val="1891455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11923"/>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endParaRPr lang="en-US" sz="3600" b="1" dirty="0"/>
          </a:p>
        </p:txBody>
      </p:sp>
      <mc:AlternateContent xmlns:mc="http://schemas.openxmlformats.org/markup-compatibility/2006">
        <mc:Choice xmlns:a14="http://schemas.microsoft.com/office/drawing/2010/main" Requires="a14">
          <p:sp>
            <p:nvSpPr>
              <p:cNvPr id="5" name="TextBox 4"/>
              <p:cNvSpPr txBox="1"/>
              <p:nvPr/>
            </p:nvSpPr>
            <p:spPr>
              <a:xfrm>
                <a:off x="714362" y="1535512"/>
                <a:ext cx="10892422" cy="4543360"/>
              </a:xfrm>
              <a:prstGeom prst="rect">
                <a:avLst/>
              </a:prstGeom>
              <a:noFill/>
            </p:spPr>
            <p:txBody>
              <a:bodyPr wrap="square" rtlCol="0">
                <a:spAutoFit/>
              </a:bodyPr>
              <a:lstStyle/>
              <a:p>
                <a:r>
                  <a:rPr lang="en-US" sz="2400" b="1" dirty="0" smtClean="0"/>
                  <a:t>Forecasting for t = 4</a:t>
                </a:r>
              </a:p>
              <a:p>
                <a:r>
                  <a:rPr lang="en-US" sz="2400" dirty="0" smtClean="0"/>
                  <a:t>For an additive model, the forecast for h periods ahead is:</a:t>
                </a:r>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i="1">
                              <a:latin typeface="Cambria Math"/>
                            </a:rPr>
                            <m:t>𝑡</m:t>
                          </m:r>
                          <m:r>
                            <a:rPr lang="en-US" sz="2800" i="1">
                              <a:latin typeface="Cambria Math"/>
                            </a:rPr>
                            <m:t>+</m:t>
                          </m:r>
                          <m:r>
                            <a:rPr lang="en-US" sz="2800" i="1">
                              <a:latin typeface="Cambria Math"/>
                            </a:rPr>
                            <m:t>h</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i="1">
                              <a:latin typeface="Cambria Math"/>
                            </a:rPr>
                            <m:t>𝑡</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i="1">
                              <a:latin typeface="Cambria Math"/>
                            </a:rPr>
                            <m:t>𝑡</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i="1">
                              <a:latin typeface="Cambria Math"/>
                            </a:rPr>
                            <m:t>𝑡</m:t>
                          </m:r>
                          <m:r>
                            <a:rPr lang="en-US" sz="2800" i="1">
                              <a:latin typeface="Cambria Math"/>
                            </a:rPr>
                            <m:t>+</m:t>
                          </m:r>
                          <m:r>
                            <a:rPr lang="en-US" sz="2800" i="1">
                              <a:latin typeface="Cambria Math"/>
                            </a:rPr>
                            <m:t>h</m:t>
                          </m:r>
                          <m:r>
                            <a:rPr lang="en-US" sz="2800" i="1">
                              <a:latin typeface="Cambria Math"/>
                            </a:rPr>
                            <m:t>−</m:t>
                          </m:r>
                          <m:r>
                            <a:rPr lang="en-US" sz="2800" i="1">
                              <a:latin typeface="Cambria Math"/>
                            </a:rPr>
                            <m:t>𝑚</m:t>
                          </m:r>
                          <m:d>
                            <m:dPr>
                              <m:ctrlPr>
                                <a:rPr lang="en-US" sz="2800" i="1">
                                  <a:latin typeface="Cambria Math"/>
                                </a:rPr>
                              </m:ctrlPr>
                            </m:dPr>
                            <m:e>
                              <m:r>
                                <a:rPr lang="en-US" sz="2800" i="1">
                                  <a:latin typeface="Cambria Math"/>
                                </a:rPr>
                                <m:t>𝑘</m:t>
                              </m:r>
                              <m:r>
                                <a:rPr lang="en-US" sz="2800" i="1">
                                  <a:latin typeface="Cambria Math"/>
                                </a:rPr>
                                <m:t>+1</m:t>
                              </m:r>
                            </m:e>
                          </m:d>
                        </m:sub>
                      </m:sSub>
                    </m:oMath>
                  </m:oMathPara>
                </a14:m>
                <a:endParaRPr lang="en-US" sz="2800" i="1" dirty="0">
                  <a:latin typeface="Cambria Math"/>
                </a:endParaRPr>
              </a:p>
              <a:p>
                <a:endParaRPr lang="en-US" sz="1100" dirty="0" smtClean="0"/>
              </a:p>
              <a:p>
                <a:r>
                  <a:rPr lang="en-US" sz="2800" dirty="0" smtClean="0"/>
                  <a:t>For a one-step-ahead forecast from </a:t>
                </a:r>
                <a:r>
                  <a:rPr lang="en-US" sz="2800" i="1" dirty="0" smtClean="0"/>
                  <a:t>t = 3 </a:t>
                </a:r>
                <a:r>
                  <a:rPr lang="en-US" sz="2800" dirty="0" smtClean="0"/>
                  <a:t>(</a:t>
                </a:r>
                <a:r>
                  <a:rPr lang="en-US" sz="2800" i="1" dirty="0" smtClean="0"/>
                  <a:t>h = 1</a:t>
                </a:r>
                <a:r>
                  <a:rPr lang="en-US" sz="2800" dirty="0" smtClean="0"/>
                  <a:t>), we need a seasonal index corresponding to </a:t>
                </a:r>
                <a:r>
                  <a:rPr lang="en-US" sz="2800" i="1" dirty="0" smtClean="0"/>
                  <a:t>t + h – m. Remember k = </a:t>
                </a:r>
                <a14:m>
                  <m:oMath xmlns:m="http://schemas.openxmlformats.org/officeDocument/2006/math">
                    <m:f>
                      <m:fPr>
                        <m:ctrlPr>
                          <a:rPr lang="en-US" sz="2800" i="1">
                            <a:latin typeface="Cambria Math"/>
                          </a:rPr>
                        </m:ctrlPr>
                      </m:fPr>
                      <m:num>
                        <m:r>
                          <a:rPr lang="en-US" sz="2800" i="1">
                            <a:latin typeface="Cambria Math"/>
                          </a:rPr>
                          <m:t>h</m:t>
                        </m:r>
                        <m:r>
                          <a:rPr lang="en-US" sz="2800" i="1">
                            <a:latin typeface="Cambria Math"/>
                          </a:rPr>
                          <m:t> −1</m:t>
                        </m:r>
                      </m:num>
                      <m:den>
                        <m:r>
                          <a:rPr lang="en-US" sz="2800" i="1">
                            <a:latin typeface="Cambria Math"/>
                          </a:rPr>
                          <m:t>𝑚</m:t>
                        </m:r>
                      </m:den>
                    </m:f>
                    <m:r>
                      <a:rPr lang="en-US" sz="2800" b="0" i="1" smtClean="0">
                        <a:latin typeface="Cambria Math"/>
                      </a:rPr>
                      <m:t>=</m:t>
                    </m:r>
                    <m:f>
                      <m:fPr>
                        <m:ctrlPr>
                          <a:rPr lang="en-US" sz="2800" i="1">
                            <a:latin typeface="Cambria Math"/>
                          </a:rPr>
                        </m:ctrlPr>
                      </m:fPr>
                      <m:num>
                        <m:r>
                          <a:rPr lang="en-US" sz="2800" b="0" i="1" smtClean="0">
                            <a:latin typeface="Cambria Math"/>
                          </a:rPr>
                          <m:t>0</m:t>
                        </m:r>
                        <m:r>
                          <a:rPr lang="en-US" sz="2800" i="1">
                            <a:latin typeface="Cambria Math"/>
                          </a:rPr>
                          <m:t> −</m:t>
                        </m:r>
                        <m:r>
                          <a:rPr lang="en-US" sz="2800" b="0" i="1" smtClean="0">
                            <a:latin typeface="Cambria Math"/>
                          </a:rPr>
                          <m:t> </m:t>
                        </m:r>
                        <m:r>
                          <a:rPr lang="en-US" sz="2800" i="1">
                            <a:latin typeface="Cambria Math"/>
                          </a:rPr>
                          <m:t>1</m:t>
                        </m:r>
                      </m:num>
                      <m:den>
                        <m:r>
                          <a:rPr lang="en-US" sz="2800" b="0" i="1" smtClean="0">
                            <a:latin typeface="Cambria Math"/>
                          </a:rPr>
                          <m:t>2</m:t>
                        </m:r>
                      </m:den>
                    </m:f>
                    <m:r>
                      <a:rPr lang="en-US" sz="2800" b="0" i="1" smtClean="0">
                        <a:latin typeface="Cambria Math"/>
                      </a:rPr>
                      <m:t>=</m:t>
                    </m:r>
                    <m:f>
                      <m:fPr>
                        <m:ctrlPr>
                          <a:rPr lang="en-US" sz="2800" i="1">
                            <a:latin typeface="Cambria Math"/>
                          </a:rPr>
                        </m:ctrlPr>
                      </m:fPr>
                      <m:num>
                        <m:r>
                          <a:rPr lang="en-US" sz="2800" i="1">
                            <a:latin typeface="Cambria Math"/>
                          </a:rPr>
                          <m:t>0</m:t>
                        </m:r>
                        <m:r>
                          <a:rPr lang="en-US" sz="2800" i="1">
                            <a:latin typeface="Cambria Math"/>
                          </a:rPr>
                          <m:t> </m:t>
                        </m:r>
                      </m:num>
                      <m:den>
                        <m:r>
                          <a:rPr lang="en-US" sz="2800" i="1">
                            <a:latin typeface="Cambria Math"/>
                          </a:rPr>
                          <m:t>2</m:t>
                        </m:r>
                      </m:den>
                    </m:f>
                    <m:r>
                      <a:rPr lang="en-US" sz="2800" b="0" i="1" smtClean="0">
                        <a:latin typeface="Cambria Math"/>
                      </a:rPr>
                      <m:t>=0</m:t>
                    </m:r>
                  </m:oMath>
                </a14:m>
                <a:endParaRPr lang="en-US" sz="2800" i="1" dirty="0"/>
              </a:p>
              <a:p>
                <a:r>
                  <a:rPr lang="en-US" sz="2800" dirty="0" smtClean="0"/>
                  <a:t>Thus, we use </a:t>
                </a:r>
                <a14:m>
                  <m:oMath xmlns:m="http://schemas.openxmlformats.org/officeDocument/2006/math">
                    <m:sSub>
                      <m:sSubPr>
                        <m:ctrlPr>
                          <a:rPr lang="en-US" sz="2800" i="1">
                            <a:latin typeface="Cambria Math"/>
                          </a:rPr>
                        </m:ctrlPr>
                      </m:sSubPr>
                      <m:e>
                        <m:r>
                          <a:rPr lang="en-US" sz="2800" i="1">
                            <a:latin typeface="Cambria Math"/>
                          </a:rPr>
                          <m:t>𝑆</m:t>
                        </m:r>
                      </m:e>
                      <m:sub>
                        <m:r>
                          <a:rPr lang="en-US" sz="2800" b="0" i="1" smtClean="0">
                            <a:latin typeface="Cambria Math"/>
                          </a:rPr>
                          <m:t>3</m:t>
                        </m:r>
                        <m:r>
                          <a:rPr lang="en-US" sz="2800" i="1">
                            <a:latin typeface="Cambria Math"/>
                          </a:rPr>
                          <m:t>+</m:t>
                        </m:r>
                        <m:r>
                          <a:rPr lang="en-US" sz="2800" b="0" i="1" smtClean="0">
                            <a:latin typeface="Cambria Math"/>
                          </a:rPr>
                          <m:t>1</m:t>
                        </m:r>
                        <m:r>
                          <a:rPr lang="en-US" sz="2800" i="1">
                            <a:latin typeface="Cambria Math"/>
                          </a:rPr>
                          <m:t>−</m:t>
                        </m:r>
                        <m:r>
                          <a:rPr lang="en-US" sz="2800" b="0" i="1" smtClean="0">
                            <a:latin typeface="Cambria Math"/>
                          </a:rPr>
                          <m:t>2</m:t>
                        </m:r>
                        <m:d>
                          <m:dPr>
                            <m:ctrlPr>
                              <a:rPr lang="en-US" sz="2800" i="1">
                                <a:latin typeface="Cambria Math"/>
                              </a:rPr>
                            </m:ctrlPr>
                          </m:dPr>
                          <m:e>
                            <m:r>
                              <a:rPr lang="en-US" sz="2800" b="0" i="1" smtClean="0">
                                <a:latin typeface="Cambria Math"/>
                              </a:rPr>
                              <m:t>0</m:t>
                            </m:r>
                            <m:r>
                              <a:rPr lang="en-US" sz="2800" i="1">
                                <a:latin typeface="Cambria Math"/>
                              </a:rPr>
                              <m:t>+1</m:t>
                            </m:r>
                          </m:e>
                        </m:d>
                      </m:sub>
                    </m:sSub>
                    <m:r>
                      <a:rPr lang="en-US" sz="2800" b="0" i="1" smtClean="0">
                        <a:latin typeface="Cambria Math"/>
                      </a:rPr>
                      <m:t>=</m:t>
                    </m:r>
                    <m:sSub>
                      <m:sSubPr>
                        <m:ctrlPr>
                          <a:rPr lang="en-US" sz="2800" i="1">
                            <a:latin typeface="Cambria Math"/>
                          </a:rPr>
                        </m:ctrlPr>
                      </m:sSubPr>
                      <m:e>
                        <m:sSub>
                          <m:sSubPr>
                            <m:ctrlPr>
                              <a:rPr lang="en-US" sz="2800" i="1">
                                <a:latin typeface="Cambria Math"/>
                              </a:rPr>
                            </m:ctrlPr>
                          </m:sSubPr>
                          <m:e>
                            <m:r>
                              <a:rPr lang="en-US" sz="2800" i="1">
                                <a:latin typeface="Cambria Math"/>
                              </a:rPr>
                              <m:t>𝑆</m:t>
                            </m:r>
                          </m:e>
                          <m:sub>
                            <m:r>
                              <a:rPr lang="en-US" sz="2800" i="1">
                                <a:latin typeface="Cambria Math"/>
                              </a:rPr>
                              <m:t>4</m:t>
                            </m:r>
                            <m:r>
                              <a:rPr lang="en-US" sz="2800" i="1">
                                <a:latin typeface="Cambria Math"/>
                              </a:rPr>
                              <m:t>−2</m:t>
                            </m:r>
                            <m:d>
                              <m:dPr>
                                <m:ctrlPr>
                                  <a:rPr lang="en-US" sz="2800" i="1">
                                    <a:latin typeface="Cambria Math"/>
                                  </a:rPr>
                                </m:ctrlPr>
                              </m:dPr>
                              <m:e>
                                <m:r>
                                  <a:rPr lang="en-US" sz="2800" i="1">
                                    <a:latin typeface="Cambria Math"/>
                                  </a:rPr>
                                  <m:t>1</m:t>
                                </m:r>
                              </m:e>
                            </m:d>
                          </m:sub>
                        </m:sSub>
                        <m:r>
                          <a:rPr lang="en-US" sz="2800" b="0" i="1" smtClean="0">
                            <a:latin typeface="Cambria Math"/>
                          </a:rPr>
                          <m:t>=</m:t>
                        </m:r>
                        <m:r>
                          <a:rPr lang="en-US" sz="2800" i="1">
                            <a:latin typeface="Cambria Math"/>
                          </a:rPr>
                          <m:t>𝑆</m:t>
                        </m:r>
                      </m:e>
                      <m:sub>
                        <m:r>
                          <a:rPr lang="en-US" sz="2800" b="0" i="1" smtClean="0">
                            <a:latin typeface="Cambria Math"/>
                          </a:rPr>
                          <m:t>2</m:t>
                        </m:r>
                      </m:sub>
                    </m:sSub>
                  </m:oMath>
                </a14:m>
                <a:endParaRPr lang="en-US" sz="2800" dirty="0" smtClean="0"/>
              </a:p>
              <a:p>
                <a:endParaRPr lang="en-US" sz="1600" dirty="0"/>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i="1">
                              <a:latin typeface="Cambria Math"/>
                            </a:rPr>
                            <m:t>𝑡</m:t>
                          </m:r>
                          <m:r>
                            <a:rPr lang="en-US" sz="2800" i="1">
                              <a:latin typeface="Cambria Math"/>
                            </a:rPr>
                            <m:t>+</m:t>
                          </m:r>
                          <m:r>
                            <a:rPr lang="en-US" sz="2800" i="1">
                              <a:latin typeface="Cambria Math"/>
                            </a:rPr>
                            <m:t>h</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i="1">
                              <a:latin typeface="Cambria Math"/>
                            </a:rPr>
                            <m:t>𝑡</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i="1">
                              <a:latin typeface="Cambria Math"/>
                            </a:rPr>
                            <m:t>𝑡</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i="1">
                              <a:latin typeface="Cambria Math"/>
                            </a:rPr>
                            <m:t>𝑡</m:t>
                          </m:r>
                          <m:r>
                            <a:rPr lang="en-US" sz="2800" i="1">
                              <a:latin typeface="Cambria Math"/>
                            </a:rPr>
                            <m:t>+</m:t>
                          </m:r>
                          <m:r>
                            <a:rPr lang="en-US" sz="2800" i="1">
                              <a:latin typeface="Cambria Math"/>
                            </a:rPr>
                            <m:t>h</m:t>
                          </m:r>
                          <m:r>
                            <a:rPr lang="en-US" sz="2800" i="1">
                              <a:latin typeface="Cambria Math"/>
                            </a:rPr>
                            <m:t>−</m:t>
                          </m:r>
                          <m:r>
                            <a:rPr lang="en-US" sz="2800" i="1">
                              <a:latin typeface="Cambria Math"/>
                            </a:rPr>
                            <m:t>𝑚</m:t>
                          </m:r>
                          <m:d>
                            <m:dPr>
                              <m:ctrlPr>
                                <a:rPr lang="en-US" sz="2800" i="1">
                                  <a:latin typeface="Cambria Math"/>
                                </a:rPr>
                              </m:ctrlPr>
                            </m:dPr>
                            <m:e>
                              <m:r>
                                <a:rPr lang="en-US" sz="2800" i="1">
                                  <a:latin typeface="Cambria Math"/>
                                </a:rPr>
                                <m:t>𝑘</m:t>
                              </m:r>
                              <m:r>
                                <a:rPr lang="en-US" sz="2800" i="1">
                                  <a:latin typeface="Cambria Math"/>
                                </a:rPr>
                                <m:t>+1</m:t>
                              </m:r>
                            </m:e>
                          </m:d>
                        </m:sub>
                      </m:sSub>
                    </m:oMath>
                  </m:oMathPara>
                </a14:m>
                <a:endParaRPr lang="en-US" sz="28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b="0" i="1" smtClean="0">
                              <a:latin typeface="Cambria Math"/>
                            </a:rPr>
                            <m:t>4</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b="0" i="1" smtClean="0">
                              <a:latin typeface="Cambria Math"/>
                            </a:rPr>
                            <m:t>3</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b="0" i="1" smtClean="0">
                              <a:latin typeface="Cambria Math"/>
                            </a:rPr>
                            <m:t>3</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b="0" i="1" smtClean="0">
                              <a:latin typeface="Cambria Math"/>
                            </a:rPr>
                            <m:t>2</m:t>
                          </m:r>
                        </m:sub>
                      </m:sSub>
                    </m:oMath>
                  </m:oMathPara>
                </a14:m>
                <a:endParaRPr lang="en-US" sz="2800" i="1" dirty="0" smtClean="0">
                  <a:latin typeface="Cambria Math"/>
                </a:endParaRPr>
              </a:p>
              <a:p>
                <a:pPr/>
                <a14:m>
                  <m:oMath xmlns:m="http://schemas.openxmlformats.org/officeDocument/2006/math">
                    <m:sSub>
                      <m:sSubPr>
                        <m:ctrlPr>
                          <a:rPr lang="en-US" sz="2800" i="1" smtClean="0">
                            <a:solidFill>
                              <a:srgbClr val="FF0000"/>
                            </a:solidFill>
                            <a:latin typeface="Cambria Math"/>
                          </a:rPr>
                        </m:ctrlPr>
                      </m:sSubPr>
                      <m:e>
                        <m:r>
                          <a:rPr lang="en-US" sz="2800" i="1">
                            <a:solidFill>
                              <a:srgbClr val="FF0000"/>
                            </a:solidFill>
                            <a:latin typeface="Cambria Math"/>
                          </a:rPr>
                          <m:t>𝐹</m:t>
                        </m:r>
                      </m:e>
                      <m:sub>
                        <m:r>
                          <a:rPr lang="en-US" sz="2800" i="1">
                            <a:solidFill>
                              <a:srgbClr val="FF0000"/>
                            </a:solidFill>
                            <a:latin typeface="Cambria Math"/>
                          </a:rPr>
                          <m:t>4</m:t>
                        </m:r>
                      </m:sub>
                    </m:sSub>
                    <m:r>
                      <a:rPr lang="en-US" sz="2800" i="1">
                        <a:solidFill>
                          <a:srgbClr val="FF0000"/>
                        </a:solidFill>
                        <a:latin typeface="Cambria Math"/>
                      </a:rPr>
                      <m:t>=</m:t>
                    </m:r>
                    <m:r>
                      <a:rPr lang="en-US" sz="2800" b="0" i="1" smtClean="0">
                        <a:solidFill>
                          <a:srgbClr val="FF0000"/>
                        </a:solidFill>
                        <a:latin typeface="Cambria Math"/>
                      </a:rPr>
                      <m:t>57.25</m:t>
                    </m:r>
                    <m:r>
                      <a:rPr lang="en-US" sz="2800" i="1">
                        <a:solidFill>
                          <a:srgbClr val="FF0000"/>
                        </a:solidFill>
                        <a:latin typeface="Cambria Math"/>
                      </a:rPr>
                      <m:t>+</m:t>
                    </m:r>
                    <m:r>
                      <a:rPr lang="en-US" sz="2800" b="0" i="1" smtClean="0">
                        <a:solidFill>
                          <a:srgbClr val="FF0000"/>
                        </a:solidFill>
                        <a:latin typeface="Cambria Math"/>
                      </a:rPr>
                      <m:t>1(3.375)</m:t>
                    </m:r>
                    <m:r>
                      <a:rPr lang="en-US" sz="2800" i="1">
                        <a:solidFill>
                          <a:srgbClr val="FF0000"/>
                        </a:solidFill>
                        <a:latin typeface="Cambria Math"/>
                      </a:rPr>
                      <m:t>+</m:t>
                    </m:r>
                    <m:r>
                      <a:rPr lang="en-US" sz="2800" b="0" i="1" smtClean="0">
                        <a:solidFill>
                          <a:srgbClr val="FF0000"/>
                        </a:solidFill>
                        <a:latin typeface="Cambria Math"/>
                      </a:rPr>
                      <m:t>1.5</m:t>
                    </m:r>
                  </m:oMath>
                </a14:m>
                <a:r>
                  <a:rPr lang="en-US" sz="2800" i="1" dirty="0" smtClean="0">
                    <a:solidFill>
                      <a:srgbClr val="FF0000"/>
                    </a:solidFill>
                    <a:latin typeface="Cambria Math"/>
                  </a:rPr>
                  <a:t> = </a:t>
                </a:r>
                <a:r>
                  <a:rPr lang="en-US" sz="2800" dirty="0" smtClean="0">
                    <a:solidFill>
                      <a:srgbClr val="FF0000"/>
                    </a:solidFill>
                    <a:latin typeface="Cambria Math"/>
                  </a:rPr>
                  <a:t>62.125</a:t>
                </a:r>
                <a:endParaRPr lang="en-US" sz="2800" dirty="0">
                  <a:solidFill>
                    <a:srgbClr val="FF0000"/>
                  </a:solidFill>
                  <a:latin typeface="Cambria Math"/>
                </a:endParaRPr>
              </a:p>
            </p:txBody>
          </p:sp>
        </mc:Choice>
        <mc:Fallback>
          <p:sp>
            <p:nvSpPr>
              <p:cNvPr id="5" name="TextBox 4"/>
              <p:cNvSpPr txBox="1">
                <a:spLocks noRot="1" noChangeAspect="1" noMove="1" noResize="1" noEditPoints="1" noAdjustHandles="1" noChangeArrowheads="1" noChangeShapeType="1" noTextEdit="1"/>
              </p:cNvSpPr>
              <p:nvPr/>
            </p:nvSpPr>
            <p:spPr>
              <a:xfrm>
                <a:off x="714362" y="1535512"/>
                <a:ext cx="10892422" cy="4543360"/>
              </a:xfrm>
              <a:prstGeom prst="rect">
                <a:avLst/>
              </a:prstGeom>
              <a:blipFill rotWithShape="1">
                <a:blip r:embed="rId2"/>
                <a:stretch>
                  <a:fillRect l="-1119" t="-1074" r="-1455" b="-2819"/>
                </a:stretch>
              </a:blipFill>
            </p:spPr>
            <p:txBody>
              <a:bodyPr/>
              <a:lstStyle/>
              <a:p>
                <a:r>
                  <a:rPr lang="en-PH">
                    <a:noFill/>
                  </a:rPr>
                  <a:t> </a:t>
                </a:r>
              </a:p>
            </p:txBody>
          </p:sp>
        </mc:Fallback>
      </mc:AlternateContent>
    </p:spTree>
    <p:extLst>
      <p:ext uri="{BB962C8B-B14F-4D97-AF65-F5344CB8AC3E}">
        <p14:creationId xmlns:p14="http://schemas.microsoft.com/office/powerpoint/2010/main" val="250075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smtClean="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237728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3600986"/>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Today, most business rely on accurate forecasting for </a:t>
            </a:r>
            <a:r>
              <a:rPr lang="en-US" sz="4000" dirty="0" smtClean="0">
                <a:solidFill>
                  <a:srgbClr val="C00000"/>
                </a:solidFill>
                <a:latin typeface="+mj-lt"/>
                <a:cs typeface="Arial" pitchFamily="34" charset="0"/>
              </a:rPr>
              <a:t>decision-making</a:t>
            </a:r>
            <a:r>
              <a:rPr lang="en-US" sz="4000" dirty="0" smtClean="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04" y="1102338"/>
            <a:ext cx="4536712" cy="443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76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The COVID-19 pandemic illustrated the </a:t>
            </a:r>
            <a:r>
              <a:rPr lang="en-US" sz="4000" dirty="0" smtClean="0">
                <a:solidFill>
                  <a:srgbClr val="C00000"/>
                </a:solidFill>
                <a:latin typeface="+mj-lt"/>
                <a:cs typeface="Arial" pitchFamily="34" charset="0"/>
              </a:rPr>
              <a:t>importance</a:t>
            </a:r>
            <a:r>
              <a:rPr lang="en-US" sz="4000" dirty="0" smtClean="0">
                <a:latin typeface="+mj-lt"/>
                <a:cs typeface="Arial" pitchFamily="34" charset="0"/>
              </a:rPr>
              <a:t> of forecasting that impact millions worldwide.</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38" y="1329879"/>
            <a:ext cx="4225323" cy="397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67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95314"/>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a:latin typeface="+mj-lt"/>
                <a:cs typeface="Arial" pitchFamily="34" charset="0"/>
              </a:rPr>
              <a:t>As we study time series forecasting, remember you’re acquiring skills that have the </a:t>
            </a:r>
            <a:r>
              <a:rPr lang="en-US" sz="4000" dirty="0">
                <a:solidFill>
                  <a:srgbClr val="C00000"/>
                </a:solidFill>
                <a:latin typeface="+mj-lt"/>
                <a:cs typeface="Arial" pitchFamily="34" charset="0"/>
              </a:rPr>
              <a:t>power to influence real-world outcomes</a:t>
            </a:r>
            <a:r>
              <a:rPr lang="en-US" sz="4000" dirty="0">
                <a:latin typeface="+mj-lt"/>
                <a:cs typeface="Arial" pitchFamily="34" charset="0"/>
              </a:rPr>
              <a:t> significantly.</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122" name="Picture 2" descr="C:\Users\rmaal.CHED-IDIG\Downloads\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6" y="1176913"/>
            <a:ext cx="4468891" cy="446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06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006171"/>
            <a:ext cx="10558668" cy="4462760"/>
          </a:xfrm>
          <a:prstGeom prst="rect">
            <a:avLst/>
          </a:prstGeom>
          <a:noFill/>
        </p:spPr>
        <p:txBody>
          <a:bodyPr wrap="square" rtlCol="0">
            <a:spAutoFit/>
          </a:bodyPr>
          <a:lstStyle/>
          <a:p>
            <a:r>
              <a:rPr lang="en-US" sz="4400" b="1" dirty="0" smtClean="0"/>
              <a:t>Forecasting Procedure</a:t>
            </a:r>
            <a:endParaRPr lang="en-US" sz="4400" b="1" dirty="0" smtClean="0"/>
          </a:p>
          <a:p>
            <a:pPr marL="742950" indent="-742950">
              <a:buAutoNum type="arabicPeriod"/>
            </a:pPr>
            <a:r>
              <a:rPr lang="en-US" sz="4000" dirty="0" smtClean="0"/>
              <a:t>Select a model</a:t>
            </a:r>
          </a:p>
          <a:p>
            <a:pPr marL="742950" indent="-742950">
              <a:buAutoNum type="arabicPeriod"/>
            </a:pPr>
            <a:r>
              <a:rPr lang="en-US" sz="4000" dirty="0" smtClean="0"/>
              <a:t>Split data into train &amp; test sets</a:t>
            </a:r>
          </a:p>
          <a:p>
            <a:pPr marL="742950" indent="-742950">
              <a:buAutoNum type="arabicPeriod"/>
            </a:pPr>
            <a:r>
              <a:rPr lang="en-US" sz="4000" dirty="0" smtClean="0"/>
              <a:t>Fit model on training set</a:t>
            </a:r>
          </a:p>
          <a:p>
            <a:pPr marL="742950" indent="-742950">
              <a:buAutoNum type="arabicPeriod"/>
            </a:pPr>
            <a:r>
              <a:rPr lang="en-US" sz="4000" dirty="0" smtClean="0"/>
              <a:t>Evaluate model on test set</a:t>
            </a:r>
          </a:p>
          <a:p>
            <a:pPr marL="742950" indent="-742950">
              <a:buAutoNum type="arabicPeriod"/>
            </a:pPr>
            <a:r>
              <a:rPr lang="en-US" sz="4000" dirty="0" smtClean="0"/>
              <a:t>Re-fit model on entire data set</a:t>
            </a:r>
          </a:p>
          <a:p>
            <a:pPr marL="742950" indent="-742950">
              <a:buAutoNum type="arabicPeriod"/>
            </a:pPr>
            <a:r>
              <a:rPr lang="en-US" sz="4000" dirty="0" smtClean="0"/>
              <a:t>Forecast for future data</a:t>
            </a:r>
            <a:endParaRPr lang="en-US" sz="4000" dirty="0" smtClean="0"/>
          </a:p>
        </p:txBody>
      </p:sp>
    </p:spTree>
    <p:extLst>
      <p:ext uri="{BB962C8B-B14F-4D97-AF65-F5344CB8AC3E}">
        <p14:creationId xmlns:p14="http://schemas.microsoft.com/office/powerpoint/2010/main" val="3227111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006171"/>
            <a:ext cx="10558668" cy="4462760"/>
          </a:xfrm>
          <a:prstGeom prst="rect">
            <a:avLst/>
          </a:prstGeom>
          <a:noFill/>
        </p:spPr>
        <p:txBody>
          <a:bodyPr wrap="square" rtlCol="0">
            <a:spAutoFit/>
          </a:bodyPr>
          <a:lstStyle/>
          <a:p>
            <a:r>
              <a:rPr lang="en-US" sz="4400" b="1" dirty="0" smtClean="0"/>
              <a:t>Forecasting Procedure</a:t>
            </a:r>
            <a:endParaRPr lang="en-US" sz="4400" b="1" dirty="0" smtClean="0"/>
          </a:p>
          <a:p>
            <a:pPr marL="742950" indent="-742950">
              <a:buAutoNum type="arabicPeriod"/>
            </a:pPr>
            <a:r>
              <a:rPr lang="en-US" sz="4000" dirty="0" smtClean="0"/>
              <a:t>Select a model</a:t>
            </a:r>
          </a:p>
          <a:p>
            <a:pPr marL="742950" indent="-742950">
              <a:buAutoNum type="arabicPeriod"/>
            </a:pPr>
            <a:r>
              <a:rPr lang="en-US" sz="4000" dirty="0" smtClean="0"/>
              <a:t>Split data into train &amp; test sets</a:t>
            </a:r>
          </a:p>
          <a:p>
            <a:pPr marL="742950" indent="-742950">
              <a:buAutoNum type="arabicPeriod"/>
            </a:pPr>
            <a:r>
              <a:rPr lang="en-US" sz="4000" dirty="0" smtClean="0"/>
              <a:t>Fit model on training set</a:t>
            </a:r>
          </a:p>
          <a:p>
            <a:pPr marL="742950" indent="-742950">
              <a:buAutoNum type="arabicPeriod"/>
            </a:pPr>
            <a:r>
              <a:rPr lang="en-US" sz="4000" dirty="0" smtClean="0"/>
              <a:t>Evaluate model on test set</a:t>
            </a:r>
          </a:p>
          <a:p>
            <a:pPr marL="742950" indent="-742950">
              <a:buAutoNum type="arabicPeriod"/>
            </a:pPr>
            <a:r>
              <a:rPr lang="en-US" sz="4000" dirty="0" smtClean="0"/>
              <a:t>Re-fit model on entire data set</a:t>
            </a:r>
          </a:p>
          <a:p>
            <a:pPr marL="742950" indent="-742950">
              <a:buAutoNum type="arabicPeriod"/>
            </a:pPr>
            <a:r>
              <a:rPr lang="en-US" sz="4000" dirty="0" smtClean="0"/>
              <a:t>Forecast for future data</a:t>
            </a:r>
            <a:endParaRPr lang="en-US" sz="4000" dirty="0" smtClean="0"/>
          </a:p>
        </p:txBody>
      </p:sp>
    </p:spTree>
    <p:extLst>
      <p:ext uri="{BB962C8B-B14F-4D97-AF65-F5344CB8AC3E}">
        <p14:creationId xmlns:p14="http://schemas.microsoft.com/office/powerpoint/2010/main" val="3705948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2295529"/>
            <a:ext cx="10558668" cy="1015663"/>
          </a:xfrm>
          <a:prstGeom prst="rect">
            <a:avLst/>
          </a:prstGeom>
          <a:noFill/>
        </p:spPr>
        <p:txBody>
          <a:bodyPr wrap="square" rtlCol="0">
            <a:spAutoFit/>
          </a:bodyPr>
          <a:lstStyle/>
          <a:p>
            <a:pPr algn="ctr"/>
            <a:r>
              <a:rPr lang="en-US" sz="6000" b="1" dirty="0" smtClean="0"/>
              <a:t>The Models</a:t>
            </a:r>
            <a:endParaRPr lang="en-US" sz="6000" b="1" dirty="0"/>
          </a:p>
        </p:txBody>
      </p:sp>
    </p:spTree>
    <p:extLst>
      <p:ext uri="{BB962C8B-B14F-4D97-AF65-F5344CB8AC3E}">
        <p14:creationId xmlns:p14="http://schemas.microsoft.com/office/powerpoint/2010/main" val="475145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1886</TotalTime>
  <Words>2700</Words>
  <Application>Microsoft Office PowerPoint</Application>
  <PresentationFormat>Custom</PresentationFormat>
  <Paragraphs>290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342</cp:revision>
  <dcterms:created xsi:type="dcterms:W3CDTF">2018-09-30T06:22:05Z</dcterms:created>
  <dcterms:modified xsi:type="dcterms:W3CDTF">2025-03-09T12:46:45Z</dcterms:modified>
</cp:coreProperties>
</file>