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8" r:id="rId2"/>
    <p:sldId id="370" r:id="rId3"/>
    <p:sldId id="371" r:id="rId4"/>
    <p:sldId id="372" r:id="rId5"/>
    <p:sldId id="373" r:id="rId6"/>
    <p:sldId id="374" r:id="rId7"/>
    <p:sldId id="375" r:id="rId8"/>
    <p:sldId id="377" r:id="rId9"/>
    <p:sldId id="378" r:id="rId10"/>
    <p:sldId id="379" r:id="rId11"/>
    <p:sldId id="380" r:id="rId12"/>
    <p:sldId id="381" r:id="rId13"/>
    <p:sldId id="369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21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TIME SERIES COMPONENTS &amp; HP FILTER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Time Series Components &amp;</a:t>
            </a:r>
          </a:p>
          <a:p>
            <a:pPr algn="ctr"/>
            <a:r>
              <a:rPr lang="en-US" sz="4800" b="1" dirty="0" err="1"/>
              <a:t>Hodrick</a:t>
            </a:r>
            <a:r>
              <a:rPr lang="en-US" sz="4800" b="1" dirty="0"/>
              <a:t>-Prescott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F8BE9-F831-4ED4-977F-DC1AD5AA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058984"/>
            <a:ext cx="9239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Hodrick-Presscot</a:t>
            </a:r>
            <a:r>
              <a:rPr lang="en-US" sz="4400" b="1" dirty="0"/>
              <a:t> Filter (HP Filter)</a:t>
            </a:r>
          </a:p>
          <a:p>
            <a:endParaRPr lang="en-US" sz="4400" b="1" dirty="0"/>
          </a:p>
          <a:p>
            <a:r>
              <a:rPr lang="en-US" sz="4400" dirty="0"/>
              <a:t>The HP filter is a mathematical tool used in time series analysis to separate a time series into its trend and cyclical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301600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Hodrick-Presscot</a:t>
            </a:r>
            <a:r>
              <a:rPr lang="en-US" sz="4400" b="1" dirty="0"/>
              <a:t> Filter (HP Filter) Usage:</a:t>
            </a:r>
          </a:p>
          <a:p>
            <a:endParaRPr lang="en-US" sz="4400" b="1" dirty="0"/>
          </a:p>
          <a:p>
            <a:pPr marL="514350" indent="-514350">
              <a:buAutoNum type="arabicPeriod"/>
            </a:pPr>
            <a:r>
              <a:rPr lang="en-US" sz="2800" dirty="0"/>
              <a:t>Extract the long-term trend from a TS by smoothing out short-term fluctuations</a:t>
            </a:r>
          </a:p>
          <a:p>
            <a:pPr marL="514350" indent="-514350">
              <a:buAutoNum type="arabicPeriod"/>
            </a:pPr>
            <a:r>
              <a:rPr lang="en-US" sz="2800" dirty="0"/>
              <a:t>Isolate the cyclical component to analyze deviations from the trend</a:t>
            </a:r>
          </a:p>
          <a:p>
            <a:pPr marL="514350" indent="-514350">
              <a:buAutoNum type="arabicPeriod"/>
            </a:pPr>
            <a:r>
              <a:rPr lang="en-US" sz="2800" dirty="0"/>
              <a:t>Provide a flexible method for decomposing time series without requiring predefined models</a:t>
            </a:r>
          </a:p>
        </p:txBody>
      </p:sp>
    </p:spTree>
    <p:extLst>
      <p:ext uri="{BB962C8B-B14F-4D97-AF65-F5344CB8AC3E}">
        <p14:creationId xmlns:p14="http://schemas.microsoft.com/office/powerpoint/2010/main" val="226638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2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Trends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represents long-term, gradual movement of time series (TS)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indicates whether the data is increasing, decreasing, or stable over time</a:t>
            </a:r>
            <a:endParaRPr lang="en-PH" sz="4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Trends (Examples)</a:t>
            </a:r>
          </a:p>
          <a:p>
            <a:endParaRPr lang="en-US" sz="2400" b="1" dirty="0"/>
          </a:p>
          <a:p>
            <a:r>
              <a:rPr lang="en-US" sz="3200" dirty="0">
                <a:latin typeface="+mj-lt"/>
                <a:cs typeface="Arial" pitchFamily="34" charset="0"/>
              </a:rPr>
              <a:t>1. Stock market index: Long-term upward trend due to economic growth</a:t>
            </a:r>
          </a:p>
          <a:p>
            <a:endParaRPr lang="en-US" sz="3200" dirty="0">
              <a:latin typeface="+mj-lt"/>
              <a:cs typeface="Arial" pitchFamily="34" charset="0"/>
            </a:endParaRPr>
          </a:p>
          <a:p>
            <a:r>
              <a:rPr lang="en-US" sz="3200" dirty="0">
                <a:latin typeface="+mj-lt"/>
                <a:cs typeface="Arial" pitchFamily="34" charset="0"/>
              </a:rPr>
              <a:t>2. Global temperature: Upward trend due to climate change</a:t>
            </a:r>
          </a:p>
          <a:p>
            <a:endParaRPr lang="en-US" sz="3200" dirty="0">
              <a:latin typeface="+mj-lt"/>
              <a:cs typeface="Arial" pitchFamily="34" charset="0"/>
            </a:endParaRPr>
          </a:p>
          <a:p>
            <a:r>
              <a:rPr lang="en-US" sz="3200" dirty="0">
                <a:latin typeface="+mj-lt"/>
                <a:cs typeface="Arial" pitchFamily="34" charset="0"/>
              </a:rPr>
              <a:t>3. E-Commerce sales: Increasing trend due to digital adoption</a:t>
            </a:r>
          </a:p>
        </p:txBody>
      </p:sp>
    </p:spTree>
    <p:extLst>
      <p:ext uri="{BB962C8B-B14F-4D97-AF65-F5344CB8AC3E}">
        <p14:creationId xmlns:p14="http://schemas.microsoft.com/office/powerpoint/2010/main" val="18471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Seasonality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refers to regular, predictable patterns in a TS that occur at fixed intervals (daily, weekly, monthly, yearly)</a:t>
            </a:r>
          </a:p>
        </p:txBody>
      </p:sp>
    </p:spTree>
    <p:extLst>
      <p:ext uri="{BB962C8B-B14F-4D97-AF65-F5344CB8AC3E}">
        <p14:creationId xmlns:p14="http://schemas.microsoft.com/office/powerpoint/2010/main" val="10820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Seasonality (Key Characteristics)</a:t>
            </a:r>
          </a:p>
          <a:p>
            <a:endParaRPr lang="en-US" sz="2400" b="1" dirty="0"/>
          </a:p>
          <a:p>
            <a:r>
              <a:rPr lang="en-US" sz="3200" dirty="0">
                <a:latin typeface="+mj-lt"/>
                <a:cs typeface="Arial" pitchFamily="34" charset="0"/>
              </a:rPr>
              <a:t>1. Fixed, known intervals (e.g. every 12 months)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2. Short-term fluctuations that repeat periodically</a:t>
            </a:r>
          </a:p>
        </p:txBody>
      </p:sp>
    </p:spTree>
    <p:extLst>
      <p:ext uri="{BB962C8B-B14F-4D97-AF65-F5344CB8AC3E}">
        <p14:creationId xmlns:p14="http://schemas.microsoft.com/office/powerpoint/2010/main" val="53315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Seasonality (Examples)</a:t>
            </a:r>
          </a:p>
          <a:p>
            <a:endParaRPr lang="en-US" sz="2400" b="1" dirty="0"/>
          </a:p>
          <a:p>
            <a:r>
              <a:rPr lang="en-US" sz="3200" dirty="0">
                <a:latin typeface="+mj-lt"/>
                <a:cs typeface="Arial" pitchFamily="34" charset="0"/>
              </a:rPr>
              <a:t>1. Retail sales: Higher in December due to Christmas season 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2. Electricity demand: Peaks in summer and winter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3. Tourism industry: More visitors in summer, fewer in winter</a:t>
            </a:r>
          </a:p>
        </p:txBody>
      </p:sp>
    </p:spTree>
    <p:extLst>
      <p:ext uri="{BB962C8B-B14F-4D97-AF65-F5344CB8AC3E}">
        <p14:creationId xmlns:p14="http://schemas.microsoft.com/office/powerpoint/2010/main" val="27396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Cyclical Patterns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refers to long-term, irregular fluctuations that do not follow a fixed schedule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larger time scale (years to decades)</a:t>
            </a:r>
            <a:endParaRPr lang="en-PH" sz="4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5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Cyclical Patterns (Key Characteristics)</a:t>
            </a:r>
          </a:p>
          <a:p>
            <a:endParaRPr lang="en-US" sz="2400" b="1" dirty="0"/>
          </a:p>
          <a:p>
            <a:r>
              <a:rPr lang="en-US" sz="3200" dirty="0">
                <a:latin typeface="+mj-lt"/>
                <a:cs typeface="Arial" pitchFamily="34" charset="0"/>
              </a:rPr>
              <a:t>1. No fixed period, it varies in length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2. Influenced by external factors (economy, crises, policies)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3. Can be seen often in business cycle analysis or decomposition methods</a:t>
            </a:r>
          </a:p>
        </p:txBody>
      </p:sp>
    </p:spTree>
    <p:extLst>
      <p:ext uri="{BB962C8B-B14F-4D97-AF65-F5344CB8AC3E}">
        <p14:creationId xmlns:p14="http://schemas.microsoft.com/office/powerpoint/2010/main" val="157315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Cyclical Pattern (Examples)</a:t>
            </a:r>
          </a:p>
          <a:p>
            <a:endParaRPr lang="en-US" sz="2400" b="1" dirty="0"/>
          </a:p>
          <a:p>
            <a:r>
              <a:rPr lang="en-US" sz="3200" dirty="0">
                <a:latin typeface="+mj-lt"/>
                <a:cs typeface="Arial" pitchFamily="34" charset="0"/>
              </a:rPr>
              <a:t>1. Stock market cycles: Bull and bear markets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2. Economic recession: Boom and bust cycles</a:t>
            </a:r>
          </a:p>
          <a:p>
            <a:r>
              <a:rPr lang="en-US" sz="3200" dirty="0">
                <a:latin typeface="+mj-lt"/>
                <a:cs typeface="Arial" pitchFamily="34" charset="0"/>
              </a:rPr>
              <a:t>3. Real estate market: Housing price cycles</a:t>
            </a:r>
          </a:p>
        </p:txBody>
      </p:sp>
    </p:spTree>
    <p:extLst>
      <p:ext uri="{BB962C8B-B14F-4D97-AF65-F5344CB8AC3E}">
        <p14:creationId xmlns:p14="http://schemas.microsoft.com/office/powerpoint/2010/main" val="181741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1210</TotalTime>
  <Words>361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259</cp:revision>
  <dcterms:created xsi:type="dcterms:W3CDTF">2018-09-30T06:22:05Z</dcterms:created>
  <dcterms:modified xsi:type="dcterms:W3CDTF">2025-02-21T02:16:11Z</dcterms:modified>
</cp:coreProperties>
</file>