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13716000" cx="24384000"/>
  <p:notesSz cx="6858000" cy="9144000"/>
  <p:embeddedFontLst>
    <p:embeddedFont>
      <p:font typeface="Lato"/>
      <p:regular r:id="rId12"/>
      <p:bold r:id="rId13"/>
      <p:italic r:id="rId14"/>
      <p:boldItalic r:id="rId15"/>
    </p:embeddedFont>
    <p:embeddedFont>
      <p:font typeface="Montserrat"/>
      <p:regular r:id="rId16"/>
      <p:bold r:id="rId17"/>
      <p:italic r:id="rId18"/>
      <p:boldItalic r:id="rId19"/>
    </p:embeddedFont>
    <p:embeddedFont>
      <p:font typeface="Poppins"/>
      <p:regular r:id="rId20"/>
      <p:bold r:id="rId21"/>
      <p:italic r:id="rId22"/>
      <p:boldItalic r:id="rId23"/>
    </p:embeddedFont>
    <p:embeddedFont>
      <p:font typeface="Helvetica Neue"/>
      <p:regular r:id="rId24"/>
      <p:bold r:id="rId25"/>
      <p:italic r:id="rId26"/>
      <p:boldItalic r:id="rId27"/>
    </p:embeddedFont>
    <p:embeddedFont>
      <p:font typeface="Montserrat ExtraBold"/>
      <p:bold r:id="rId28"/>
      <p:boldItalic r:id="rId29"/>
    </p:embeddedFont>
    <p:embeddedFont>
      <p:font typeface="Helvetica Neue Light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4" roundtripDataSignature="AMtx7mgCVh4W9Q9pz0cPFRPsN7cKmfAtA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oppins-regular.fntdata"/><Relationship Id="rId22" Type="http://schemas.openxmlformats.org/officeDocument/2006/relationships/font" Target="fonts/Poppins-italic.fntdata"/><Relationship Id="rId21" Type="http://schemas.openxmlformats.org/officeDocument/2006/relationships/font" Target="fonts/Poppins-bold.fntdata"/><Relationship Id="rId24" Type="http://schemas.openxmlformats.org/officeDocument/2006/relationships/font" Target="fonts/HelveticaNeue-regular.fntdata"/><Relationship Id="rId23" Type="http://schemas.openxmlformats.org/officeDocument/2006/relationships/font" Target="fonts/Poppins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HelveticaNeue-italic.fntdata"/><Relationship Id="rId25" Type="http://schemas.openxmlformats.org/officeDocument/2006/relationships/font" Target="fonts/HelveticaNeue-bold.fntdata"/><Relationship Id="rId28" Type="http://schemas.openxmlformats.org/officeDocument/2006/relationships/font" Target="fonts/MontserratExtraBold-bold.fntdata"/><Relationship Id="rId27" Type="http://schemas.openxmlformats.org/officeDocument/2006/relationships/font" Target="fonts/HelveticaNeue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MontserratExtraBold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HelveticaNeueLight-bold.fntdata"/><Relationship Id="rId30" Type="http://schemas.openxmlformats.org/officeDocument/2006/relationships/font" Target="fonts/HelveticaNeueLight-regular.fntdata"/><Relationship Id="rId11" Type="http://schemas.openxmlformats.org/officeDocument/2006/relationships/slide" Target="slides/slide7.xml"/><Relationship Id="rId33" Type="http://schemas.openxmlformats.org/officeDocument/2006/relationships/font" Target="fonts/HelveticaNeueLight-boldItalic.fntdata"/><Relationship Id="rId10" Type="http://schemas.openxmlformats.org/officeDocument/2006/relationships/slide" Target="slides/slide6.xml"/><Relationship Id="rId32" Type="http://schemas.openxmlformats.org/officeDocument/2006/relationships/font" Target="fonts/HelveticaNeueLight-italic.fntdata"/><Relationship Id="rId13" Type="http://schemas.openxmlformats.org/officeDocument/2006/relationships/font" Target="fonts/Lato-bold.fntdata"/><Relationship Id="rId12" Type="http://schemas.openxmlformats.org/officeDocument/2006/relationships/font" Target="fonts/Lato-regular.fntdata"/><Relationship Id="rId34" Type="http://customschemas.google.com/relationships/presentationmetadata" Target="metadata"/><Relationship Id="rId15" Type="http://schemas.openxmlformats.org/officeDocument/2006/relationships/font" Target="fonts/Lato-boldItalic.fntdata"/><Relationship Id="rId14" Type="http://schemas.openxmlformats.org/officeDocument/2006/relationships/font" Target="fonts/Lato-italic.fntdata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19" Type="http://schemas.openxmlformats.org/officeDocument/2006/relationships/font" Target="fonts/Montserrat-boldItalic.fntdata"/><Relationship Id="rId18" Type="http://schemas.openxmlformats.org/officeDocument/2006/relationships/font" Target="fonts/Montserrat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" name="Google Shape;29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98edbe798e_0_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" name="Google Shape;34;g98edbe798e_0_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9a36763e48_0_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2" name="Google Shape;42;g9a36763e48_0_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999e0fbf77_0_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9" name="Google Shape;49;g999e0fbf77_0_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999e0fbf77_0_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7" name="Google Shape;57;g999e0fbf77_0_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9a36763e48_0_3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4" name="Google Shape;64;g9a36763e48_0_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9a36763e48_0_4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2" name="Google Shape;72;g9a36763e48_0_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9eedea6f09_0_38"/>
          <p:cNvSpPr txBox="1"/>
          <p:nvPr>
            <p:ph type="title"/>
          </p:nvPr>
        </p:nvSpPr>
        <p:spPr>
          <a:xfrm>
            <a:off x="1170300" y="5779000"/>
            <a:ext cx="22043400" cy="13410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200"/>
              <a:buFont typeface="Montserrat ExtraBold"/>
              <a:buNone/>
              <a:defRPr sz="82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ody">
  <p:cSld name="1_Custom Layou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9eedea6f09_0_40"/>
          <p:cNvSpPr txBox="1"/>
          <p:nvPr>
            <p:ph type="title"/>
          </p:nvPr>
        </p:nvSpPr>
        <p:spPr>
          <a:xfrm>
            <a:off x="863200" y="829050"/>
            <a:ext cx="22043400" cy="13410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Font typeface="Montserrat ExtraBold"/>
              <a:buNone/>
              <a:defRPr sz="72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" name="Google Shape;17;g9eedea6f09_0_40"/>
          <p:cNvSpPr txBox="1"/>
          <p:nvPr>
            <p:ph idx="1" type="body"/>
          </p:nvPr>
        </p:nvSpPr>
        <p:spPr>
          <a:xfrm>
            <a:off x="1399650" y="2706600"/>
            <a:ext cx="21945600" cy="88500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Autofit/>
          </a:bodyPr>
          <a:lstStyle>
            <a:lvl1pPr indent="-533400" lvl="0" marL="4572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●"/>
              <a:defRPr sz="4800">
                <a:latin typeface="Montserrat"/>
                <a:ea typeface="Montserrat"/>
                <a:cs typeface="Montserrat"/>
                <a:sym typeface="Montserrat"/>
              </a:defRPr>
            </a:lvl1pPr>
            <a:lvl2pPr indent="-533400" lvl="1" marL="9144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○"/>
              <a:defRPr sz="4800">
                <a:latin typeface="Montserrat"/>
                <a:ea typeface="Montserrat"/>
                <a:cs typeface="Montserrat"/>
                <a:sym typeface="Montserrat"/>
              </a:defRPr>
            </a:lvl2pPr>
            <a:lvl3pPr indent="-533400" lvl="2" marL="13716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■"/>
              <a:defRPr sz="4800">
                <a:latin typeface="Montserrat"/>
                <a:ea typeface="Montserrat"/>
                <a:cs typeface="Montserrat"/>
                <a:sym typeface="Montserrat"/>
              </a:defRPr>
            </a:lvl3pPr>
            <a:lvl4pPr indent="-533400" lvl="3" marL="18288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●"/>
              <a:defRPr sz="4800">
                <a:latin typeface="Montserrat"/>
                <a:ea typeface="Montserrat"/>
                <a:cs typeface="Montserrat"/>
                <a:sym typeface="Montserrat"/>
              </a:defRPr>
            </a:lvl4pPr>
            <a:lvl5pPr indent="-533400" lvl="4" marL="22860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○"/>
              <a:defRPr sz="4800">
                <a:latin typeface="Montserrat"/>
                <a:ea typeface="Montserrat"/>
                <a:cs typeface="Montserrat"/>
                <a:sym typeface="Montserrat"/>
              </a:defRPr>
            </a:lvl5pPr>
            <a:lvl6pPr indent="-533400" lvl="5" marL="27432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■"/>
              <a:defRPr sz="4800">
                <a:latin typeface="Montserrat"/>
                <a:ea typeface="Montserrat"/>
                <a:cs typeface="Montserrat"/>
                <a:sym typeface="Montserrat"/>
              </a:defRPr>
            </a:lvl6pPr>
            <a:lvl7pPr indent="-533400" lvl="6" marL="32004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●"/>
              <a:defRPr sz="4800">
                <a:latin typeface="Montserrat"/>
                <a:ea typeface="Montserrat"/>
                <a:cs typeface="Montserrat"/>
                <a:sym typeface="Montserrat"/>
              </a:defRPr>
            </a:lvl7pPr>
            <a:lvl8pPr indent="-533400" lvl="7" marL="36576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○"/>
              <a:defRPr sz="4800">
                <a:latin typeface="Montserrat"/>
                <a:ea typeface="Montserrat"/>
                <a:cs typeface="Montserrat"/>
                <a:sym typeface="Montserrat"/>
              </a:defRPr>
            </a:lvl8pPr>
            <a:lvl9pPr indent="-533400" lvl="8" marL="41148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■"/>
              <a:defRPr sz="4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ody 2 Column">
  <p:cSld name="1_Custom Layout_1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g9eedea6f09_0_43"/>
          <p:cNvSpPr txBox="1"/>
          <p:nvPr>
            <p:ph type="title"/>
          </p:nvPr>
        </p:nvSpPr>
        <p:spPr>
          <a:xfrm>
            <a:off x="863200" y="829050"/>
            <a:ext cx="22043400" cy="13410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Font typeface="Montserrat ExtraBold"/>
              <a:buNone/>
              <a:defRPr sz="72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g9eedea6f09_0_43"/>
          <p:cNvSpPr txBox="1"/>
          <p:nvPr>
            <p:ph idx="1" type="body"/>
          </p:nvPr>
        </p:nvSpPr>
        <p:spPr>
          <a:xfrm>
            <a:off x="1399650" y="2706600"/>
            <a:ext cx="10563000" cy="88500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Autofit/>
          </a:bodyPr>
          <a:lstStyle>
            <a:lvl1pPr indent="-533400" lvl="0" marL="4572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●"/>
              <a:defRPr sz="4800">
                <a:latin typeface="Montserrat"/>
                <a:ea typeface="Montserrat"/>
                <a:cs typeface="Montserrat"/>
                <a:sym typeface="Montserrat"/>
              </a:defRPr>
            </a:lvl1pPr>
            <a:lvl2pPr indent="-533400" lvl="1" marL="9144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○"/>
              <a:defRPr sz="4800">
                <a:latin typeface="Montserrat"/>
                <a:ea typeface="Montserrat"/>
                <a:cs typeface="Montserrat"/>
                <a:sym typeface="Montserrat"/>
              </a:defRPr>
            </a:lvl2pPr>
            <a:lvl3pPr indent="-533400" lvl="2" marL="13716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■"/>
              <a:defRPr sz="4800">
                <a:latin typeface="Montserrat"/>
                <a:ea typeface="Montserrat"/>
                <a:cs typeface="Montserrat"/>
                <a:sym typeface="Montserrat"/>
              </a:defRPr>
            </a:lvl3pPr>
            <a:lvl4pPr indent="-533400" lvl="3" marL="18288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●"/>
              <a:defRPr sz="4800">
                <a:latin typeface="Montserrat"/>
                <a:ea typeface="Montserrat"/>
                <a:cs typeface="Montserrat"/>
                <a:sym typeface="Montserrat"/>
              </a:defRPr>
            </a:lvl4pPr>
            <a:lvl5pPr indent="-533400" lvl="4" marL="22860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○"/>
              <a:defRPr sz="4800">
                <a:latin typeface="Montserrat"/>
                <a:ea typeface="Montserrat"/>
                <a:cs typeface="Montserrat"/>
                <a:sym typeface="Montserrat"/>
              </a:defRPr>
            </a:lvl5pPr>
            <a:lvl6pPr indent="-533400" lvl="5" marL="27432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■"/>
              <a:defRPr sz="4800">
                <a:latin typeface="Montserrat"/>
                <a:ea typeface="Montserrat"/>
                <a:cs typeface="Montserrat"/>
                <a:sym typeface="Montserrat"/>
              </a:defRPr>
            </a:lvl6pPr>
            <a:lvl7pPr indent="-533400" lvl="6" marL="32004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●"/>
              <a:defRPr sz="4800">
                <a:latin typeface="Montserrat"/>
                <a:ea typeface="Montserrat"/>
                <a:cs typeface="Montserrat"/>
                <a:sym typeface="Montserrat"/>
              </a:defRPr>
            </a:lvl7pPr>
            <a:lvl8pPr indent="-533400" lvl="7" marL="36576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○"/>
              <a:defRPr sz="4800">
                <a:latin typeface="Montserrat"/>
                <a:ea typeface="Montserrat"/>
                <a:cs typeface="Montserrat"/>
                <a:sym typeface="Montserrat"/>
              </a:defRPr>
            </a:lvl8pPr>
            <a:lvl9pPr indent="-533400" lvl="8" marL="41148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■"/>
              <a:defRPr sz="4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1" name="Google Shape;21;g9eedea6f09_0_43"/>
          <p:cNvSpPr txBox="1"/>
          <p:nvPr>
            <p:ph idx="2" type="body"/>
          </p:nvPr>
        </p:nvSpPr>
        <p:spPr>
          <a:xfrm>
            <a:off x="12343600" y="2706600"/>
            <a:ext cx="10563000" cy="88500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Autofit/>
          </a:bodyPr>
          <a:lstStyle>
            <a:lvl1pPr indent="-533400" lvl="0" marL="4572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●"/>
              <a:defRPr sz="4800">
                <a:latin typeface="Montserrat"/>
                <a:ea typeface="Montserrat"/>
                <a:cs typeface="Montserrat"/>
                <a:sym typeface="Montserrat"/>
              </a:defRPr>
            </a:lvl1pPr>
            <a:lvl2pPr indent="-533400" lvl="1" marL="9144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○"/>
              <a:defRPr sz="4800">
                <a:latin typeface="Montserrat"/>
                <a:ea typeface="Montserrat"/>
                <a:cs typeface="Montserrat"/>
                <a:sym typeface="Montserrat"/>
              </a:defRPr>
            </a:lvl2pPr>
            <a:lvl3pPr indent="-533400" lvl="2" marL="13716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■"/>
              <a:defRPr sz="4800">
                <a:latin typeface="Montserrat"/>
                <a:ea typeface="Montserrat"/>
                <a:cs typeface="Montserrat"/>
                <a:sym typeface="Montserrat"/>
              </a:defRPr>
            </a:lvl3pPr>
            <a:lvl4pPr indent="-533400" lvl="3" marL="18288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●"/>
              <a:defRPr sz="4800">
                <a:latin typeface="Montserrat"/>
                <a:ea typeface="Montserrat"/>
                <a:cs typeface="Montserrat"/>
                <a:sym typeface="Montserrat"/>
              </a:defRPr>
            </a:lvl4pPr>
            <a:lvl5pPr indent="-533400" lvl="4" marL="22860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○"/>
              <a:defRPr sz="4800">
                <a:latin typeface="Montserrat"/>
                <a:ea typeface="Montserrat"/>
                <a:cs typeface="Montserrat"/>
                <a:sym typeface="Montserrat"/>
              </a:defRPr>
            </a:lvl5pPr>
            <a:lvl6pPr indent="-533400" lvl="5" marL="27432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■"/>
              <a:defRPr sz="4800">
                <a:latin typeface="Montserrat"/>
                <a:ea typeface="Montserrat"/>
                <a:cs typeface="Montserrat"/>
                <a:sym typeface="Montserrat"/>
              </a:defRPr>
            </a:lvl6pPr>
            <a:lvl7pPr indent="-533400" lvl="6" marL="32004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●"/>
              <a:defRPr sz="4800">
                <a:latin typeface="Montserrat"/>
                <a:ea typeface="Montserrat"/>
                <a:cs typeface="Montserrat"/>
                <a:sym typeface="Montserrat"/>
              </a:defRPr>
            </a:lvl7pPr>
            <a:lvl8pPr indent="-533400" lvl="7" marL="36576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○"/>
              <a:defRPr sz="4800">
                <a:latin typeface="Montserrat"/>
                <a:ea typeface="Montserrat"/>
                <a:cs typeface="Montserrat"/>
                <a:sym typeface="Montserrat"/>
              </a:defRPr>
            </a:lvl8pPr>
            <a:lvl9pPr indent="-533400" lvl="8" marL="41148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■"/>
              <a:defRPr sz="4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ody + Right Side Image">
  <p:cSld name="1_Custom Layout_1_1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g9eedea6f09_0_47"/>
          <p:cNvSpPr txBox="1"/>
          <p:nvPr>
            <p:ph type="title"/>
          </p:nvPr>
        </p:nvSpPr>
        <p:spPr>
          <a:xfrm>
            <a:off x="863200" y="829050"/>
            <a:ext cx="22043400" cy="13410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Font typeface="Montserrat ExtraBold"/>
              <a:buNone/>
              <a:defRPr sz="72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g9eedea6f09_0_47"/>
          <p:cNvSpPr txBox="1"/>
          <p:nvPr>
            <p:ph idx="1" type="body"/>
          </p:nvPr>
        </p:nvSpPr>
        <p:spPr>
          <a:xfrm>
            <a:off x="1399650" y="2706600"/>
            <a:ext cx="10563000" cy="88500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Autofit/>
          </a:bodyPr>
          <a:lstStyle>
            <a:lvl1pPr indent="-533400" lvl="0" marL="4572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●"/>
              <a:defRPr sz="4800">
                <a:latin typeface="Montserrat"/>
                <a:ea typeface="Montserrat"/>
                <a:cs typeface="Montserrat"/>
                <a:sym typeface="Montserrat"/>
              </a:defRPr>
            </a:lvl1pPr>
            <a:lvl2pPr indent="-533400" lvl="1" marL="9144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○"/>
              <a:defRPr sz="4800">
                <a:latin typeface="Montserrat"/>
                <a:ea typeface="Montserrat"/>
                <a:cs typeface="Montserrat"/>
                <a:sym typeface="Montserrat"/>
              </a:defRPr>
            </a:lvl2pPr>
            <a:lvl3pPr indent="-533400" lvl="2" marL="13716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■"/>
              <a:defRPr sz="4800">
                <a:latin typeface="Montserrat"/>
                <a:ea typeface="Montserrat"/>
                <a:cs typeface="Montserrat"/>
                <a:sym typeface="Montserrat"/>
              </a:defRPr>
            </a:lvl3pPr>
            <a:lvl4pPr indent="-533400" lvl="3" marL="18288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●"/>
              <a:defRPr sz="4800">
                <a:latin typeface="Montserrat"/>
                <a:ea typeface="Montserrat"/>
                <a:cs typeface="Montserrat"/>
                <a:sym typeface="Montserrat"/>
              </a:defRPr>
            </a:lvl4pPr>
            <a:lvl5pPr indent="-533400" lvl="4" marL="22860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○"/>
              <a:defRPr sz="4800">
                <a:latin typeface="Montserrat"/>
                <a:ea typeface="Montserrat"/>
                <a:cs typeface="Montserrat"/>
                <a:sym typeface="Montserrat"/>
              </a:defRPr>
            </a:lvl5pPr>
            <a:lvl6pPr indent="-533400" lvl="5" marL="27432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■"/>
              <a:defRPr sz="4800">
                <a:latin typeface="Montserrat"/>
                <a:ea typeface="Montserrat"/>
                <a:cs typeface="Montserrat"/>
                <a:sym typeface="Montserrat"/>
              </a:defRPr>
            </a:lvl6pPr>
            <a:lvl7pPr indent="-533400" lvl="6" marL="32004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●"/>
              <a:defRPr sz="4800">
                <a:latin typeface="Montserrat"/>
                <a:ea typeface="Montserrat"/>
                <a:cs typeface="Montserrat"/>
                <a:sym typeface="Montserrat"/>
              </a:defRPr>
            </a:lvl7pPr>
            <a:lvl8pPr indent="-533400" lvl="7" marL="36576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○"/>
              <a:defRPr sz="4800">
                <a:latin typeface="Montserrat"/>
                <a:ea typeface="Montserrat"/>
                <a:cs typeface="Montserrat"/>
                <a:sym typeface="Montserrat"/>
              </a:defRPr>
            </a:lvl8pPr>
            <a:lvl9pPr indent="-533400" lvl="8" marL="41148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■"/>
              <a:defRPr sz="4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9eedea6f09_0_50"/>
          <p:cNvSpPr txBox="1"/>
          <p:nvPr>
            <p:ph idx="12" type="sldNum"/>
          </p:nvPr>
        </p:nvSpPr>
        <p:spPr>
          <a:xfrm>
            <a:off x="11959031" y="13081000"/>
            <a:ext cx="4533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9eedea6f09_0_30"/>
          <p:cNvSpPr/>
          <p:nvPr/>
        </p:nvSpPr>
        <p:spPr>
          <a:xfrm>
            <a:off x="-31532" y="11556884"/>
            <a:ext cx="24415530" cy="2160071"/>
          </a:xfrm>
          <a:custGeom>
            <a:rect b="b" l="l" r="r" t="t"/>
            <a:pathLst>
              <a:path extrusionOk="0" h="516146" w="12207765">
                <a:moveTo>
                  <a:pt x="0" y="339063"/>
                </a:moveTo>
                <a:cubicBezTo>
                  <a:pt x="573578" y="232383"/>
                  <a:pt x="1157599" y="19530"/>
                  <a:pt x="2573029" y="1347"/>
                </a:cubicBezTo>
                <a:cubicBezTo>
                  <a:pt x="3988459" y="-16836"/>
                  <a:pt x="6519395" y="153759"/>
                  <a:pt x="8492578" y="229965"/>
                </a:cubicBezTo>
                <a:cubicBezTo>
                  <a:pt x="10098367" y="248207"/>
                  <a:pt x="11641576" y="56764"/>
                  <a:pt x="12207765" y="110797"/>
                </a:cubicBezTo>
                <a:lnTo>
                  <a:pt x="12207765" y="516146"/>
                </a:lnTo>
                <a:lnTo>
                  <a:pt x="15765" y="516146"/>
                </a:lnTo>
                <a:lnTo>
                  <a:pt x="0" y="339063"/>
                </a:lnTo>
                <a:close/>
              </a:path>
            </a:pathLst>
          </a:custGeom>
          <a:solidFill>
            <a:schemeClr val="accent1">
              <a:alpha val="25880"/>
            </a:schemeClr>
          </a:solidFill>
          <a:ln>
            <a:noFill/>
          </a:ln>
        </p:spPr>
        <p:txBody>
          <a:bodyPr anchorCtr="0" anchor="ctr" bIns="91400" lIns="182850" spcFirstLastPara="1" rIns="182850" wrap="square" tIns="914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6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" name="Google Shape;7;g9eedea6f09_0_30"/>
          <p:cNvSpPr/>
          <p:nvPr/>
        </p:nvSpPr>
        <p:spPr>
          <a:xfrm>
            <a:off x="0" y="12045806"/>
            <a:ext cx="24384000" cy="1669835"/>
          </a:xfrm>
          <a:custGeom>
            <a:rect b="b" l="l" r="r" t="t"/>
            <a:pathLst>
              <a:path extrusionOk="0" h="562234" w="12192000">
                <a:moveTo>
                  <a:pt x="3881" y="404662"/>
                </a:moveTo>
                <a:cubicBezTo>
                  <a:pt x="577459" y="297982"/>
                  <a:pt x="1017322" y="99636"/>
                  <a:pt x="2492318" y="81214"/>
                </a:cubicBezTo>
                <a:cubicBezTo>
                  <a:pt x="3967314" y="62792"/>
                  <a:pt x="7239872" y="306669"/>
                  <a:pt x="8853858" y="294130"/>
                </a:cubicBezTo>
                <a:cubicBezTo>
                  <a:pt x="10467844" y="281591"/>
                  <a:pt x="11610046" y="-48054"/>
                  <a:pt x="12176235" y="5979"/>
                </a:cubicBezTo>
                <a:lnTo>
                  <a:pt x="12192000" y="562234"/>
                </a:lnTo>
                <a:lnTo>
                  <a:pt x="0" y="562234"/>
                </a:lnTo>
                <a:cubicBezTo>
                  <a:pt x="1294" y="509710"/>
                  <a:pt x="2587" y="457186"/>
                  <a:pt x="3881" y="404662"/>
                </a:cubicBezTo>
                <a:close/>
              </a:path>
            </a:pathLst>
          </a:custGeom>
          <a:solidFill>
            <a:schemeClr val="accent1">
              <a:alpha val="25880"/>
            </a:schemeClr>
          </a:solidFill>
          <a:ln>
            <a:noFill/>
          </a:ln>
        </p:spPr>
        <p:txBody>
          <a:bodyPr anchorCtr="0" anchor="ctr" bIns="91400" lIns="182850" spcFirstLastPara="1" rIns="182850" wrap="square" tIns="914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6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" name="Google Shape;8;g9eedea6f09_0_30"/>
          <p:cNvSpPr/>
          <p:nvPr/>
        </p:nvSpPr>
        <p:spPr>
          <a:xfrm>
            <a:off x="0" y="12649198"/>
            <a:ext cx="24384000" cy="1067704"/>
          </a:xfrm>
          <a:custGeom>
            <a:rect b="b" l="l" r="r" t="t"/>
            <a:pathLst>
              <a:path extrusionOk="0" h="793832" w="12192000">
                <a:moveTo>
                  <a:pt x="0" y="438017"/>
                </a:moveTo>
                <a:cubicBezTo>
                  <a:pt x="573578" y="331337"/>
                  <a:pt x="1107753" y="101985"/>
                  <a:pt x="2573564" y="107255"/>
                </a:cubicBezTo>
                <a:cubicBezTo>
                  <a:pt x="4039375" y="112525"/>
                  <a:pt x="7191792" y="486833"/>
                  <a:pt x="8794865" y="469635"/>
                </a:cubicBezTo>
                <a:cubicBezTo>
                  <a:pt x="10397938" y="452437"/>
                  <a:pt x="11625811" y="-49969"/>
                  <a:pt x="12192000" y="4064"/>
                </a:cubicBezTo>
                <a:lnTo>
                  <a:pt x="12192000" y="793832"/>
                </a:lnTo>
                <a:lnTo>
                  <a:pt x="0" y="793832"/>
                </a:lnTo>
                <a:lnTo>
                  <a:pt x="0" y="43801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00" lIns="182850" spcFirstLastPara="1" rIns="182850" wrap="square" tIns="914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6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" name="Google Shape;9;g9eedea6f09_0_30"/>
          <p:cNvSpPr/>
          <p:nvPr/>
        </p:nvSpPr>
        <p:spPr>
          <a:xfrm>
            <a:off x="693400" y="10924050"/>
            <a:ext cx="3096000" cy="20754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00" lIns="182850" spcFirstLastPara="1" rIns="182850" wrap="square" tIns="914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6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" name="Google Shape;10;g9eedea6f09_0_30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959332" y="11143506"/>
            <a:ext cx="2781300" cy="192405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g9eedea6f09_0_30"/>
          <p:cNvSpPr txBox="1"/>
          <p:nvPr>
            <p:ph type="title"/>
          </p:nvPr>
        </p:nvSpPr>
        <p:spPr>
          <a:xfrm>
            <a:off x="863200" y="829050"/>
            <a:ext cx="22043400" cy="13410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Font typeface="Montserrat ExtraBold"/>
              <a:buNone/>
              <a:defRPr sz="72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g9eedea6f09_0_30"/>
          <p:cNvSpPr txBox="1"/>
          <p:nvPr>
            <p:ph idx="1" type="body"/>
          </p:nvPr>
        </p:nvSpPr>
        <p:spPr>
          <a:xfrm>
            <a:off x="1399650" y="2706600"/>
            <a:ext cx="21945600" cy="88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>
            <a:lvl1pPr indent="-533400" lvl="0" marL="4572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●"/>
              <a:defRPr sz="4800">
                <a:latin typeface="Montserrat"/>
                <a:ea typeface="Montserrat"/>
                <a:cs typeface="Montserrat"/>
                <a:sym typeface="Montserrat"/>
              </a:defRPr>
            </a:lvl1pPr>
            <a:lvl2pPr indent="-533400" lvl="1" marL="9144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○"/>
              <a:defRPr sz="4800">
                <a:latin typeface="Montserrat"/>
                <a:ea typeface="Montserrat"/>
                <a:cs typeface="Montserrat"/>
                <a:sym typeface="Montserrat"/>
              </a:defRPr>
            </a:lvl2pPr>
            <a:lvl3pPr indent="-533400" lvl="2" marL="13716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■"/>
              <a:defRPr sz="4800">
                <a:latin typeface="Montserrat"/>
                <a:ea typeface="Montserrat"/>
                <a:cs typeface="Montserrat"/>
                <a:sym typeface="Montserrat"/>
              </a:defRPr>
            </a:lvl3pPr>
            <a:lvl4pPr indent="-533400" lvl="3" marL="18288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●"/>
              <a:defRPr sz="4800">
                <a:latin typeface="Montserrat"/>
                <a:ea typeface="Montserrat"/>
                <a:cs typeface="Montserrat"/>
                <a:sym typeface="Montserrat"/>
              </a:defRPr>
            </a:lvl4pPr>
            <a:lvl5pPr indent="-533400" lvl="4" marL="22860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○"/>
              <a:defRPr sz="4800">
                <a:latin typeface="Montserrat"/>
                <a:ea typeface="Montserrat"/>
                <a:cs typeface="Montserrat"/>
                <a:sym typeface="Montserrat"/>
              </a:defRPr>
            </a:lvl5pPr>
            <a:lvl6pPr indent="-533400" lvl="5" marL="27432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■"/>
              <a:defRPr sz="4800">
                <a:latin typeface="Montserrat"/>
                <a:ea typeface="Montserrat"/>
                <a:cs typeface="Montserrat"/>
                <a:sym typeface="Montserrat"/>
              </a:defRPr>
            </a:lvl6pPr>
            <a:lvl7pPr indent="-533400" lvl="6" marL="32004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●"/>
              <a:defRPr sz="4800">
                <a:latin typeface="Montserrat"/>
                <a:ea typeface="Montserrat"/>
                <a:cs typeface="Montserrat"/>
                <a:sym typeface="Montserrat"/>
              </a:defRPr>
            </a:lvl7pPr>
            <a:lvl8pPr indent="-533400" lvl="7" marL="36576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○"/>
              <a:defRPr sz="4800">
                <a:latin typeface="Montserrat"/>
                <a:ea typeface="Montserrat"/>
                <a:cs typeface="Montserrat"/>
                <a:sym typeface="Montserrat"/>
              </a:defRPr>
            </a:lvl8pPr>
            <a:lvl9pPr indent="-533400" lvl="8" marL="41148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■"/>
              <a:defRPr sz="4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"/>
          <p:cNvSpPr txBox="1"/>
          <p:nvPr/>
        </p:nvSpPr>
        <p:spPr>
          <a:xfrm>
            <a:off x="987300" y="3744550"/>
            <a:ext cx="22409400" cy="373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0"/>
              <a:buFont typeface="Poppins"/>
              <a:buNone/>
            </a:pPr>
            <a:r>
              <a:rPr b="1" lang="en-US" sz="12000">
                <a:latin typeface="Montserrat"/>
                <a:ea typeface="Montserrat"/>
                <a:cs typeface="Montserrat"/>
                <a:sym typeface="Montserrat"/>
              </a:rPr>
              <a:t>The Kernel Tricks for Support Vector Machines</a:t>
            </a:r>
            <a:endParaRPr b="1" i="0" sz="12000" u="none" cap="none" strike="noStrike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98edbe798e_0_5"/>
          <p:cNvSpPr txBox="1"/>
          <p:nvPr/>
        </p:nvSpPr>
        <p:spPr>
          <a:xfrm>
            <a:off x="1231625" y="711075"/>
            <a:ext cx="22745400" cy="147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2FF"/>
              </a:buClr>
              <a:buSzPts val="9000"/>
              <a:buFont typeface="Poppins"/>
              <a:buNone/>
            </a:pPr>
            <a:r>
              <a:rPr b="1" lang="en-US" sz="9000">
                <a:latin typeface="Montserrat"/>
                <a:ea typeface="Montserrat"/>
                <a:cs typeface="Montserrat"/>
                <a:sym typeface="Montserrat"/>
              </a:rPr>
              <a:t>Understanding Kernel Trick</a:t>
            </a:r>
            <a:endParaRPr b="1" i="0" sz="9000" u="none" cap="none" strike="noStrike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" name="Google Shape;37;g98edbe798e_0_5"/>
          <p:cNvSpPr txBox="1"/>
          <p:nvPr/>
        </p:nvSpPr>
        <p:spPr>
          <a:xfrm>
            <a:off x="670650" y="2997150"/>
            <a:ext cx="11388000" cy="72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207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600"/>
              <a:buFont typeface="Montserrat"/>
              <a:buChar char="●"/>
            </a:pPr>
            <a:r>
              <a:rPr lang="en-US" sz="4600">
                <a:latin typeface="Montserrat"/>
                <a:ea typeface="Montserrat"/>
                <a:cs typeface="Montserrat"/>
                <a:sym typeface="Montserrat"/>
              </a:rPr>
              <a:t>Two </a:t>
            </a:r>
            <a:r>
              <a:rPr lang="en-US" sz="4600">
                <a:latin typeface="Montserrat"/>
                <a:ea typeface="Montserrat"/>
                <a:cs typeface="Montserrat"/>
                <a:sym typeface="Montserrat"/>
              </a:rPr>
              <a:t>classes</a:t>
            </a:r>
            <a:r>
              <a:rPr lang="en-US" sz="4600">
                <a:latin typeface="Montserrat"/>
                <a:ea typeface="Montserrat"/>
                <a:cs typeface="Montserrat"/>
                <a:sym typeface="Montserrat"/>
              </a:rPr>
              <a:t> of observations: the blue points and the purple points. </a:t>
            </a:r>
            <a:endParaRPr sz="4600">
              <a:latin typeface="Montserrat"/>
              <a:ea typeface="Montserrat"/>
              <a:cs typeface="Montserrat"/>
              <a:sym typeface="Montserrat"/>
            </a:endParaRPr>
          </a:p>
          <a:p>
            <a:pPr indent="-5207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600"/>
              <a:buFont typeface="Montserrat"/>
              <a:buChar char="●"/>
            </a:pPr>
            <a:r>
              <a:rPr lang="en-US" sz="4600">
                <a:latin typeface="Montserrat"/>
                <a:ea typeface="Montserrat"/>
                <a:cs typeface="Montserrat"/>
                <a:sym typeface="Montserrat"/>
              </a:rPr>
              <a:t>There are tons of ways to separate these two classes as shown in the graph on the left. </a:t>
            </a:r>
            <a:endParaRPr sz="46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8" name="Google Shape;38;g98edbe798e_0_5"/>
          <p:cNvCxnSpPr/>
          <p:nvPr/>
        </p:nvCxnSpPr>
        <p:spPr>
          <a:xfrm>
            <a:off x="810900" y="771750"/>
            <a:ext cx="0" cy="1262100"/>
          </a:xfrm>
          <a:prstGeom prst="straightConnector1">
            <a:avLst/>
          </a:prstGeom>
          <a:noFill/>
          <a:ln cap="flat" cmpd="sng" w="228600">
            <a:solidFill>
              <a:srgbClr val="CFE2F3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9" name="Google Shape;39;g98edbe798e_0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47675" y="2436175"/>
            <a:ext cx="9806549" cy="548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9a36763e48_0_13"/>
          <p:cNvSpPr txBox="1"/>
          <p:nvPr/>
        </p:nvSpPr>
        <p:spPr>
          <a:xfrm>
            <a:off x="1484075" y="711075"/>
            <a:ext cx="22492800" cy="147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2FF"/>
              </a:buClr>
              <a:buSzPts val="9000"/>
              <a:buFont typeface="Poppins"/>
              <a:buNone/>
            </a:pPr>
            <a:r>
              <a:rPr b="1" lang="en-US" sz="9000">
                <a:latin typeface="Montserrat"/>
                <a:ea typeface="Montserrat"/>
                <a:cs typeface="Montserrat"/>
                <a:sym typeface="Montserrat"/>
              </a:rPr>
              <a:t>How to find best Hyperplane?</a:t>
            </a:r>
            <a:endParaRPr b="1" i="0" sz="9000" u="none" cap="none" strike="noStrike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" name="Google Shape;45;g9a36763e48_0_13"/>
          <p:cNvSpPr txBox="1"/>
          <p:nvPr/>
        </p:nvSpPr>
        <p:spPr>
          <a:xfrm>
            <a:off x="810900" y="2855975"/>
            <a:ext cx="22130700" cy="42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20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600"/>
              <a:buFont typeface="Montserrat"/>
              <a:buChar char="●"/>
            </a:pPr>
            <a:r>
              <a:rPr lang="en-US" sz="4600">
                <a:latin typeface="Montserrat"/>
                <a:ea typeface="Montserrat"/>
                <a:cs typeface="Montserrat"/>
                <a:sym typeface="Montserrat"/>
              </a:rPr>
              <a:t>T</a:t>
            </a:r>
            <a:r>
              <a:rPr lang="en-US" sz="4600">
                <a:latin typeface="Montserrat"/>
                <a:ea typeface="Montserrat"/>
                <a:cs typeface="Montserrat"/>
                <a:sym typeface="Montserrat"/>
              </a:rPr>
              <a:t>o find the “best” hyperplane that could maximize the margin between the hyperplane and the nearest data points on each side is the largest. </a:t>
            </a:r>
            <a:endParaRPr sz="4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600">
              <a:latin typeface="Montserrat"/>
              <a:ea typeface="Montserrat"/>
              <a:cs typeface="Montserrat"/>
              <a:sym typeface="Montserrat"/>
            </a:endParaRPr>
          </a:p>
          <a:p>
            <a:pPr indent="-520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600"/>
              <a:buFont typeface="Montserrat"/>
              <a:buChar char="●"/>
            </a:pPr>
            <a:r>
              <a:rPr lang="en-US" sz="4600">
                <a:latin typeface="Montserrat"/>
                <a:ea typeface="Montserrat"/>
                <a:cs typeface="Montserrat"/>
                <a:sym typeface="Montserrat"/>
              </a:rPr>
              <a:t>Depending on which side of the hyperplane a new data point locates, we could assign a class to the new observation.</a:t>
            </a:r>
            <a:endParaRPr sz="4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6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46" name="Google Shape;46;g9a36763e48_0_13"/>
          <p:cNvCxnSpPr/>
          <p:nvPr/>
        </p:nvCxnSpPr>
        <p:spPr>
          <a:xfrm>
            <a:off x="810900" y="771750"/>
            <a:ext cx="0" cy="1262100"/>
          </a:xfrm>
          <a:prstGeom prst="straightConnector1">
            <a:avLst/>
          </a:prstGeom>
          <a:noFill/>
          <a:ln cap="flat" cmpd="sng" w="228600">
            <a:solidFill>
              <a:srgbClr val="CFE2F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999e0fbf77_0_4"/>
          <p:cNvSpPr txBox="1"/>
          <p:nvPr/>
        </p:nvSpPr>
        <p:spPr>
          <a:xfrm>
            <a:off x="1259675" y="711075"/>
            <a:ext cx="22717200" cy="147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A2FF"/>
              </a:buClr>
              <a:buSzPts val="9000"/>
              <a:buFont typeface="Poppins"/>
              <a:buNone/>
            </a:pPr>
            <a:r>
              <a:t/>
            </a:r>
            <a:endParaRPr sz="9000">
              <a:solidFill>
                <a:srgbClr val="00A2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A2FF"/>
              </a:buClr>
              <a:buSzPts val="9000"/>
              <a:buFont typeface="Poppins"/>
              <a:buNone/>
            </a:pPr>
            <a:r>
              <a:rPr b="1" lang="en-US" sz="9000">
                <a:latin typeface="Montserrat"/>
                <a:ea typeface="Montserrat"/>
                <a:cs typeface="Montserrat"/>
                <a:sym typeface="Montserrat"/>
              </a:rPr>
              <a:t>Understanding Kernel Trick</a:t>
            </a:r>
            <a:endParaRPr b="1" sz="9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2FF"/>
              </a:buClr>
              <a:buSzPts val="9000"/>
              <a:buFont typeface="Poppins"/>
              <a:buNone/>
            </a:pPr>
            <a:r>
              <a:t/>
            </a:r>
            <a:endParaRPr sz="9000">
              <a:solidFill>
                <a:srgbClr val="00A2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2" name="Google Shape;52;g999e0fbf77_0_4"/>
          <p:cNvSpPr txBox="1"/>
          <p:nvPr/>
        </p:nvSpPr>
        <p:spPr>
          <a:xfrm>
            <a:off x="810900" y="2672375"/>
            <a:ext cx="11079300" cy="732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600"/>
              <a:buFont typeface="Montserrat"/>
              <a:buChar char="●"/>
            </a:pPr>
            <a:r>
              <a:rPr lang="en-US" sz="4600">
                <a:latin typeface="Montserrat"/>
                <a:ea typeface="Montserrat"/>
                <a:cs typeface="Montserrat"/>
                <a:sym typeface="Montserrat"/>
              </a:rPr>
              <a:t>Not all data are linearly separable. </a:t>
            </a:r>
            <a:endParaRPr sz="4600">
              <a:latin typeface="Montserrat"/>
              <a:ea typeface="Montserrat"/>
              <a:cs typeface="Montserrat"/>
              <a:sym typeface="Montserrat"/>
            </a:endParaRPr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600"/>
              <a:buFont typeface="Montserrat"/>
              <a:buChar char="●"/>
            </a:pPr>
            <a:r>
              <a:rPr lang="en-US" sz="4600">
                <a:latin typeface="Montserrat"/>
                <a:ea typeface="Montserrat"/>
                <a:cs typeface="Montserrat"/>
                <a:sym typeface="Montserrat"/>
              </a:rPr>
              <a:t>To map the data from 2-dimensional space to 3-dimensional space, we will be able to find a decision surface that clearly divides between different classes.</a:t>
            </a:r>
            <a:endParaRPr sz="4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6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6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6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6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6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6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6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6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6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6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</a:pPr>
            <a:r>
              <a:t/>
            </a:r>
            <a:endParaRPr b="0" i="0" sz="4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53" name="Google Shape;53;g999e0fbf77_0_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90200" y="2672375"/>
            <a:ext cx="11974400" cy="44739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4" name="Google Shape;54;g999e0fbf77_0_4"/>
          <p:cNvCxnSpPr/>
          <p:nvPr/>
        </p:nvCxnSpPr>
        <p:spPr>
          <a:xfrm>
            <a:off x="810900" y="771750"/>
            <a:ext cx="0" cy="1262100"/>
          </a:xfrm>
          <a:prstGeom prst="straightConnector1">
            <a:avLst/>
          </a:prstGeom>
          <a:noFill/>
          <a:ln cap="flat" cmpd="sng" w="228600">
            <a:solidFill>
              <a:srgbClr val="CFE2F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999e0fbf77_0_14"/>
          <p:cNvSpPr txBox="1"/>
          <p:nvPr/>
        </p:nvSpPr>
        <p:spPr>
          <a:xfrm>
            <a:off x="1170000" y="666150"/>
            <a:ext cx="22044000" cy="147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2FF"/>
              </a:buClr>
              <a:buSzPts val="9000"/>
              <a:buFont typeface="Poppins"/>
              <a:buNone/>
            </a:pPr>
            <a:r>
              <a:rPr b="1" lang="en-US" sz="9000">
                <a:latin typeface="Montserrat"/>
                <a:ea typeface="Montserrat"/>
                <a:cs typeface="Montserrat"/>
                <a:sym typeface="Montserrat"/>
              </a:rPr>
              <a:t>Kernel Trick</a:t>
            </a:r>
            <a:endParaRPr b="1" i="0" sz="9000" u="none" cap="none" strike="noStrike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" name="Google Shape;60;g999e0fbf77_0_14"/>
          <p:cNvSpPr txBox="1"/>
          <p:nvPr/>
        </p:nvSpPr>
        <p:spPr>
          <a:xfrm>
            <a:off x="853500" y="2867825"/>
            <a:ext cx="22677000" cy="71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Montserrat"/>
              <a:buChar char="●"/>
            </a:pPr>
            <a:r>
              <a:rPr lang="en-US" sz="4600">
                <a:latin typeface="Montserrat"/>
                <a:ea typeface="Montserrat"/>
                <a:cs typeface="Montserrat"/>
                <a:sym typeface="Montserrat"/>
              </a:rPr>
              <a:t>When there are more and more dimensions, computations within that space become more and more expensive. This is when the kernel trick comes in.</a:t>
            </a:r>
            <a:endParaRPr sz="4600">
              <a:latin typeface="Montserrat"/>
              <a:ea typeface="Montserrat"/>
              <a:cs typeface="Montserrat"/>
              <a:sym typeface="Montserrat"/>
            </a:endParaRPr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600"/>
              <a:buFont typeface="Montserrat"/>
              <a:buChar char="●"/>
            </a:pPr>
            <a:r>
              <a:rPr lang="en-US" sz="4600">
                <a:latin typeface="Montserrat"/>
                <a:ea typeface="Montserrat"/>
                <a:cs typeface="Montserrat"/>
                <a:sym typeface="Montserrat"/>
              </a:rPr>
              <a:t>Allows us to operate in the original feature space without computing the coordinates of the data in a higher dimensional space.</a:t>
            </a:r>
            <a:endParaRPr sz="4600">
              <a:latin typeface="Montserrat"/>
              <a:ea typeface="Montserrat"/>
              <a:cs typeface="Montserrat"/>
              <a:sym typeface="Montserrat"/>
            </a:endParaRPr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600"/>
              <a:buFont typeface="Montserrat"/>
              <a:buChar char="●"/>
            </a:pPr>
            <a:r>
              <a:rPr lang="en-US" sz="4600">
                <a:latin typeface="Montserrat"/>
                <a:ea typeface="Montserrat"/>
                <a:cs typeface="Montserrat"/>
                <a:sym typeface="Montserrat"/>
              </a:rPr>
              <a:t>The application of the kernel trick is not limited to the SVM algorithm. Any computations involving the dot products (x, y) can utilize the kernel trick.</a:t>
            </a:r>
            <a:endParaRPr sz="4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6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</a:pPr>
            <a:r>
              <a:t/>
            </a:r>
            <a:endParaRPr b="0" i="0" sz="4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</a:pPr>
            <a:r>
              <a:t/>
            </a:r>
            <a:endParaRPr b="0" i="0" sz="4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61" name="Google Shape;61;g999e0fbf77_0_14"/>
          <p:cNvCxnSpPr/>
          <p:nvPr/>
        </p:nvCxnSpPr>
        <p:spPr>
          <a:xfrm>
            <a:off x="810900" y="771750"/>
            <a:ext cx="0" cy="1262100"/>
          </a:xfrm>
          <a:prstGeom prst="straightConnector1">
            <a:avLst/>
          </a:prstGeom>
          <a:noFill/>
          <a:ln cap="flat" cmpd="sng" w="228600">
            <a:solidFill>
              <a:srgbClr val="CFE2F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9a36763e48_0_31"/>
          <p:cNvSpPr txBox="1"/>
          <p:nvPr/>
        </p:nvSpPr>
        <p:spPr>
          <a:xfrm>
            <a:off x="1175525" y="711075"/>
            <a:ext cx="22801200" cy="147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2FF"/>
              </a:buClr>
              <a:buSzPts val="9000"/>
              <a:buFont typeface="Poppins"/>
              <a:buNone/>
            </a:pPr>
            <a:r>
              <a:rPr b="1" lang="en-US" sz="9000">
                <a:latin typeface="Montserrat"/>
                <a:ea typeface="Montserrat"/>
                <a:cs typeface="Montserrat"/>
                <a:sym typeface="Montserrat"/>
              </a:rPr>
              <a:t>Types of Kernels</a:t>
            </a:r>
            <a:endParaRPr b="1" i="0" sz="9000" u="none" cap="none" strike="noStrike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7" name="Google Shape;67;g9a36763e48_0_31"/>
          <p:cNvSpPr txBox="1"/>
          <p:nvPr/>
        </p:nvSpPr>
        <p:spPr>
          <a:xfrm>
            <a:off x="12367125" y="3056025"/>
            <a:ext cx="10546500" cy="36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46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Helvetica Neue"/>
              <a:buChar char="●"/>
            </a:pPr>
            <a:r>
              <a:rPr b="1" lang="en-US" sz="5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Linear Kernel</a:t>
            </a:r>
            <a:endParaRPr b="1" sz="5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546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000"/>
              <a:buFont typeface="Helvetica Neue"/>
              <a:buChar char="●"/>
            </a:pPr>
            <a:r>
              <a:rPr b="1" lang="en-US" sz="5000">
                <a:latin typeface="Helvetica Neue"/>
                <a:ea typeface="Helvetica Neue"/>
                <a:cs typeface="Helvetica Neue"/>
                <a:sym typeface="Helvetica Neue"/>
              </a:rPr>
              <a:t>Polynomial Kernel </a:t>
            </a:r>
            <a:endParaRPr b="1" sz="5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546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000"/>
              <a:buFont typeface="Helvetica Neue"/>
              <a:buChar char="●"/>
            </a:pPr>
            <a:r>
              <a:rPr b="1" lang="en-US" sz="5000">
                <a:latin typeface="Helvetica Neue"/>
                <a:ea typeface="Helvetica Neue"/>
                <a:cs typeface="Helvetica Neue"/>
                <a:sym typeface="Helvetica Neue"/>
              </a:rPr>
              <a:t>Radial Basis Function (RBF) kernel</a:t>
            </a:r>
            <a:endParaRPr b="1" sz="5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6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6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</a:pPr>
            <a:r>
              <a:t/>
            </a:r>
            <a:endParaRPr sz="46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</a:pPr>
            <a:r>
              <a:t/>
            </a:r>
            <a:endParaRPr b="0" i="0" sz="4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68" name="Google Shape;68;g9a36763e48_0_31"/>
          <p:cNvCxnSpPr/>
          <p:nvPr/>
        </p:nvCxnSpPr>
        <p:spPr>
          <a:xfrm>
            <a:off x="810900" y="771750"/>
            <a:ext cx="0" cy="1262100"/>
          </a:xfrm>
          <a:prstGeom prst="straightConnector1">
            <a:avLst/>
          </a:prstGeom>
          <a:noFill/>
          <a:ln cap="flat" cmpd="sng" w="228600">
            <a:solidFill>
              <a:srgbClr val="CFE2F3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69" name="Google Shape;69;g9a36763e48_0_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6500" y="2438925"/>
            <a:ext cx="11411950" cy="855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9a36763e48_0_41"/>
          <p:cNvSpPr txBox="1"/>
          <p:nvPr/>
        </p:nvSpPr>
        <p:spPr>
          <a:xfrm>
            <a:off x="1119425" y="711075"/>
            <a:ext cx="22857300" cy="147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2FF"/>
              </a:buClr>
              <a:buSzPts val="9000"/>
              <a:buFont typeface="Poppins"/>
              <a:buNone/>
            </a:pPr>
            <a:r>
              <a:rPr b="1" lang="en-US" sz="9000">
                <a:latin typeface="Montserrat"/>
                <a:ea typeface="Montserrat"/>
                <a:cs typeface="Montserrat"/>
                <a:sym typeface="Montserrat"/>
              </a:rPr>
              <a:t>Key takeaway points</a:t>
            </a:r>
            <a:endParaRPr b="1" i="0" sz="9000" u="none" cap="none" strike="noStrike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5" name="Google Shape;75;g9a36763e48_0_41"/>
          <p:cNvSpPr txBox="1"/>
          <p:nvPr/>
        </p:nvSpPr>
        <p:spPr>
          <a:xfrm>
            <a:off x="810900" y="2868725"/>
            <a:ext cx="22302900" cy="57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207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600"/>
              <a:buFont typeface="Montserrat"/>
              <a:buChar char="●"/>
            </a:pPr>
            <a:r>
              <a:rPr lang="en-US" sz="4600">
                <a:latin typeface="Montserrat"/>
                <a:ea typeface="Montserrat"/>
                <a:cs typeface="Montserrat"/>
                <a:sym typeface="Montserrat"/>
              </a:rPr>
              <a:t>When we map data to a higher dimension, there are chances that we may overfit the model. </a:t>
            </a:r>
            <a:endParaRPr sz="4600">
              <a:latin typeface="Montserrat"/>
              <a:ea typeface="Montserrat"/>
              <a:cs typeface="Montserrat"/>
              <a:sym typeface="Montserrat"/>
            </a:endParaRPr>
          </a:p>
          <a:p>
            <a:pPr indent="-5207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600"/>
              <a:buFont typeface="Montserrat"/>
              <a:buChar char="●"/>
            </a:pPr>
            <a:r>
              <a:rPr lang="en-US" sz="4600">
                <a:latin typeface="Montserrat"/>
                <a:ea typeface="Montserrat"/>
                <a:cs typeface="Montserrat"/>
                <a:sym typeface="Montserrat"/>
              </a:rPr>
              <a:t>Thus choosing the right kernel function ,including the right parameters and regularization are of great importance.</a:t>
            </a:r>
            <a:endParaRPr sz="4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6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</a:pPr>
            <a:r>
              <a:t/>
            </a:r>
            <a:endParaRPr sz="46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</a:pPr>
            <a:r>
              <a:t/>
            </a:r>
            <a:endParaRPr b="0" i="0" sz="4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76" name="Google Shape;76;g9a36763e48_0_41"/>
          <p:cNvCxnSpPr/>
          <p:nvPr/>
        </p:nvCxnSpPr>
        <p:spPr>
          <a:xfrm>
            <a:off x="810900" y="771750"/>
            <a:ext cx="0" cy="1262100"/>
          </a:xfrm>
          <a:prstGeom prst="straightConnector1">
            <a:avLst/>
          </a:prstGeom>
          <a:noFill/>
          <a:ln cap="flat" cmpd="sng" w="228600">
            <a:solidFill>
              <a:srgbClr val="CFE2F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Blue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