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1"/>
  </p:notesMasterIdLst>
  <p:handoutMasterIdLst>
    <p:handoutMasterId r:id="rId62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84" r:id="rId13"/>
    <p:sldId id="344" r:id="rId14"/>
    <p:sldId id="345" r:id="rId15"/>
    <p:sldId id="346" r:id="rId16"/>
    <p:sldId id="347" r:id="rId17"/>
    <p:sldId id="348" r:id="rId18"/>
    <p:sldId id="385" r:id="rId19"/>
    <p:sldId id="349" r:id="rId20"/>
    <p:sldId id="350" r:id="rId21"/>
    <p:sldId id="386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8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89" r:id="rId51"/>
    <p:sldId id="378" r:id="rId52"/>
    <p:sldId id="379" r:id="rId53"/>
    <p:sldId id="380" r:id="rId54"/>
    <p:sldId id="381" r:id="rId55"/>
    <p:sldId id="390" r:id="rId56"/>
    <p:sldId id="382" r:id="rId57"/>
    <p:sldId id="383" r:id="rId58"/>
    <p:sldId id="391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11 Dec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NATURAL LANGUAGE</a:t>
            </a:r>
            <a:r>
              <a:rPr lang="en-US" sz="1400" b="1" baseline="0" dirty="0"/>
              <a:t> PROCESSING (NLP)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Natural Language Processing (NLP)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/>
              <a:t>The </a:t>
            </a:r>
            <a:r>
              <a:rPr lang="en-US" sz="4000" b="1" dirty="0" err="1"/>
              <a:t>nlp</a:t>
            </a:r>
            <a:r>
              <a:rPr lang="en-US" sz="4000" b="1" dirty="0"/>
              <a:t>() </a:t>
            </a:r>
            <a:r>
              <a:rPr lang="en-US" sz="4000" dirty="0"/>
              <a:t>function from Spacy automatically takes raw text and performs a series of operations to tag, parse, and describe the text data.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567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/>
              <a:t>We will create a pipeline objects and its series of operations</a:t>
            </a:r>
          </a:p>
          <a:p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/>
              <a:t>Examples: Tokenization, POS, Stemming, Lemmatization, etc.</a:t>
            </a:r>
          </a:p>
        </p:txBody>
      </p:sp>
    </p:spTree>
    <p:extLst>
      <p:ext uri="{BB962C8B-B14F-4D97-AF65-F5344CB8AC3E}">
        <p14:creationId xmlns:p14="http://schemas.microsoft.com/office/powerpoint/2010/main" val="74786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Tokenization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577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Tokenization is the process of breaking up the original text into component pieces (tokens)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89" y="2125486"/>
            <a:ext cx="6501986" cy="39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7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Notice that tokens are pieces of the </a:t>
            </a:r>
            <a:r>
              <a:rPr lang="en-US" sz="3600" b="1" dirty="0"/>
              <a:t>original text</a:t>
            </a:r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600" dirty="0"/>
              <a:t>We don’t see any conversion to word stems or lemmas (base forms of words) and we haven’t seen anything about organizations/places/money etc.</a:t>
            </a:r>
          </a:p>
        </p:txBody>
      </p:sp>
    </p:spTree>
    <p:extLst>
      <p:ext uri="{BB962C8B-B14F-4D97-AF65-F5344CB8AC3E}">
        <p14:creationId xmlns:p14="http://schemas.microsoft.com/office/powerpoint/2010/main" val="387456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/>
              <a:t>Prefix</a:t>
            </a:r>
            <a:r>
              <a:rPr lang="en-US" sz="3600" dirty="0"/>
              <a:t>: 	character(s) at the beginning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en-US" sz="3600" i="1" dirty="0"/>
              <a:t>$ ( “</a:t>
            </a:r>
            <a:endParaRPr lang="en-US" sz="3600" b="1" i="1" dirty="0"/>
          </a:p>
          <a:p>
            <a:pPr marL="457200" indent="-457200">
              <a:buFontTx/>
              <a:buChar char="-"/>
            </a:pPr>
            <a:r>
              <a:rPr lang="en-US" sz="3600" b="1" dirty="0"/>
              <a:t>Suffix: 	</a:t>
            </a:r>
            <a:r>
              <a:rPr lang="en-US" sz="3600" dirty="0"/>
              <a:t>characters(s) at the end	       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en-US" sz="3600" i="1" dirty="0"/>
              <a:t>km ) , . ! “</a:t>
            </a:r>
          </a:p>
          <a:p>
            <a:pPr marL="457200" indent="-457200">
              <a:buFontTx/>
              <a:buChar char="-"/>
            </a:pPr>
            <a:r>
              <a:rPr lang="en-US" sz="3600" b="1" dirty="0"/>
              <a:t>Infix: 	</a:t>
            </a:r>
            <a:r>
              <a:rPr lang="en-US" sz="3600" dirty="0"/>
              <a:t>character(s) in between	       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en-US" sz="3600" i="1" dirty="0"/>
              <a:t>- -- / …</a:t>
            </a:r>
          </a:p>
          <a:p>
            <a:pPr marL="457200" indent="-457200">
              <a:buFontTx/>
              <a:buChar char="-"/>
            </a:pPr>
            <a:r>
              <a:rPr lang="en-US" sz="3600" b="1" dirty="0"/>
              <a:t>Exception</a:t>
            </a:r>
            <a:r>
              <a:rPr lang="en-US" sz="3600" dirty="0"/>
              <a:t>:	</a:t>
            </a:r>
          </a:p>
          <a:p>
            <a:r>
              <a:rPr lang="en-US" sz="3600" dirty="0"/>
              <a:t>    special-case rule to split a string into several tokens   </a:t>
            </a:r>
          </a:p>
          <a:p>
            <a:r>
              <a:rPr lang="en-US" sz="3600" dirty="0"/>
              <a:t>    or prevent a token from being split when punctuation </a:t>
            </a:r>
          </a:p>
          <a:p>
            <a:r>
              <a:rPr lang="en-US" sz="3600" dirty="0"/>
              <a:t>    rules are applied	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en-US" sz="3600" i="1" dirty="0"/>
              <a:t>let’s U.S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14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/>
              <a:t>Tokens</a:t>
            </a:r>
            <a:r>
              <a:rPr lang="en-US" sz="3600" dirty="0"/>
              <a:t> have a variety of useful attributes and methods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2500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Tokenization Visualization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NLP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area of computer science &amp; artificial intelligence concerned with the interactions between computers and </a:t>
            </a:r>
            <a:r>
              <a:rPr lang="en-US" sz="2800" b="1" dirty="0">
                <a:solidFill>
                  <a:srgbClr val="C00000"/>
                </a:solidFill>
              </a:rPr>
              <a:t>human (natural) languages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 on how to program computers to process and analyze large amounts of </a:t>
            </a:r>
            <a:r>
              <a:rPr lang="en-US" sz="2800" b="1" dirty="0">
                <a:solidFill>
                  <a:srgbClr val="C00000"/>
                </a:solidFill>
              </a:rPr>
              <a:t>natural language data</a:t>
            </a:r>
            <a:r>
              <a:rPr lang="en-US" sz="2800" dirty="0"/>
              <a:t>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Visualization of token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46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Stemming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Often when searching text for a certain keyword, it helps if the search returns variations of the word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For example, searching for “boat” might also return “boats” and “boating”. Here “boat” would be the stem for [boat, boater, boating, boats]</a:t>
            </a:r>
          </a:p>
        </p:txBody>
      </p:sp>
    </p:spTree>
    <p:extLst>
      <p:ext uri="{BB962C8B-B14F-4D97-AF65-F5344CB8AC3E}">
        <p14:creationId xmlns:p14="http://schemas.microsoft.com/office/powerpoint/2010/main" val="223783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1. Text Normalization</a:t>
            </a:r>
          </a:p>
          <a:p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Words like </a:t>
            </a:r>
            <a:r>
              <a:rPr lang="en-US" sz="2800" i="1" dirty="0"/>
              <a:t>running</a:t>
            </a:r>
            <a:r>
              <a:rPr lang="en-US" sz="2800" dirty="0"/>
              <a:t>, </a:t>
            </a:r>
            <a:r>
              <a:rPr lang="en-US" sz="2800" i="1" dirty="0"/>
              <a:t>runs</a:t>
            </a:r>
            <a:r>
              <a:rPr lang="en-US" sz="2800" dirty="0"/>
              <a:t>, and </a:t>
            </a:r>
            <a:r>
              <a:rPr lang="en-US" sz="2800" i="1" dirty="0"/>
              <a:t>ran</a:t>
            </a:r>
            <a:r>
              <a:rPr lang="en-US" sz="2800" dirty="0"/>
              <a:t> share the same root (</a:t>
            </a:r>
            <a:r>
              <a:rPr lang="en-US" sz="2800" i="1" dirty="0"/>
              <a:t>run</a:t>
            </a:r>
            <a:r>
              <a:rPr lang="en-US" sz="2800" dirty="0"/>
              <a:t>). Stemming reduces these inflections and derivations to a common base form, making it easier to treat them as the same word.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This simplifies text data by reducing redundant word variations.</a:t>
            </a:r>
          </a:p>
        </p:txBody>
      </p:sp>
    </p:spTree>
    <p:extLst>
      <p:ext uri="{BB962C8B-B14F-4D97-AF65-F5344CB8AC3E}">
        <p14:creationId xmlns:p14="http://schemas.microsoft.com/office/powerpoint/2010/main" val="244342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2. Improves Search and Matching</a:t>
            </a:r>
          </a:p>
          <a:p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In search engines or databases, stemming allows a query for </a:t>
            </a:r>
            <a:r>
              <a:rPr lang="en-US" sz="2800" i="1" dirty="0"/>
              <a:t>run</a:t>
            </a:r>
            <a:r>
              <a:rPr lang="en-US" sz="2800" dirty="0"/>
              <a:t> to return documents containing </a:t>
            </a:r>
            <a:r>
              <a:rPr lang="en-US" sz="2800" i="1" dirty="0"/>
              <a:t>runs</a:t>
            </a:r>
            <a:r>
              <a:rPr lang="en-US" sz="2800" dirty="0"/>
              <a:t>, </a:t>
            </a:r>
            <a:r>
              <a:rPr lang="en-US" sz="2800" i="1" dirty="0"/>
              <a:t>running</a:t>
            </a:r>
            <a:r>
              <a:rPr lang="en-US" sz="2800" dirty="0"/>
              <a:t>, or </a:t>
            </a:r>
            <a:r>
              <a:rPr lang="en-US" sz="2800" i="1" dirty="0"/>
              <a:t>ran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It improves the recall of search results by accounting for morphological </a:t>
            </a:r>
          </a:p>
          <a:p>
            <a:r>
              <a:rPr lang="en-US" sz="2800" dirty="0"/>
              <a:t>      variations.</a:t>
            </a:r>
          </a:p>
        </p:txBody>
      </p:sp>
    </p:spTree>
    <p:extLst>
      <p:ext uri="{BB962C8B-B14F-4D97-AF65-F5344CB8AC3E}">
        <p14:creationId xmlns:p14="http://schemas.microsoft.com/office/powerpoint/2010/main" val="1180909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3. Reduces Dimensionality</a:t>
            </a:r>
          </a:p>
          <a:p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2800" dirty="0"/>
              <a:t>By grouping different forms of a word into a single base form, stemming reduces the size of the vocabulary.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This is especially useful in machine learning and NLP tasks, where large vocabularies increase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093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4. Enhances Machine Learning Models</a:t>
            </a:r>
          </a:p>
          <a:p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800" dirty="0"/>
              <a:t>Helps algorithms focus on the meaning of the word rather than its grammatical variations.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Reduces noise and </a:t>
            </a:r>
            <a:r>
              <a:rPr lang="en-US" sz="2800" dirty="0" err="1"/>
              <a:t>sparsity</a:t>
            </a:r>
            <a:r>
              <a:rPr lang="en-US" sz="2800" dirty="0"/>
              <a:t> in feature space, improving the performance of models like text classifiers or topic models.</a:t>
            </a:r>
          </a:p>
        </p:txBody>
      </p:sp>
    </p:spTree>
    <p:extLst>
      <p:ext uri="{BB962C8B-B14F-4D97-AF65-F5344CB8AC3E}">
        <p14:creationId xmlns:p14="http://schemas.microsoft.com/office/powerpoint/2010/main" val="4284564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5. Essential for Languages with Rich Morphology</a:t>
            </a:r>
          </a:p>
          <a:p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800" dirty="0"/>
              <a:t>For languages with complex inflections (e.g., Finnish, Turkish), stemming simplifies words to their root forms, making analysis feasible.</a:t>
            </a:r>
          </a:p>
        </p:txBody>
      </p:sp>
    </p:spTree>
    <p:extLst>
      <p:ext uri="{BB962C8B-B14F-4D97-AF65-F5344CB8AC3E}">
        <p14:creationId xmlns:p14="http://schemas.microsoft.com/office/powerpoint/2010/main" val="181207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Stemming is Necessary?</a:t>
            </a:r>
          </a:p>
          <a:p>
            <a:endParaRPr lang="en-US" sz="3600" dirty="0"/>
          </a:p>
          <a:p>
            <a:r>
              <a:rPr lang="en-US" sz="3600" dirty="0"/>
              <a:t>6. Improves Clustering and Similarity</a:t>
            </a:r>
          </a:p>
          <a:p>
            <a:endParaRPr lang="en-US" sz="2000" dirty="0"/>
          </a:p>
          <a:p>
            <a:pPr marL="457200" indent="-457200">
              <a:buFontTx/>
              <a:buChar char="-"/>
            </a:pPr>
            <a:r>
              <a:rPr lang="en-US" sz="2800" dirty="0"/>
              <a:t>In clustering or similarity-based tasks, stemming ensures that words with similar meanings are grouped together.</a:t>
            </a:r>
          </a:p>
        </p:txBody>
      </p:sp>
    </p:spTree>
    <p:extLst>
      <p:ext uri="{BB962C8B-B14F-4D97-AF65-F5344CB8AC3E}">
        <p14:creationId xmlns:p14="http://schemas.microsoft.com/office/powerpoint/2010/main" val="278025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When performing analysis, lots of data is numerical (sales numbers, physical measurements, quantifiable categories)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Computers are </a:t>
            </a:r>
            <a:r>
              <a:rPr lang="en-US" sz="3600" b="1" dirty="0">
                <a:solidFill>
                  <a:srgbClr val="C00000"/>
                </a:solidFill>
              </a:rPr>
              <a:t>very good </a:t>
            </a:r>
            <a:r>
              <a:rPr lang="en-US" sz="3600" dirty="0"/>
              <a:t>at handling direct </a:t>
            </a:r>
            <a:r>
              <a:rPr lang="en-US" sz="3600" b="1" dirty="0">
                <a:solidFill>
                  <a:srgbClr val="C00000"/>
                </a:solidFill>
              </a:rPr>
              <a:t>numerical</a:t>
            </a:r>
            <a:r>
              <a:rPr lang="en-US" sz="3600" dirty="0"/>
              <a:t> information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But what do we do about </a:t>
            </a:r>
            <a:r>
              <a:rPr lang="en-US" sz="3600" b="1" dirty="0">
                <a:solidFill>
                  <a:srgbClr val="C00000"/>
                </a:solidFill>
              </a:rPr>
              <a:t>text data</a:t>
            </a:r>
            <a:r>
              <a:rPr lang="en-US" sz="3600" dirty="0"/>
              <a:t>?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24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Without Stemming:</a:t>
            </a:r>
          </a:p>
          <a:p>
            <a:endParaRPr lang="en-US" sz="1100" dirty="0"/>
          </a:p>
          <a:p>
            <a:r>
              <a:rPr lang="en-PH" sz="3600" dirty="0"/>
              <a:t>Words: run, running, runner, runs</a:t>
            </a:r>
          </a:p>
          <a:p>
            <a:r>
              <a:rPr lang="en-PH" sz="3600" dirty="0"/>
              <a:t>Vocabulary: ['run', 'running', 'runner', 'runs']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3600" b="1" dirty="0"/>
              <a:t>After Stemming:</a:t>
            </a:r>
          </a:p>
          <a:p>
            <a:endParaRPr lang="en-US" dirty="0"/>
          </a:p>
          <a:p>
            <a:r>
              <a:rPr lang="en-US" sz="3600" dirty="0"/>
              <a:t>Words: run, run, run, run</a:t>
            </a:r>
          </a:p>
          <a:p>
            <a:r>
              <a:rPr lang="en-US" sz="3600" dirty="0"/>
              <a:t>Vocabulary: ['run']</a:t>
            </a:r>
          </a:p>
          <a:p>
            <a:endParaRPr lang="en-US" sz="2400" dirty="0"/>
          </a:p>
          <a:p>
            <a:r>
              <a:rPr lang="en-US" dirty="0"/>
              <a:t>* This reduction ensures that all variations are treated as one, improving both efficiency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331422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Limitations:</a:t>
            </a:r>
          </a:p>
          <a:p>
            <a:endParaRPr lang="en-US" sz="2000" b="1" dirty="0"/>
          </a:p>
          <a:p>
            <a:r>
              <a:rPr lang="en-US" sz="2800" b="1" dirty="0"/>
              <a:t>Over-stemming</a:t>
            </a:r>
            <a:r>
              <a:rPr lang="en-US" sz="2800" dirty="0"/>
              <a:t>: Some stemmers may cut too much, merging unrelated words (e.g., </a:t>
            </a:r>
            <a:r>
              <a:rPr lang="en-US" sz="2800" i="1" dirty="0"/>
              <a:t>universe</a:t>
            </a:r>
            <a:r>
              <a:rPr lang="en-US" sz="2800" dirty="0"/>
              <a:t> and </a:t>
            </a:r>
            <a:r>
              <a:rPr lang="en-US" sz="2800" i="1" dirty="0"/>
              <a:t>university</a:t>
            </a:r>
            <a:r>
              <a:rPr lang="en-US" sz="2800" dirty="0"/>
              <a:t> both reduced to </a:t>
            </a:r>
            <a:r>
              <a:rPr lang="en-US" sz="2800" i="1" dirty="0" err="1"/>
              <a:t>univers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Loss of Meaning</a:t>
            </a:r>
            <a:r>
              <a:rPr lang="en-US" sz="2800" dirty="0"/>
              <a:t>: Stemming does not preserve the context or precise meaning of words, as it focuses on root forms.</a:t>
            </a:r>
          </a:p>
          <a:p>
            <a:endParaRPr lang="en-US" sz="2800" dirty="0"/>
          </a:p>
          <a:p>
            <a:r>
              <a:rPr lang="en-US" sz="2800" b="1" dirty="0"/>
              <a:t>Modern Alternative</a:t>
            </a:r>
            <a:r>
              <a:rPr lang="en-US" sz="2800" i="1" dirty="0"/>
              <a:t>: Lemmatization</a:t>
            </a:r>
            <a:r>
              <a:rPr lang="en-US" sz="2800" dirty="0"/>
              <a:t>, a more sophisticated approach, considers the context and grammar of a word to return its proper dictionary form.</a:t>
            </a:r>
          </a:p>
        </p:txBody>
      </p:sp>
    </p:spTree>
    <p:extLst>
      <p:ext uri="{BB962C8B-B14F-4D97-AF65-F5344CB8AC3E}">
        <p14:creationId xmlns:p14="http://schemas.microsoft.com/office/powerpoint/2010/main" val="1011700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dirty="0"/>
              <a:t>In fact, </a:t>
            </a:r>
            <a:r>
              <a:rPr lang="en-PH" sz="4000" dirty="0" err="1"/>
              <a:t>SpaCy</a:t>
            </a:r>
            <a:r>
              <a:rPr lang="en-PH" sz="4000" dirty="0"/>
              <a:t> </a:t>
            </a:r>
            <a:r>
              <a:rPr lang="en-PH" sz="4000" dirty="0">
                <a:solidFill>
                  <a:srgbClr val="C00000"/>
                </a:solidFill>
              </a:rPr>
              <a:t>doesn’t include</a:t>
            </a:r>
            <a:r>
              <a:rPr lang="en-PH" sz="4000" dirty="0"/>
              <a:t> a stemmer, opting instead to rely on </a:t>
            </a:r>
            <a:r>
              <a:rPr lang="en-PH" sz="4000" b="1" dirty="0"/>
              <a:t>lemmatization</a:t>
            </a:r>
            <a:r>
              <a:rPr lang="en-PH" sz="4000" dirty="0"/>
              <a:t>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/>
              <a:t>Because of this, we will jump over to using </a:t>
            </a:r>
            <a:r>
              <a:rPr lang="en-US" sz="4000" b="1" dirty="0"/>
              <a:t>NLTK</a:t>
            </a:r>
            <a:r>
              <a:rPr lang="en-US" sz="4000" dirty="0"/>
              <a:t> and learn about stemmers.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b="1" dirty="0"/>
              <a:t>Porter Stemmer </a:t>
            </a:r>
            <a:r>
              <a:rPr lang="en-US" sz="4000" dirty="0"/>
              <a:t>and </a:t>
            </a:r>
            <a:r>
              <a:rPr lang="en-US" sz="4000" b="1" dirty="0"/>
              <a:t>Snowball Stemmer</a:t>
            </a:r>
            <a:endParaRPr lang="en-PH" sz="4000" b="1" dirty="0"/>
          </a:p>
        </p:txBody>
      </p:sp>
    </p:spTree>
    <p:extLst>
      <p:ext uri="{BB962C8B-B14F-4D97-AF65-F5344CB8AC3E}">
        <p14:creationId xmlns:p14="http://schemas.microsoft.com/office/powerpoint/2010/main" val="216092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Porter Stemmer</a:t>
            </a:r>
            <a:endParaRPr lang="en-PH" sz="6600" b="1" dirty="0"/>
          </a:p>
        </p:txBody>
      </p:sp>
    </p:spTree>
    <p:extLst>
      <p:ext uri="{BB962C8B-B14F-4D97-AF65-F5344CB8AC3E}">
        <p14:creationId xmlns:p14="http://schemas.microsoft.com/office/powerpoint/2010/main" val="303238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/>
              <a:t>Porter Stemmer </a:t>
            </a:r>
            <a:r>
              <a:rPr lang="en-PH" sz="4000" dirty="0"/>
              <a:t>employs five phases of word reduction, each with its own set of mapping rules.</a:t>
            </a:r>
          </a:p>
        </p:txBody>
      </p:sp>
    </p:spTree>
    <p:extLst>
      <p:ext uri="{BB962C8B-B14F-4D97-AF65-F5344CB8AC3E}">
        <p14:creationId xmlns:p14="http://schemas.microsoft.com/office/powerpoint/2010/main" val="1117021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/>
              <a:t>In the first phase, simple suffix mapping rules are defined, such as:</a:t>
            </a:r>
            <a:endParaRPr lang="en-PH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4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From a given set of stemming rules only one rule is applied, based on the longest suffix S1. Thus, caresses reduces to caress but not cares</a:t>
            </a:r>
            <a:endParaRPr lang="en-PH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More sophisticated phases consider the length/complexity of the word before applying a rule.</a:t>
            </a:r>
            <a:endParaRPr lang="en-PH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1" y="3062288"/>
            <a:ext cx="68786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0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Snowball Stemmer</a:t>
            </a:r>
            <a:endParaRPr lang="en-PH" sz="6600" b="1" dirty="0"/>
          </a:p>
        </p:txBody>
      </p:sp>
    </p:spTree>
    <p:extLst>
      <p:ext uri="{BB962C8B-B14F-4D97-AF65-F5344CB8AC3E}">
        <p14:creationId xmlns:p14="http://schemas.microsoft.com/office/powerpoint/2010/main" val="1785123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/>
              <a:t>Snowball Stemmer </a:t>
            </a:r>
            <a:r>
              <a:rPr lang="en-PH" sz="4000" dirty="0"/>
              <a:t>used a more accurate “English Stemmer” or “Porter2 Stemmer”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/>
              <a:t>Offers a slight improvement over the original Porter stemmer, both in logic and speed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92478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As humans we can tell there is a lot of information inside of text documents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However, a computer </a:t>
            </a:r>
            <a:r>
              <a:rPr lang="en-US" sz="3600" b="1" dirty="0">
                <a:solidFill>
                  <a:srgbClr val="C00000"/>
                </a:solidFill>
              </a:rPr>
              <a:t>needs</a:t>
            </a:r>
            <a:r>
              <a:rPr lang="en-US" sz="3600" dirty="0"/>
              <a:t> specialized processing techniques in order to “understand” raw text data.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Text data is </a:t>
            </a:r>
            <a:r>
              <a:rPr lang="en-US" sz="3600" b="1" dirty="0">
                <a:solidFill>
                  <a:srgbClr val="C00000"/>
                </a:solidFill>
              </a:rPr>
              <a:t>highly unstructured </a:t>
            </a:r>
            <a:r>
              <a:rPr lang="en-US" sz="3600" dirty="0"/>
              <a:t>and can be in multiple languages.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8611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Lemmatization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5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In contrast to stemming, </a:t>
            </a:r>
            <a:r>
              <a:rPr lang="en-US" sz="3600" b="1" i="1" dirty="0"/>
              <a:t>lemmatization</a:t>
            </a:r>
            <a:r>
              <a:rPr lang="en-US" sz="3600" dirty="0"/>
              <a:t> looks beyond word reduction, and considers a language’s full vocabulary to apply a morphological analysis to words.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400" dirty="0"/>
              <a:t>Generally better as it returns the dictionary form of a word (lemma) while considering context and part of speech (POS). Unlike stemming, it avoids over-simplifying words and ensures the output is meaningful and accurate.</a:t>
            </a:r>
            <a:endParaRPr lang="en-PH" sz="3400" dirty="0"/>
          </a:p>
        </p:txBody>
      </p:sp>
    </p:spTree>
    <p:extLst>
      <p:ext uri="{BB962C8B-B14F-4D97-AF65-F5344CB8AC3E}">
        <p14:creationId xmlns:p14="http://schemas.microsoft.com/office/powerpoint/2010/main" val="2543138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8105"/>
              </p:ext>
            </p:extLst>
          </p:nvPr>
        </p:nvGraphicFramePr>
        <p:xfrm>
          <a:off x="609600" y="1152525"/>
          <a:ext cx="10972800" cy="4541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Lemmatization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Cuts the word to its root, often a crude form.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a word to its base form (lemma) using context.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/>
                        <a:t>Context-Sensitivity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Ignores context and parts of speech (POS).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Considers context and POS for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produce non-existent or incorrect words.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produces valid dictionary words.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/>
                        <a:t>Caring</a:t>
                      </a:r>
                      <a:r>
                        <a:rPr lang="en-PH" dirty="0"/>
                        <a:t> → </a:t>
                      </a:r>
                      <a:r>
                        <a:rPr lang="en-PH" i="1" dirty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/>
                        <a:t>Caring</a:t>
                      </a:r>
                      <a:r>
                        <a:rPr lang="en-PH" dirty="0"/>
                        <a:t> → </a:t>
                      </a:r>
                      <a:r>
                        <a:rPr lang="en-PH" i="1" dirty="0"/>
                        <a:t>care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6671"/>
              </p:ext>
            </p:extLst>
          </p:nvPr>
        </p:nvGraphicFramePr>
        <p:xfrm>
          <a:off x="609600" y="1835785"/>
          <a:ext cx="10972800" cy="32518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Lemmatization (POS: Verb)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/>
                        <a:t>ran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/>
                        <a:t>runs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Why better? Lemmatization recognizes all verb forms and reduces them to the base form (</a:t>
            </a:r>
            <a:r>
              <a:rPr lang="en-US" i="1" dirty="0"/>
              <a:t>run</a:t>
            </a:r>
            <a:r>
              <a:rPr lang="en-US" dirty="0"/>
              <a:t>)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Example 1. Handling Verb Forms</a:t>
            </a:r>
            <a:endParaRPr lang="en-PH" sz="3400" dirty="0"/>
          </a:p>
        </p:txBody>
      </p:sp>
    </p:spTree>
    <p:extLst>
      <p:ext uri="{BB962C8B-B14F-4D97-AF65-F5344CB8AC3E}">
        <p14:creationId xmlns:p14="http://schemas.microsoft.com/office/powerpoint/2010/main" val="3117135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39847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Lemmatization (POS: Nouns)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/>
                        <a:t>geese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/>
                        <a:t>feet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feet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Why better? Lemmatization uses dictionary rules to handle irregular nouns.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Example 2. Handling Nouns</a:t>
            </a:r>
            <a:endParaRPr lang="en-PH" sz="3400" dirty="0"/>
          </a:p>
        </p:txBody>
      </p:sp>
    </p:spTree>
    <p:extLst>
      <p:ext uri="{BB962C8B-B14F-4D97-AF65-F5344CB8AC3E}">
        <p14:creationId xmlns:p14="http://schemas.microsoft.com/office/powerpoint/2010/main" val="166305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7138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Lemmatization (POS: Verb)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/>
                        <a:t>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/>
                        <a:t>organize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Why better? Stemming cuts too aggressively, losing meaning, while lemmatization retains proper forms.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Example 3. Avoiding Over-Stemming</a:t>
            </a:r>
            <a:endParaRPr lang="en-PH" sz="3400" dirty="0"/>
          </a:p>
        </p:txBody>
      </p:sp>
    </p:spTree>
    <p:extLst>
      <p:ext uri="{BB962C8B-B14F-4D97-AF65-F5344CB8AC3E}">
        <p14:creationId xmlns:p14="http://schemas.microsoft.com/office/powerpoint/2010/main" val="1571876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6576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Stemming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Lemmatization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  <a:r>
                        <a:rPr lang="en-US" baseline="0" dirty="0"/>
                        <a:t> is building a house.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  <a:r>
                        <a:rPr lang="en-US" baseline="0" dirty="0"/>
                        <a:t> is build a house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 is building a house.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/>
                        <a:t>They build houses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build house.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build</a:t>
                      </a:r>
                      <a:r>
                        <a:rPr lang="en-US" baseline="0" dirty="0"/>
                        <a:t> houses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Why better? Lemmatization retains proper inflection and </a:t>
            </a:r>
            <a:r>
              <a:rPr lang="en-US" dirty="0" err="1"/>
              <a:t>pluralization</a:t>
            </a:r>
            <a:r>
              <a:rPr lang="en-US" dirty="0"/>
              <a:t> based on sentence context.</a:t>
            </a:r>
            <a:endParaRPr lang="en-PH" dirty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Example 4. Context Sensitivity</a:t>
            </a:r>
            <a:endParaRPr lang="en-PH" sz="3400" dirty="0"/>
          </a:p>
        </p:txBody>
      </p:sp>
    </p:spTree>
    <p:extLst>
      <p:ext uri="{BB962C8B-B14F-4D97-AF65-F5344CB8AC3E}">
        <p14:creationId xmlns:p14="http://schemas.microsoft.com/office/powerpoint/2010/main" val="1855499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Advantages of Lemmatization over Stemming</a:t>
            </a:r>
          </a:p>
          <a:p>
            <a:endParaRPr lang="en-US" sz="2000" dirty="0"/>
          </a:p>
          <a:p>
            <a:pPr marL="742950" indent="-742950">
              <a:buAutoNum type="arabicPeriod"/>
            </a:pPr>
            <a:r>
              <a:rPr lang="en-US" sz="3600" b="1" dirty="0"/>
              <a:t>Accuracy</a:t>
            </a:r>
            <a:r>
              <a:rPr lang="en-US" sz="3600" dirty="0"/>
              <a:t>: Produces correct dictionary words and considers POS tags.</a:t>
            </a:r>
          </a:p>
          <a:p>
            <a:pPr marL="742950" indent="-742950">
              <a:buAutoNum type="arabicPeriod"/>
            </a:pPr>
            <a:r>
              <a:rPr lang="en-US" sz="3600" b="1" dirty="0"/>
              <a:t>Context Awareness</a:t>
            </a:r>
            <a:r>
              <a:rPr lang="en-US" sz="3600" dirty="0"/>
              <a:t>: Handles irregular forms and context-sensitive words.</a:t>
            </a:r>
          </a:p>
          <a:p>
            <a:pPr marL="742950" indent="-742950">
              <a:buFontTx/>
              <a:buAutoNum type="arabicPeriod"/>
            </a:pPr>
            <a:r>
              <a:rPr lang="en-US" sz="3600" b="1" dirty="0"/>
              <a:t>Readability</a:t>
            </a:r>
            <a:r>
              <a:rPr lang="en-US" sz="3600" dirty="0"/>
              <a:t>: Outputs meaningful words suitable for downstream tasks like summarization or translation.</a:t>
            </a:r>
          </a:p>
        </p:txBody>
      </p:sp>
    </p:spTree>
    <p:extLst>
      <p:ext uri="{BB962C8B-B14F-4D97-AF65-F5344CB8AC3E}">
        <p14:creationId xmlns:p14="http://schemas.microsoft.com/office/powerpoint/2010/main" val="2646932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93762"/>
            <a:ext cx="694531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5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NLP attempts to use a </a:t>
            </a:r>
            <a:r>
              <a:rPr lang="en-US" sz="3600" b="1" dirty="0">
                <a:solidFill>
                  <a:srgbClr val="C00000"/>
                </a:solidFill>
              </a:rPr>
              <a:t>variety of techniques </a:t>
            </a:r>
            <a:r>
              <a:rPr lang="en-US" sz="3600" dirty="0"/>
              <a:t>in order to create a structure out of text data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We will discuss (first) some of the techniques using libraries such as </a:t>
            </a:r>
            <a:r>
              <a:rPr lang="en-US" sz="3600" b="1" dirty="0">
                <a:solidFill>
                  <a:srgbClr val="C00000"/>
                </a:solidFill>
              </a:rPr>
              <a:t>Spacy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C00000"/>
                </a:solidFill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6048070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Stop Words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68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Stop words are common words in a language (e.g. </a:t>
            </a:r>
            <a:r>
              <a:rPr lang="en-US" sz="3600" i="1" dirty="0">
                <a:solidFill>
                  <a:srgbClr val="C00000"/>
                </a:solidFill>
              </a:rPr>
              <a:t>the</a:t>
            </a:r>
            <a:r>
              <a:rPr lang="en-US" sz="3600" dirty="0"/>
              <a:t>, </a:t>
            </a:r>
            <a:r>
              <a:rPr lang="en-US" sz="3600" i="1" dirty="0">
                <a:solidFill>
                  <a:srgbClr val="C00000"/>
                </a:solidFill>
              </a:rPr>
              <a:t>is</a:t>
            </a:r>
            <a:r>
              <a:rPr lang="en-US" sz="3600" dirty="0"/>
              <a:t>, </a:t>
            </a:r>
            <a:r>
              <a:rPr lang="en-US" sz="3600" i="1" dirty="0">
                <a:solidFill>
                  <a:srgbClr val="C00000"/>
                </a:solidFill>
              </a:rPr>
              <a:t>in</a:t>
            </a:r>
            <a:r>
              <a:rPr lang="en-US" sz="3600" dirty="0"/>
              <a:t>, </a:t>
            </a:r>
            <a:r>
              <a:rPr lang="en-US" sz="3600" i="1" dirty="0">
                <a:solidFill>
                  <a:srgbClr val="C00000"/>
                </a:solidFill>
              </a:rPr>
              <a:t>and</a:t>
            </a:r>
            <a:r>
              <a:rPr lang="en-US" sz="3600" dirty="0"/>
              <a:t>) that are frequently filtered out in text processing because they are often not significant for tasks like information retrieval, text classification, or sentiment analysis.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600" dirty="0"/>
              <a:t>They are frequent but </a:t>
            </a:r>
            <a:r>
              <a:rPr lang="en-US" sz="3600" dirty="0">
                <a:solidFill>
                  <a:srgbClr val="C00000"/>
                </a:solidFill>
              </a:rPr>
              <a:t>do not contribute </a:t>
            </a:r>
            <a:r>
              <a:rPr lang="en-US" sz="3600" dirty="0"/>
              <a:t>much meaning to the overall text</a:t>
            </a:r>
          </a:p>
        </p:txBody>
      </p:sp>
    </p:spTree>
    <p:extLst>
      <p:ext uri="{BB962C8B-B14F-4D97-AF65-F5344CB8AC3E}">
        <p14:creationId xmlns:p14="http://schemas.microsoft.com/office/powerpoint/2010/main" val="1772863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Spacy holds a built-in list of English stop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20" y="2182983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Common English Stop Words</a:t>
            </a:r>
          </a:p>
          <a:p>
            <a:r>
              <a:rPr lang="en-US" sz="3600" dirty="0"/>
              <a:t>- is, are, the, a, an, of, in, on, and, it, to.</a:t>
            </a:r>
          </a:p>
        </p:txBody>
      </p:sp>
    </p:spTree>
    <p:extLst>
      <p:ext uri="{BB962C8B-B14F-4D97-AF65-F5344CB8AC3E}">
        <p14:creationId xmlns:p14="http://schemas.microsoft.com/office/powerpoint/2010/main" val="3911011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Example: </a:t>
            </a:r>
          </a:p>
          <a:p>
            <a:r>
              <a:rPr lang="en-US" sz="3600" dirty="0"/>
              <a:t>“The quick brown fox jumps over the lazy dog.”</a:t>
            </a:r>
          </a:p>
          <a:p>
            <a:endParaRPr lang="en-US" sz="3600" dirty="0"/>
          </a:p>
          <a:p>
            <a:r>
              <a:rPr lang="en-US" sz="3600" b="1" dirty="0"/>
              <a:t>With Stop Words:</a:t>
            </a:r>
          </a:p>
          <a:p>
            <a:r>
              <a:rPr lang="en-US" sz="3600" dirty="0"/>
              <a:t>“quick brown fox jumps over the lazy dog.”</a:t>
            </a:r>
          </a:p>
        </p:txBody>
      </p:sp>
    </p:spTree>
    <p:extLst>
      <p:ext uri="{BB962C8B-B14F-4D97-AF65-F5344CB8AC3E}">
        <p14:creationId xmlns:p14="http://schemas.microsoft.com/office/powerpoint/2010/main" val="3384933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Vocabulary and Matching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9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/>
              <a:t>We will identify and label specific phrases that match patterns that we can define ourselves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We will take parts of speech into account for our pattern search</a:t>
            </a:r>
          </a:p>
        </p:txBody>
      </p:sp>
    </p:spTree>
    <p:extLst>
      <p:ext uri="{BB962C8B-B14F-4D97-AF65-F5344CB8AC3E}">
        <p14:creationId xmlns:p14="http://schemas.microsoft.com/office/powerpoint/2010/main" val="940726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Use Cases of NLP:</a:t>
            </a:r>
          </a:p>
          <a:p>
            <a:pPr marL="457200" indent="-457200">
              <a:buFontTx/>
              <a:buChar char="-"/>
            </a:pPr>
            <a:endParaRPr lang="en-US" sz="2400" dirty="0"/>
          </a:p>
          <a:p>
            <a:pPr marL="457200" indent="-457200">
              <a:buFontTx/>
              <a:buChar char="-"/>
            </a:pPr>
            <a:r>
              <a:rPr lang="en-US" sz="3600" dirty="0"/>
              <a:t>Classifying emails as spam vs. legitimate</a:t>
            </a:r>
          </a:p>
          <a:p>
            <a:pPr marL="457200" indent="-457200">
              <a:buFontTx/>
              <a:buChar char="-"/>
            </a:pPr>
            <a:r>
              <a:rPr lang="en-US" sz="3600" dirty="0"/>
              <a:t>Sentiment analysis of text movie reviews</a:t>
            </a:r>
          </a:p>
          <a:p>
            <a:pPr marL="457200" indent="-457200">
              <a:buFontTx/>
              <a:buChar char="-"/>
            </a:pPr>
            <a:r>
              <a:rPr lang="en-US" sz="3600" dirty="0"/>
              <a:t>Analyzing trends from written customer feedback forms</a:t>
            </a:r>
          </a:p>
          <a:p>
            <a:pPr marL="457200" indent="-457200">
              <a:buFontTx/>
              <a:buChar char="-"/>
            </a:pPr>
            <a:r>
              <a:rPr lang="en-US" sz="3600" dirty="0"/>
              <a:t>Understanding text commands, “Hey Google, play this song”</a:t>
            </a:r>
          </a:p>
        </p:txBody>
      </p:sp>
    </p:spTree>
    <p:extLst>
      <p:ext uri="{BB962C8B-B14F-4D97-AF65-F5344CB8AC3E}">
        <p14:creationId xmlns:p14="http://schemas.microsoft.com/office/powerpoint/2010/main" val="126827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NLP is constantly evolving and great strides are made every month.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In this lessons, we will focus on the fundamental ideas that all state-of-the-art techniques are based off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We will learn about the basics of using the Spacy library.</a:t>
            </a:r>
          </a:p>
        </p:txBody>
      </p:sp>
    </p:spTree>
    <p:extLst>
      <p:ext uri="{BB962C8B-B14F-4D97-AF65-F5344CB8AC3E}">
        <p14:creationId xmlns:p14="http://schemas.microsoft.com/office/powerpoint/2010/main" val="28542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43003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itchFamily="34" charset="0"/>
                <a:cs typeface="Arial" pitchFamily="34" charset="0"/>
              </a:rPr>
              <a:t>Spacy Basics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/>
              <a:t>Loading the language library</a:t>
            </a:r>
          </a:p>
          <a:p>
            <a:pPr marL="457200" indent="-457200">
              <a:buFontTx/>
              <a:buChar char="-"/>
            </a:pPr>
            <a:r>
              <a:rPr lang="en-US" sz="4000" dirty="0"/>
              <a:t>Building a pipeline object</a:t>
            </a:r>
          </a:p>
          <a:p>
            <a:pPr marL="457200" indent="-457200">
              <a:buFontTx/>
              <a:buChar char="-"/>
            </a:pPr>
            <a:r>
              <a:rPr lang="en-US" sz="4000" dirty="0"/>
              <a:t>Using tokens</a:t>
            </a:r>
          </a:p>
          <a:p>
            <a:pPr marL="457200" indent="-457200">
              <a:buFontTx/>
              <a:buChar char="-"/>
            </a:pPr>
            <a:r>
              <a:rPr lang="en-US" sz="4000" dirty="0"/>
              <a:t>Parts-of-Speech tagging</a:t>
            </a:r>
          </a:p>
          <a:p>
            <a:pPr marL="457200" indent="-457200">
              <a:buFontTx/>
              <a:buChar char="-"/>
            </a:pPr>
            <a:r>
              <a:rPr lang="en-US" sz="4000" dirty="0"/>
              <a:t>Understanding token attributes</a:t>
            </a:r>
          </a:p>
        </p:txBody>
      </p:sp>
    </p:spTree>
    <p:extLst>
      <p:ext uri="{BB962C8B-B14F-4D97-AF65-F5344CB8AC3E}">
        <p14:creationId xmlns:p14="http://schemas.microsoft.com/office/powerpoint/2010/main" val="416865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2494</TotalTime>
  <Words>1529</Words>
  <Application>Microsoft Office PowerPoint</Application>
  <PresentationFormat>Widescreen</PresentationFormat>
  <Paragraphs>231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414</cp:revision>
  <dcterms:created xsi:type="dcterms:W3CDTF">2018-09-30T06:22:05Z</dcterms:created>
  <dcterms:modified xsi:type="dcterms:W3CDTF">2024-12-11T02:33:04Z</dcterms:modified>
</cp:coreProperties>
</file>