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46"/>
  </p:notesMasterIdLst>
  <p:sldIdLst>
    <p:sldId id="258" r:id="rId2"/>
    <p:sldId id="334" r:id="rId3"/>
    <p:sldId id="335" r:id="rId4"/>
    <p:sldId id="336" r:id="rId5"/>
    <p:sldId id="338" r:id="rId6"/>
    <p:sldId id="337" r:id="rId7"/>
    <p:sldId id="340" r:id="rId8"/>
    <p:sldId id="339" r:id="rId9"/>
    <p:sldId id="341" r:id="rId10"/>
    <p:sldId id="342" r:id="rId11"/>
    <p:sldId id="343" r:id="rId12"/>
    <p:sldId id="344" r:id="rId13"/>
    <p:sldId id="345" r:id="rId14"/>
    <p:sldId id="346" r:id="rId15"/>
    <p:sldId id="347" r:id="rId16"/>
    <p:sldId id="348" r:id="rId17"/>
    <p:sldId id="349" r:id="rId18"/>
    <p:sldId id="350" r:id="rId19"/>
    <p:sldId id="353" r:id="rId20"/>
    <p:sldId id="351" r:id="rId21"/>
    <p:sldId id="352" r:id="rId22"/>
    <p:sldId id="354" r:id="rId23"/>
    <p:sldId id="355" r:id="rId24"/>
    <p:sldId id="356" r:id="rId25"/>
    <p:sldId id="357" r:id="rId26"/>
    <p:sldId id="358" r:id="rId27"/>
    <p:sldId id="359" r:id="rId28"/>
    <p:sldId id="360" r:id="rId29"/>
    <p:sldId id="361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69" r:id="rId38"/>
    <p:sldId id="370" r:id="rId39"/>
    <p:sldId id="371" r:id="rId40"/>
    <p:sldId id="372" r:id="rId41"/>
    <p:sldId id="373" r:id="rId42"/>
    <p:sldId id="374" r:id="rId43"/>
    <p:sldId id="375" r:id="rId44"/>
    <p:sldId id="31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6" d="100"/>
          <a:sy n="86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7" d="100"/>
          <a:sy n="67" d="100"/>
        </p:scale>
        <p:origin x="-3120" y="-77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CPE15 – PROGRAMMING FOR DATA SCIENCE (PRELIM SAMPLE QUESTIONS)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793175"/>
            <a:ext cx="114521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PRELIM TERM </a:t>
            </a:r>
          </a:p>
          <a:p>
            <a:pPr algn="ctr"/>
            <a:r>
              <a:rPr lang="en-US" sz="4800" b="1" dirty="0"/>
              <a:t>SAMPLE QUESTIONS</a:t>
            </a:r>
            <a:endParaRPr lang="en-PH" sz="4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279995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Engr. 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Professor 1, 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689924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05. What is the output of the following code: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[1, 2, 3, 4]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[2, 3, 4]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[1, 2, 3]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[2, 3, 4, 5]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FF216E-7B44-41F1-81CE-9EB787B6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9" y="1848219"/>
            <a:ext cx="3818429" cy="11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04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/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05. What is the output of the following code: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[1, 2, 3, 4]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[2, 3, 4]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[1, 2, 3]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[2, 3, 4, 5]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FF216E-7B44-41F1-81CE-9EB787B6E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39" y="1848219"/>
            <a:ext cx="3818429" cy="1196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5579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1861749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642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06. Which of the following commands will create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with columns ‘A’ and ‘B’ and two rows of values [1, 2] and [3, 4]?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2000" dirty="0" err="1"/>
                        <a:t>pd.DataFrame</a:t>
                      </a:r>
                      <a:r>
                        <a:rPr lang="en-US" sz="2000" dirty="0"/>
                        <a:t>([[1, 2], [3, 4]], columns = [‘A’, ‘B’])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Both A and B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</a:t>
                      </a:r>
                      <a:r>
                        <a:rPr lang="en-US" sz="1800" dirty="0" err="1"/>
                        <a:t>pd.DataFrame</a:t>
                      </a:r>
                      <a:r>
                        <a:rPr lang="en-US" sz="1800" dirty="0"/>
                        <a:t>({‘A’: [1, 3],    ‘B’: [2, 4]})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None of the above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14239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01462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39642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06. Which of the following commands will create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with columns ‘A’ and ‘B’ and two rows of values [1, 2] and [3, 4]?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2000" dirty="0" err="1"/>
                        <a:t>pd.DataFrame</a:t>
                      </a:r>
                      <a:r>
                        <a:rPr lang="en-US" sz="2000" dirty="0"/>
                        <a:t>([[1, 2], [3, 4]], columns = [‘A’, ‘B’])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Both A and B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</a:t>
                      </a:r>
                      <a:r>
                        <a:rPr lang="en-US" sz="1800" dirty="0" err="1"/>
                        <a:t>pd.DataFrame</a:t>
                      </a:r>
                      <a:r>
                        <a:rPr lang="en-US" sz="1800" dirty="0"/>
                        <a:t>({‘A’: [1, 3],    ‘B’: [2, 4]})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None of the above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30554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3879564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07. Which of the following methods can be used to group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 by a column 'category' and then calculate the mean of each group?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400" dirty="0" err="1"/>
                        <a:t>df.group</a:t>
                      </a:r>
                      <a:r>
                        <a:rPr lang="en-PH" sz="2400" dirty="0"/>
                        <a:t>('category').mean()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df.mean</a:t>
                      </a:r>
                      <a:r>
                        <a:rPr lang="en-PH" sz="3200" dirty="0"/>
                        <a:t>('category')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800" dirty="0" err="1"/>
                        <a:t>df.groupby</a:t>
                      </a:r>
                      <a:r>
                        <a:rPr lang="en-PH" sz="2800" dirty="0"/>
                        <a:t>('category').mean()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 err="1"/>
                        <a:t>df.groupby.mean</a:t>
                      </a:r>
                      <a:r>
                        <a:rPr lang="en-PH" sz="3200" dirty="0"/>
                        <a:t>('category')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497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/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07. Which of the following methods can be used to group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 by a column 'category' and then calculate the mean of each group?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400" dirty="0" err="1"/>
                        <a:t>df.group</a:t>
                      </a:r>
                      <a:r>
                        <a:rPr lang="en-PH" sz="2400" dirty="0"/>
                        <a:t>('category').mean()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df.mean</a:t>
                      </a:r>
                      <a:r>
                        <a:rPr lang="en-PH" sz="3200" dirty="0"/>
                        <a:t>('category')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800" dirty="0" err="1">
                          <a:highlight>
                            <a:srgbClr val="FFFF00"/>
                          </a:highlight>
                        </a:rPr>
                        <a:t>df.groupby</a:t>
                      </a:r>
                      <a:r>
                        <a:rPr lang="en-PH" sz="2800" dirty="0">
                          <a:highlight>
                            <a:srgbClr val="FFFF00"/>
                          </a:highlight>
                        </a:rPr>
                        <a:t>('category').mean()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 err="1"/>
                        <a:t>df.groupby.mean</a:t>
                      </a:r>
                      <a:r>
                        <a:rPr lang="en-PH" sz="3200" dirty="0"/>
                        <a:t>('category')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330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197385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08. What is the output of the following code?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6CFFEDA-E5C5-4F44-9E80-7D2D5013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0" y="1755988"/>
            <a:ext cx="4567712" cy="1297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95A8B2-D995-47BD-BE6C-E294CAE7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26" y="3429000"/>
            <a:ext cx="1748292" cy="84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8B767-48D7-474B-A1A2-3FB00321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94" y="4456155"/>
            <a:ext cx="1413306" cy="98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F2D70-3569-4316-AC64-B38C061FF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53" y="3338194"/>
            <a:ext cx="1313017" cy="1018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8DA82-216F-4D04-A281-F133BBD89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592" y="4496915"/>
            <a:ext cx="1815334" cy="9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925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6526246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08. What is the output of the following code?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6CFFEDA-E5C5-4F44-9E80-7D2D50139B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0" y="1755988"/>
            <a:ext cx="4567712" cy="12979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95A8B2-D995-47BD-BE6C-E294CAE72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626" y="3429000"/>
            <a:ext cx="1748292" cy="841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1E8B767-48D7-474B-A1A2-3FB0032179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1694" y="4456155"/>
            <a:ext cx="1413306" cy="98931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2EF2D70-3569-4316-AC64-B38C061FF8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0353" y="3338194"/>
            <a:ext cx="1313017" cy="10185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728DA82-216F-4D04-A281-F133BBD89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6592" y="4496915"/>
            <a:ext cx="1815334" cy="948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7192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569730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09. Which of the following lines of code will produce an array containing the square of each element in the NumPy array </a:t>
                      </a:r>
                    </a:p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([1, 2, 3, 4])??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 ** 2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np.power</a:t>
                      </a:r>
                      <a:r>
                        <a:rPr lang="en-PH" sz="3200" dirty="0"/>
                        <a:t>(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 * </a:t>
                      </a:r>
                      <a:r>
                        <a:rPr lang="en-PH" sz="3200" dirty="0" err="1"/>
                        <a:t>arr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All of the above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01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5465753"/>
              </p:ext>
            </p:extLst>
          </p:nvPr>
        </p:nvGraphicFramePr>
        <p:xfrm>
          <a:off x="593818" y="1065894"/>
          <a:ext cx="10911642" cy="41236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09. Which of the following lines of code will produce an array containing the square of each element in the NumPy array </a:t>
                      </a:r>
                    </a:p>
                    <a:p>
                      <a:pPr algn="l"/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arr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=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([1, 2, 3, 4])??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 ** 2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np.power</a:t>
                      </a:r>
                      <a:r>
                        <a:rPr lang="en-PH" sz="3200" dirty="0"/>
                        <a:t>(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 err="1"/>
                        <a:t>arr</a:t>
                      </a:r>
                      <a:r>
                        <a:rPr lang="en-PH" sz="3200" dirty="0"/>
                        <a:t> * </a:t>
                      </a:r>
                      <a:r>
                        <a:rPr lang="en-PH" sz="3200" dirty="0" err="1"/>
                        <a:t>arr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>
                          <a:highlight>
                            <a:srgbClr val="FFFF00"/>
                          </a:highlight>
                        </a:rPr>
                        <a:t>All of the above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335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8247399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01. Which of the following libraries is primarily used for data manipulation and analysis in Python?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NumPy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Pandas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Statistics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SKLearn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845033"/>
              </p:ext>
            </p:extLst>
          </p:nvPr>
        </p:nvGraphicFramePr>
        <p:xfrm>
          <a:off x="593818" y="1065894"/>
          <a:ext cx="10911642" cy="473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b="1" i="0" u="none" dirty="0">
                          <a:solidFill>
                            <a:schemeClr val="tx1"/>
                          </a:solidFill>
                        </a:rPr>
                        <a:t>09. Given the following </a:t>
                      </a:r>
                      <a:r>
                        <a:rPr lang="en-US" sz="3200" b="1" i="0" u="none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b="1" i="0" u="none" dirty="0">
                          <a:solidFill>
                            <a:schemeClr val="tx1"/>
                          </a:solidFill>
                        </a:rPr>
                        <a:t>, which command would you use to select only the ‘Age’ column as a </a:t>
                      </a:r>
                      <a:r>
                        <a:rPr lang="en-US" sz="3200" b="1" i="0" u="sng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b="1" i="0" u="none" dirty="0">
                          <a:solidFill>
                            <a:schemeClr val="tx1"/>
                          </a:solidFill>
                        </a:rPr>
                        <a:t> rather than a Series.</a:t>
                      </a:r>
                    </a:p>
                    <a:p>
                      <a:pPr algn="l"/>
                      <a:endParaRPr lang="en-US" sz="3200" b="1" i="0" u="none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PH" sz="2000" b="1" i="0" u="none" dirty="0">
                          <a:solidFill>
                            <a:schemeClr val="tx1"/>
                          </a:solidFill>
                        </a:rPr>
                        <a:t>data = {'Name': ['Alice', 'Bob', 'Charlie'], 'Age': [24, 27, 22], 'Salary': [70000, 80000, 60000]} </a:t>
                      </a:r>
                    </a:p>
                    <a:p>
                      <a:pPr algn="l"/>
                      <a:r>
                        <a:rPr lang="en-PH" sz="2000" b="1" i="0" u="none" dirty="0">
                          <a:solidFill>
                            <a:schemeClr val="tx1"/>
                          </a:solidFill>
                        </a:rPr>
                        <a:t>df = </a:t>
                      </a:r>
                      <a:r>
                        <a:rPr lang="en-PH" sz="2000" b="1" i="0" u="none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PH" sz="2000" b="1" i="0" u="none" dirty="0">
                          <a:solidFill>
                            <a:schemeClr val="tx1"/>
                          </a:solidFill>
                        </a:rPr>
                        <a:t>(data)</a:t>
                      </a:r>
                      <a:endParaRPr lang="en-US" sz="2000" b="1" i="0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 err="1"/>
                        <a:t>df.Age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df.loc</a:t>
                      </a:r>
                      <a:r>
                        <a:rPr lang="en-PH" sz="3200" dirty="0"/>
                        <a:t>[‘Age’]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df[[‘Age’]]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df[‘Age’]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4351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/>
        </p:nvGraphicFramePr>
        <p:xfrm>
          <a:off x="593818" y="1065894"/>
          <a:ext cx="10911642" cy="47332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09. Given the following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command would you use to select only the ‘Age’ column as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rather than a Series.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data = {'Name': ['Alice', 'Bob', 'Charlie'], 'Age': [24, 27, 22], 'Salary': [70000, 80000, 60000]} </a:t>
                      </a:r>
                    </a:p>
                    <a:p>
                      <a:pPr algn="l"/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df = </a:t>
                      </a:r>
                      <a:r>
                        <a:rPr lang="en-PH" sz="2000" dirty="0" err="1">
                          <a:solidFill>
                            <a:schemeClr val="tx1"/>
                          </a:solidFill>
                        </a:rPr>
                        <a:t>pd.DataFrame</a:t>
                      </a:r>
                      <a:r>
                        <a:rPr lang="en-PH" sz="2000" dirty="0">
                          <a:solidFill>
                            <a:schemeClr val="tx1"/>
                          </a:solidFill>
                        </a:rPr>
                        <a:t>(data)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 err="1"/>
                        <a:t>df.Age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 err="1"/>
                        <a:t>df.loc</a:t>
                      </a:r>
                      <a:r>
                        <a:rPr lang="en-PH" sz="3200" dirty="0"/>
                        <a:t>[‘Age’]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>
                          <a:highlight>
                            <a:srgbClr val="FFFF00"/>
                          </a:highlight>
                        </a:rPr>
                        <a:t>df[[‘Age’]]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df[‘Age’]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0397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5926164"/>
              </p:ext>
            </p:extLst>
          </p:nvPr>
        </p:nvGraphicFramePr>
        <p:xfrm>
          <a:off x="593818" y="1065894"/>
          <a:ext cx="10911642" cy="442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10. What will be the output of the following code: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([1, 2, 3])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([4, 5, 6])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result = np.dot(a, b)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print(result)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/>
                        <a:t>[[4, 10, 18]]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/>
                        <a:t>[32]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32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[[32]]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26663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9143344"/>
              </p:ext>
            </p:extLst>
          </p:nvPr>
        </p:nvGraphicFramePr>
        <p:xfrm>
          <a:off x="593818" y="1065894"/>
          <a:ext cx="10911642" cy="44284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10. What will be the output of the following code: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([1, 2, 3])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([4, 5, 6])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result = np.dot(a, b)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print(result)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/>
                        <a:t>[[4, 10, 18]]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/>
                        <a:t>[32]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>
                          <a:highlight>
                            <a:srgbClr val="FFFF00"/>
                          </a:highlight>
                        </a:rPr>
                        <a:t>32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[[32]]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1097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83611"/>
              </p:ext>
            </p:extLst>
          </p:nvPr>
        </p:nvGraphicFramePr>
        <p:xfrm>
          <a:off x="593818" y="1065894"/>
          <a:ext cx="10911642" cy="491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11. What will be the shape of the output by the following code?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([[1, 2, 3], [4, 5, 6]])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([[1, 2], [3, 4], [5, 6]])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result = np.dot(a, b)</a:t>
                      </a:r>
                    </a:p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/>
                        <a:t>(3, 2)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/>
                        <a:t>(2, 2)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(2, 3)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(,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6182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84115"/>
              </p:ext>
            </p:extLst>
          </p:nvPr>
        </p:nvGraphicFramePr>
        <p:xfrm>
          <a:off x="593818" y="1065894"/>
          <a:ext cx="10911642" cy="4916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11. What will be the shape of the output by the following code?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([[1, 2, 3], [4, 5, 6]]) </a:t>
                      </a:r>
                    </a:p>
                    <a:p>
                      <a:pPr algn="l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 = </a:t>
                      </a:r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np.array</a:t>
                      </a: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([[1, 2], [3, 4], [5, 6]])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result = np.dot(a, b)</a:t>
                      </a:r>
                    </a:p>
                    <a:p>
                      <a:pPr algn="l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3200" dirty="0"/>
                        <a:t>(3, 2)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PH" sz="3200" dirty="0">
                          <a:highlight>
                            <a:srgbClr val="FFFF00"/>
                          </a:highlight>
                        </a:rPr>
                        <a:t>(2, 2)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3200" dirty="0"/>
                        <a:t>(2, 3)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3200" dirty="0"/>
                        <a:t>(, 2)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4850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926779"/>
              </p:ext>
            </p:extLst>
          </p:nvPr>
        </p:nvGraphicFramePr>
        <p:xfrm>
          <a:off x="593818" y="1065894"/>
          <a:ext cx="10911642" cy="34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12. Which of the following commands would you use to merge two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df1 and df2, on a column named 'id', keeping only the rows with matching 'id' values in both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2000" dirty="0" err="1"/>
                        <a:t>pd.merge</a:t>
                      </a:r>
                      <a:r>
                        <a:rPr lang="en-US" sz="2000" dirty="0"/>
                        <a:t>(df1, df2, on='id', how='outer')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how='right')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how='left')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how='inner')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17730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311074"/>
              </p:ext>
            </p:extLst>
          </p:nvPr>
        </p:nvGraphicFramePr>
        <p:xfrm>
          <a:off x="593818" y="1065894"/>
          <a:ext cx="10911642" cy="34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12. Which of the following commands would you use to merge two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df1 and df2, on a column named 'id', keeping only the rows with matching 'id' values in both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2000" dirty="0" err="1"/>
                        <a:t>pd.merge</a:t>
                      </a:r>
                      <a:r>
                        <a:rPr lang="en-US" sz="2000" dirty="0"/>
                        <a:t>(df1, df2, on='id', how='outer')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how='right')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(df1, df2, on='id', how='left')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2000" kern="1200" dirty="0" err="1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pd.merge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(df1, df2, on='id', how='inner')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3093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978544"/>
              </p:ext>
            </p:extLst>
          </p:nvPr>
        </p:nvGraphicFramePr>
        <p:xfrm>
          <a:off x="593818" y="1065894"/>
          <a:ext cx="10911642" cy="2991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13. Given the following two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command will concatenate df1 and df2 along the rows (vertically)?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axis=0)</a:t>
                      </a: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PH" sz="2000" dirty="0"/>
                        <a:t>df1.concat(df2)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axis=1)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join='inner')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0854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751195"/>
              </p:ext>
            </p:extLst>
          </p:nvPr>
        </p:nvGraphicFramePr>
        <p:xfrm>
          <a:off x="593818" y="1065894"/>
          <a:ext cx="10911642" cy="29914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13. Given the following two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command will concatenate df1 and df2 along the rows (vertically)?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000" dirty="0" err="1">
                          <a:highlight>
                            <a:srgbClr val="FFFF00"/>
                          </a:highlight>
                        </a:rPr>
                        <a:t>pd.concat</a:t>
                      </a:r>
                      <a:r>
                        <a:rPr lang="en-PH" sz="2000" dirty="0">
                          <a:highlight>
                            <a:srgbClr val="FFFF00"/>
                          </a:highlight>
                        </a:rPr>
                        <a:t>([df1, df2], axis=0)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PH" sz="2000" dirty="0"/>
                        <a:t>df1.concat(df2)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axis=1)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PH" sz="2000" dirty="0" err="1"/>
                        <a:t>pd.concat</a:t>
                      </a:r>
                      <a:r>
                        <a:rPr lang="en-PH" sz="2000" dirty="0"/>
                        <a:t>([df1, df2], join='inner')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8431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687286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01. Which of the following libraries is primarily used for data manipulation and analysis in Python?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NumPy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C. Pandas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Statistics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SKLearn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2661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573067"/>
              </p:ext>
            </p:extLst>
          </p:nvPr>
        </p:nvGraphicFramePr>
        <p:xfrm>
          <a:off x="593818" y="1065894"/>
          <a:ext cx="10911642" cy="469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14. What will be the result of the following code?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B. 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9F53E6D-C254-4E6B-ADF5-9BE214C9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99" y="1710338"/>
            <a:ext cx="5744643" cy="1400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5E301-863A-4444-BFC4-E2D9376E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95" y="3293472"/>
            <a:ext cx="2089442" cy="1552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3464C-240A-4FC8-83B0-7531F153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94" y="5029048"/>
            <a:ext cx="2089443" cy="1031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92EF0-7A62-4BBD-98C5-B3E09390D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711" y="3293472"/>
            <a:ext cx="2089442" cy="1558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B2070-7090-4C8D-914F-101BF5899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711" y="5029048"/>
            <a:ext cx="2089442" cy="13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9616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411399"/>
              </p:ext>
            </p:extLst>
          </p:nvPr>
        </p:nvGraphicFramePr>
        <p:xfrm>
          <a:off x="593818" y="1065894"/>
          <a:ext cx="10911642" cy="46983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14. What will be the result of the following code?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endParaRPr lang="en-PH" sz="18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B. 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29F53E6D-C254-4E6B-ADF5-9BE214C95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99" y="1710338"/>
            <a:ext cx="5744643" cy="14000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DE5E301-863A-4444-BFC4-E2D9376EC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295" y="3293472"/>
            <a:ext cx="2089442" cy="155249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23464C-240A-4FC8-83B0-7531F1530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294" y="5029048"/>
            <a:ext cx="2089443" cy="10318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692EF0-7A62-4BBD-98C5-B3E09390DF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711" y="3293472"/>
            <a:ext cx="2089442" cy="15580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3EB2070-7090-4C8D-914F-101BF5899F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80711" y="5029048"/>
            <a:ext cx="2089442" cy="1331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479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502863"/>
              </p:ext>
            </p:extLst>
          </p:nvPr>
        </p:nvGraphicFramePr>
        <p:xfrm>
          <a:off x="593818" y="1065894"/>
          <a:ext cx="1091164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15. What does the .describe() function return by default when called on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containing only numerical columns?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 </a:t>
                      </a:r>
                      <a:r>
                        <a:rPr lang="en-US" sz="3200" dirty="0"/>
                        <a:t>A summary with only the mean and standard deviation</a:t>
                      </a:r>
                    </a:p>
                    <a:p>
                      <a:pPr marL="0" indent="0" algn="l">
                        <a:buNone/>
                      </a:pP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 </a:t>
                      </a:r>
                      <a:r>
                        <a:rPr lang="en-US" sz="3200" dirty="0"/>
                        <a:t>Summary statistics including count, mean, std, min, 25%, 50%, 75%, and max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 The first 5 rows of the </a:t>
                      </a:r>
                      <a:r>
                        <a:rPr lang="en-US" sz="3200" dirty="0" err="1"/>
                        <a:t>DataFrame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 The unique values in each column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79476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3705978"/>
              </p:ext>
            </p:extLst>
          </p:nvPr>
        </p:nvGraphicFramePr>
        <p:xfrm>
          <a:off x="593818" y="1065894"/>
          <a:ext cx="10911642" cy="399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15. What does the .describe() function return by default when called on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containing only numerical columns?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US" sz="3200" dirty="0"/>
                        <a:t>A summary with only the mean and standard deviation</a:t>
                      </a:r>
                    </a:p>
                    <a:p>
                      <a:pPr marL="0" indent="0" algn="l">
                        <a:buNone/>
                      </a:pPr>
                      <a:endParaRPr lang="en-PH" sz="18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Summary statistics including count, mean, std, min, 25%, 50%, 75%, and max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The first 5 rows of the </a:t>
                      </a:r>
                      <a:r>
                        <a:rPr lang="en-US" sz="3200" dirty="0" err="1"/>
                        <a:t>DataFrame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The unique values in each column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3626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691296"/>
              </p:ext>
            </p:extLst>
          </p:nvPr>
        </p:nvGraphicFramePr>
        <p:xfrm>
          <a:off x="593818" y="1065894"/>
          <a:ext cx="10911642" cy="34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16. Which of the following methods could be used to fill missing values in </a:t>
                      </a:r>
                      <a:r>
                        <a:rPr lang="en-US" sz="3200" u="sng" dirty="0">
                          <a:solidFill>
                            <a:schemeClr val="tx1"/>
                          </a:solidFill>
                        </a:rPr>
                        <a:t>all columns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of df with their respective column means?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400" dirty="0"/>
                        <a:t>df = </a:t>
                      </a:r>
                      <a:r>
                        <a:rPr lang="en-PH" sz="2400" dirty="0" err="1"/>
                        <a:t>df.fillna</a:t>
                      </a:r>
                      <a:r>
                        <a:rPr lang="en-PH" sz="2400" dirty="0"/>
                        <a:t>(</a:t>
                      </a:r>
                      <a:r>
                        <a:rPr lang="en-PH" sz="2400" dirty="0" err="1"/>
                        <a:t>df.mean</a:t>
                      </a:r>
                      <a:r>
                        <a:rPr lang="en-PH" sz="2400" dirty="0"/>
                        <a:t>(), axis = 0)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dirty="0" err="1"/>
                        <a:t>df.fillna</a:t>
                      </a:r>
                      <a:r>
                        <a:rPr lang="en-US" sz="2400" dirty="0"/>
                        <a:t>(</a:t>
                      </a:r>
                      <a:r>
                        <a:rPr lang="en-US" sz="2400" dirty="0" err="1"/>
                        <a:t>df.mean</a:t>
                      </a:r>
                      <a:r>
                        <a:rPr lang="en-US" sz="2400" dirty="0"/>
                        <a:t>(), </a:t>
                      </a:r>
                      <a:r>
                        <a:rPr lang="en-US" sz="2400" dirty="0" err="1"/>
                        <a:t>inplace</a:t>
                      </a:r>
                      <a:r>
                        <a:rPr lang="en-US" sz="2400" dirty="0"/>
                        <a:t>=True)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800" dirty="0" err="1"/>
                        <a:t>df.fillna</a:t>
                      </a:r>
                      <a:r>
                        <a:rPr lang="en-PH" sz="2800" dirty="0"/>
                        <a:t>(mean())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2800" dirty="0" err="1"/>
                        <a:t>df.fillna</a:t>
                      </a:r>
                      <a:r>
                        <a:rPr lang="en-US" sz="2800" dirty="0"/>
                        <a:t>(value = mean(df))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4040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717211"/>
              </p:ext>
            </p:extLst>
          </p:nvPr>
        </p:nvGraphicFramePr>
        <p:xfrm>
          <a:off x="593818" y="1065894"/>
          <a:ext cx="10911642" cy="34791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16. Which of the following methods could be used to fill missing values in </a:t>
                      </a:r>
                      <a:r>
                        <a:rPr lang="en-US" sz="3200" u="sng" dirty="0">
                          <a:solidFill>
                            <a:schemeClr val="tx1"/>
                          </a:solidFill>
                        </a:rPr>
                        <a:t>all columns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of df with their respective column means?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0" indent="0" algn="l">
                        <a:buNone/>
                      </a:pPr>
                      <a:r>
                        <a:rPr lang="en-US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A. </a:t>
                      </a:r>
                      <a:r>
                        <a:rPr lang="en-PH" sz="2400" dirty="0"/>
                        <a:t>df = </a:t>
                      </a:r>
                      <a:r>
                        <a:rPr lang="en-PH" sz="2400" dirty="0" err="1"/>
                        <a:t>df.fillna</a:t>
                      </a:r>
                      <a:r>
                        <a:rPr lang="en-PH" sz="2400" dirty="0"/>
                        <a:t>(</a:t>
                      </a:r>
                      <a:r>
                        <a:rPr lang="en-PH" sz="2400" dirty="0" err="1"/>
                        <a:t>df.mean</a:t>
                      </a:r>
                      <a:r>
                        <a:rPr lang="en-PH" sz="2400" dirty="0"/>
                        <a:t>(), axis = 0)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2400" dirty="0" err="1">
                          <a:highlight>
                            <a:srgbClr val="FFFF00"/>
                          </a:highlight>
                        </a:rPr>
                        <a:t>df.fillna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(</a:t>
                      </a:r>
                      <a:r>
                        <a:rPr lang="en-US" sz="2400" dirty="0" err="1">
                          <a:highlight>
                            <a:srgbClr val="FFFF00"/>
                          </a:highlight>
                        </a:rPr>
                        <a:t>df.mean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(), </a:t>
                      </a:r>
                      <a:r>
                        <a:rPr lang="en-US" sz="2400" dirty="0" err="1">
                          <a:highlight>
                            <a:srgbClr val="FFFF00"/>
                          </a:highlight>
                        </a:rPr>
                        <a:t>inplace</a:t>
                      </a:r>
                      <a:r>
                        <a:rPr lang="en-US" sz="2400" dirty="0">
                          <a:highlight>
                            <a:srgbClr val="FFFF00"/>
                          </a:highlight>
                        </a:rPr>
                        <a:t>=True)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PH" sz="2800" dirty="0" err="1"/>
                        <a:t>df.fillna</a:t>
                      </a:r>
                      <a:r>
                        <a:rPr lang="en-PH" sz="2800" dirty="0"/>
                        <a:t>(mean())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2800" dirty="0" err="1"/>
                        <a:t>df.fillna</a:t>
                      </a:r>
                      <a:r>
                        <a:rPr lang="en-US" sz="2800" dirty="0"/>
                        <a:t>(value = mean(df))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551755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399905"/>
              </p:ext>
            </p:extLst>
          </p:nvPr>
        </p:nvGraphicFramePr>
        <p:xfrm>
          <a:off x="593818" y="1065894"/>
          <a:ext cx="1091164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17. What does the thresh parameter in the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dropna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() function do?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specifies the maximum number of 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 allowed before dropping a row or column.</a:t>
                      </a:r>
                    </a:p>
                    <a:p>
                      <a:pPr marL="0" indent="0" algn="l">
                        <a:buNone/>
                      </a:pP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/>
                        <a:t>It specifies the minimum number of non-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 required to keep a row or column.</a:t>
                      </a:r>
                    </a:p>
                    <a:p>
                      <a:pPr algn="l"/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It removes all rows with any </a:t>
                      </a:r>
                    </a:p>
                    <a:p>
                      <a:pPr algn="l"/>
                      <a:r>
                        <a:rPr lang="en-US" sz="3200" dirty="0"/>
                        <a:t>    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600" dirty="0"/>
                        <a:t>It replaces </a:t>
                      </a:r>
                      <a:r>
                        <a:rPr lang="en-US" sz="3600" dirty="0" err="1"/>
                        <a:t>NaN</a:t>
                      </a:r>
                      <a:r>
                        <a:rPr lang="en-US" sz="3600" dirty="0"/>
                        <a:t> values with a specified threshold.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4397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2548377"/>
              </p:ext>
            </p:extLst>
          </p:nvPr>
        </p:nvGraphicFramePr>
        <p:xfrm>
          <a:off x="593818" y="1065894"/>
          <a:ext cx="10911642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17. What does the thresh parameter in the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dropna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() function do?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specifies the maximum number of 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 allowed before dropping a row or column.</a:t>
                      </a:r>
                    </a:p>
                    <a:p>
                      <a:pPr marL="0" indent="0" algn="l">
                        <a:buNone/>
                      </a:pP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It specifies the minimum number of non-</a:t>
                      </a:r>
                      <a:r>
                        <a:rPr lang="en-US" sz="3200" dirty="0" err="1">
                          <a:highlight>
                            <a:srgbClr val="FFFF00"/>
                          </a:highlight>
                        </a:rPr>
                        <a:t>NaN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 values required to keep a row or column.</a:t>
                      </a:r>
                    </a:p>
                    <a:p>
                      <a:pPr algn="l"/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It removes all rows with any </a:t>
                      </a:r>
                    </a:p>
                    <a:p>
                      <a:pPr algn="l"/>
                      <a:r>
                        <a:rPr lang="en-US" sz="3200" dirty="0"/>
                        <a:t>    </a:t>
                      </a:r>
                      <a:r>
                        <a:rPr lang="en-US" sz="3200" dirty="0" err="1"/>
                        <a:t>NaN</a:t>
                      </a:r>
                      <a:r>
                        <a:rPr lang="en-US" sz="3200" dirty="0"/>
                        <a:t> values.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600" dirty="0"/>
                        <a:t>It replaces </a:t>
                      </a:r>
                      <a:r>
                        <a:rPr lang="en-US" sz="3600" dirty="0" err="1"/>
                        <a:t>NaN</a:t>
                      </a:r>
                      <a:r>
                        <a:rPr lang="en-US" sz="3600" dirty="0"/>
                        <a:t> values with a specified threshold.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0109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998959"/>
              </p:ext>
            </p:extLst>
          </p:nvPr>
        </p:nvGraphicFramePr>
        <p:xfrm>
          <a:off x="593818" y="1065894"/>
          <a:ext cx="1091164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18. What does the .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value_counts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() function do when called on a column of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removes duplicates in the column.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/>
                        <a:t>It returns the number of missing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It counts the number of unique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600" dirty="0"/>
                        <a:t>It finds the mean of numeric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58830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28640"/>
              </p:ext>
            </p:extLst>
          </p:nvPr>
        </p:nvGraphicFramePr>
        <p:xfrm>
          <a:off x="593818" y="1065894"/>
          <a:ext cx="1091164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18. What does the .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value_counts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() function do when called on a column of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It removes duplicates in the column.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/>
                        <a:t>It returns the number of missing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It counts the number of unique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600" dirty="0"/>
                        <a:t>It finds the mean of numeric values in the column.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672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953573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02. In Python, which of the following commands will display the first 5 rows of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/>
                        <a:t>df.tail</a:t>
                      </a:r>
                      <a:r>
                        <a:rPr lang="en-US" sz="3200" dirty="0"/>
                        <a:t>(5)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df.sample</a:t>
                      </a:r>
                      <a:r>
                        <a:rPr lang="en-US" sz="3200" dirty="0"/>
                        <a:t>(5)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df.head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df.head</a:t>
                      </a:r>
                      <a:r>
                        <a:rPr lang="en-US" sz="3200" dirty="0"/>
                        <a:t>(4)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9990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10535"/>
              </p:ext>
            </p:extLst>
          </p:nvPr>
        </p:nvGraphicFramePr>
        <p:xfrm>
          <a:off x="593818" y="1065894"/>
          <a:ext cx="1091164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19. If you wanted to retain the original order of x after performing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x.sort_values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('Billing Amount', ascending=False), what would you do?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Set </a:t>
                      </a:r>
                      <a:r>
                        <a:rPr lang="en-US" sz="3200" dirty="0" err="1"/>
                        <a:t>inplace</a:t>
                      </a:r>
                      <a:r>
                        <a:rPr lang="en-US" sz="3200" dirty="0"/>
                        <a:t>=True in the </a:t>
                      </a:r>
                      <a:r>
                        <a:rPr lang="en-US" sz="3200" dirty="0" err="1"/>
                        <a:t>sort_values</a:t>
                      </a:r>
                      <a:r>
                        <a:rPr lang="en-US" sz="3200" dirty="0"/>
                        <a:t>() function.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/>
                        <a:t>Store the result in a new variable, like </a:t>
                      </a:r>
                      <a:r>
                        <a:rPr lang="en-US" sz="3200" dirty="0" err="1"/>
                        <a:t>sorted_x</a:t>
                      </a:r>
                      <a:r>
                        <a:rPr lang="en-US" sz="3200" dirty="0"/>
                        <a:t>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Use </a:t>
                      </a:r>
                      <a:r>
                        <a:rPr lang="en-US" sz="3200" dirty="0" err="1"/>
                        <a:t>x.reset_index</a:t>
                      </a:r>
                      <a:r>
                        <a:rPr lang="en-US" sz="3200" dirty="0"/>
                        <a:t>() after sorting.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Use ascending=True instead of ascending=False.</a:t>
                      </a:r>
                      <a:endParaRPr lang="en-PH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47926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301620"/>
              </p:ext>
            </p:extLst>
          </p:nvPr>
        </p:nvGraphicFramePr>
        <p:xfrm>
          <a:off x="593818" y="1065894"/>
          <a:ext cx="10911642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19. If you wanted to retain the original order of x after performing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x.sort_values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('Billing Amount', ascending=False), what would you do?</a:t>
                      </a: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Set </a:t>
                      </a:r>
                      <a:r>
                        <a:rPr lang="en-US" sz="3200" dirty="0" err="1"/>
                        <a:t>inplace</a:t>
                      </a:r>
                      <a:r>
                        <a:rPr lang="en-US" sz="3200" dirty="0"/>
                        <a:t>=True in the </a:t>
                      </a:r>
                      <a:r>
                        <a:rPr lang="en-US" sz="3200" dirty="0" err="1"/>
                        <a:t>sort_values</a:t>
                      </a:r>
                      <a:r>
                        <a:rPr lang="en-US" sz="3200" dirty="0"/>
                        <a:t>() function.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Store the result in a new variable, like </a:t>
                      </a:r>
                      <a:r>
                        <a:rPr lang="en-US" sz="3200" dirty="0" err="1">
                          <a:highlight>
                            <a:srgbClr val="FFFF00"/>
                          </a:highlight>
                        </a:rPr>
                        <a:t>sorted_x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.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Use </a:t>
                      </a:r>
                      <a:r>
                        <a:rPr lang="en-US" sz="3200" dirty="0" err="1"/>
                        <a:t>x.reset_index</a:t>
                      </a:r>
                      <a:r>
                        <a:rPr lang="en-US" sz="3200" dirty="0"/>
                        <a:t>() after sorting.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Use ascending=True instead of ascending=False.</a:t>
                      </a:r>
                      <a:endParaRPr lang="en-PH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52113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5040656"/>
              </p:ext>
            </p:extLst>
          </p:nvPr>
        </p:nvGraphicFramePr>
        <p:xfrm>
          <a:off x="593818" y="832162"/>
          <a:ext cx="10911642" cy="475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20. Consider the following code, what will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df_reset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look like?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B.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Use </a:t>
                      </a:r>
                      <a:endParaRPr lang="en-PH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BD1461C-4770-4398-8CAA-87B4F066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0" y="1507261"/>
            <a:ext cx="4284955" cy="1704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27A306-BFD6-4F45-97B9-1C6CB10D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4" y="3335555"/>
            <a:ext cx="2420506" cy="130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A4F6D-6622-462A-A5D6-E43420D6F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94" y="4766293"/>
            <a:ext cx="2047645" cy="1500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86A48-4487-4416-86BE-704334ECD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850" y="3242111"/>
            <a:ext cx="2673150" cy="149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30645-A3F9-4D6E-9DA7-FD1D8676E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849" y="5030852"/>
            <a:ext cx="1794261" cy="13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20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192439"/>
              </p:ext>
            </p:extLst>
          </p:nvPr>
        </p:nvGraphicFramePr>
        <p:xfrm>
          <a:off x="593818" y="832162"/>
          <a:ext cx="10911642" cy="4759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27588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584054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20. Consider the following code, what will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df_reset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look like?</a:t>
                      </a: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32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  <a:p>
                      <a:pPr algn="l"/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S</a:t>
                      </a:r>
                      <a:endParaRPr lang="en-US" sz="24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C</a:t>
                      </a:r>
                      <a:r>
                        <a:rPr lang="en-US" sz="2000" kern="1200" dirty="0">
                          <a:solidFill>
                            <a:schemeClr val="dk1"/>
                          </a:solidFill>
                          <a:highlight>
                            <a:srgbClr val="FFFF00"/>
                          </a:highlight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endParaRPr lang="en-PH" sz="2000" kern="1200" dirty="0">
                        <a:solidFill>
                          <a:schemeClr val="dk1"/>
                        </a:solidFill>
                        <a:highlight>
                          <a:srgbClr val="FFFF00"/>
                        </a:highlight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420228"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B. </a:t>
                      </a:r>
                      <a:endParaRPr lang="en-PH" sz="20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3200" dirty="0"/>
                    </a:p>
                    <a:p>
                      <a:pPr algn="l"/>
                      <a:endParaRPr lang="en-US" sz="3200" dirty="0"/>
                    </a:p>
                    <a:p>
                      <a:pPr algn="l"/>
                      <a:r>
                        <a:rPr lang="en-US" sz="3200" dirty="0"/>
                        <a:t>D. Use </a:t>
                      </a:r>
                      <a:endParaRPr lang="en-PH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BBD1461C-4770-4398-8CAA-87B4F0666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540" y="1507261"/>
            <a:ext cx="4284955" cy="17048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27A306-BFD6-4F45-97B9-1C6CB10DC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194" y="3335555"/>
            <a:ext cx="2420506" cy="13073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0A4F6D-6622-462A-A5D6-E43420D6F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7194" y="4766293"/>
            <a:ext cx="2047645" cy="150067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F86A48-4487-4416-86BE-704334ECDF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70850" y="3242111"/>
            <a:ext cx="2673150" cy="14942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830645-A3F9-4D6E-9DA7-FD1D8676E7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0849" y="5030852"/>
            <a:ext cx="1794261" cy="1365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25650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Good Luck! 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284539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02. In Python, which of the following commands will display the first 5 rows of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/>
                        <a:t>df.tail</a:t>
                      </a:r>
                      <a:r>
                        <a:rPr lang="en-US" sz="3200" dirty="0"/>
                        <a:t>(5)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df.sample</a:t>
                      </a:r>
                      <a:r>
                        <a:rPr lang="en-US" sz="3200" dirty="0"/>
                        <a:t>(5)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>
                          <a:highlight>
                            <a:srgbClr val="FFFF00"/>
                          </a:highlight>
                        </a:rPr>
                        <a:t>df.head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()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df.head</a:t>
                      </a:r>
                      <a:r>
                        <a:rPr lang="en-US" sz="3200" dirty="0"/>
                        <a:t>(4)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533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8230252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03. If you want to calculate the mean of a column age in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of the following would you use?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/>
                        <a:t>df[‘age’].mean()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df.mean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df.average</a:t>
                      </a:r>
                      <a:r>
                        <a:rPr lang="en-US" sz="3200" dirty="0"/>
                        <a:t>(‘age’)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df.mean</a:t>
                      </a:r>
                      <a:r>
                        <a:rPr lang="en-US" sz="3200" dirty="0"/>
                        <a:t>(df[‘age’])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2924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2914317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03. If you want to calculate the mean of a column age in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, which of the following would you use?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df[‘age’].mean()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df.mean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df.average</a:t>
                      </a:r>
                      <a:r>
                        <a:rPr lang="en-US" sz="3200" dirty="0"/>
                        <a:t>(‘age’)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df.mean</a:t>
                      </a:r>
                      <a:r>
                        <a:rPr lang="en-US" sz="3200" dirty="0"/>
                        <a:t>(df[‘age’])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2095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3115448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04. Which of the following commands would you used to check the number of missing values in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/>
                        <a:t>df.isnull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/>
                        <a:t>df.isnull</a:t>
                      </a:r>
                      <a:r>
                        <a:rPr lang="en-US" sz="3200" dirty="0"/>
                        <a:t>().sum()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df.hasna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df.missing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607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70F565E4-A4C0-436F-AEDA-D8728618A9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9752419"/>
              </p:ext>
            </p:extLst>
          </p:nvPr>
        </p:nvGraphicFramePr>
        <p:xfrm>
          <a:off x="593818" y="1065894"/>
          <a:ext cx="10911642" cy="36360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55821">
                  <a:extLst>
                    <a:ext uri="{9D8B030D-6E8A-4147-A177-3AD203B41FA5}">
                      <a16:colId xmlns:a16="http://schemas.microsoft.com/office/drawing/2014/main" val="35210609"/>
                    </a:ext>
                  </a:extLst>
                </a:gridCol>
                <a:gridCol w="5455821">
                  <a:extLst>
                    <a:ext uri="{9D8B030D-6E8A-4147-A177-3AD203B41FA5}">
                      <a16:colId xmlns:a16="http://schemas.microsoft.com/office/drawing/2014/main" val="1625788195"/>
                    </a:ext>
                  </a:extLst>
                </a:gridCol>
              </a:tblGrid>
              <a:tr h="1040763">
                <a:tc gridSpan="2">
                  <a:txBody>
                    <a:bodyPr/>
                    <a:lstStyle/>
                    <a:p>
                      <a:pPr algn="l"/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04. Which of the following commands would you used to check the number of missing values in a </a:t>
                      </a:r>
                      <a:r>
                        <a:rPr lang="en-US" sz="3200" dirty="0" err="1">
                          <a:solidFill>
                            <a:schemeClr val="tx1"/>
                          </a:solidFill>
                        </a:rPr>
                        <a:t>DataFrame</a:t>
                      </a:r>
                      <a:r>
                        <a:rPr lang="en-US" sz="3200" dirty="0">
                          <a:solidFill>
                            <a:schemeClr val="tx1"/>
                          </a:solidFill>
                        </a:rPr>
                        <a:t> df?</a:t>
                      </a:r>
                    </a:p>
                    <a:p>
                      <a:pPr algn="l"/>
                      <a:endParaRPr lang="en-PH" sz="3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P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104808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marL="514350" indent="-514350" algn="l">
                        <a:buAutoNum type="alphaUcPeriod"/>
                      </a:pPr>
                      <a:r>
                        <a:rPr lang="en-US" sz="3200" dirty="0" err="1"/>
                        <a:t>df.isnull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C. </a:t>
                      </a:r>
                      <a:r>
                        <a:rPr lang="en-US" sz="3200" dirty="0" err="1">
                          <a:highlight>
                            <a:srgbClr val="FFFF00"/>
                          </a:highlight>
                        </a:rPr>
                        <a:t>df.isnull</a:t>
                      </a:r>
                      <a:r>
                        <a:rPr lang="en-US" sz="3200" dirty="0">
                          <a:highlight>
                            <a:srgbClr val="FFFF00"/>
                          </a:highlight>
                        </a:rPr>
                        <a:t>().sum()</a:t>
                      </a:r>
                      <a:endParaRPr lang="en-PH" sz="3200" dirty="0">
                        <a:highlight>
                          <a:srgbClr val="FFFF00"/>
                        </a:highlight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5267902"/>
                  </a:ext>
                </a:extLst>
              </a:tr>
              <a:tr h="1040763"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B. </a:t>
                      </a:r>
                      <a:r>
                        <a:rPr lang="en-US" sz="3200" dirty="0" err="1"/>
                        <a:t>df.hasna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3200" dirty="0"/>
                        <a:t>D. </a:t>
                      </a:r>
                      <a:r>
                        <a:rPr lang="en-US" sz="3200" dirty="0" err="1"/>
                        <a:t>df.missing</a:t>
                      </a:r>
                      <a:r>
                        <a:rPr lang="en-US" sz="3200" dirty="0"/>
                        <a:t>()</a:t>
                      </a:r>
                      <a:endParaRPr lang="en-PH" sz="32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380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21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1223</TotalTime>
  <Words>2656</Words>
  <Application>Microsoft Office PowerPoint</Application>
  <PresentationFormat>Widescreen</PresentationFormat>
  <Paragraphs>278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Acer</cp:lastModifiedBy>
  <cp:revision>262</cp:revision>
  <dcterms:created xsi:type="dcterms:W3CDTF">2018-09-30T06:22:05Z</dcterms:created>
  <dcterms:modified xsi:type="dcterms:W3CDTF">2024-10-10T03:56:16Z</dcterms:modified>
</cp:coreProperties>
</file>