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8" r:id="rId2"/>
    <p:sldId id="334" r:id="rId3"/>
    <p:sldId id="384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23 Oct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SPECTRAL CLUSTERING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Spectral Clustering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Where Popular Methods Struggle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K-Means: assumes </a:t>
            </a:r>
            <a:r>
              <a:rPr lang="en-US" sz="3600" dirty="0">
                <a:solidFill>
                  <a:srgbClr val="FF0000"/>
                </a:solidFill>
              </a:rPr>
              <a:t>round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FF0000"/>
                </a:solidFill>
              </a:rPr>
              <a:t>equally sized clusters</a:t>
            </a:r>
            <a:r>
              <a:rPr lang="en-US" sz="3600" dirty="0"/>
              <a:t>; struggles with non-convex shapes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D750CA-A273-4E45-AA84-4A47A729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469548"/>
            <a:ext cx="4886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8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Where Popular Methods Struggle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Hierarchical (linkage): sensitive to linkage choice; may chain across gaps</a:t>
            </a:r>
          </a:p>
        </p:txBody>
      </p:sp>
    </p:spTree>
    <p:extLst>
      <p:ext uri="{BB962C8B-B14F-4D97-AF65-F5344CB8AC3E}">
        <p14:creationId xmlns:p14="http://schemas.microsoft.com/office/powerpoint/2010/main" val="340774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Where Popular Methods Struggle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Gaussian Mixture Model (GMM): assumes cluster look like (possibly rotated) </a:t>
            </a:r>
            <a:r>
              <a:rPr lang="en-US" sz="3600" dirty="0">
                <a:solidFill>
                  <a:srgbClr val="FF0000"/>
                </a:solidFill>
              </a:rPr>
              <a:t>ellipses</a:t>
            </a:r>
            <a:r>
              <a:rPr lang="en-US" sz="3600" dirty="0"/>
              <a:t>; complex shapes need many components. Has to </a:t>
            </a:r>
            <a:r>
              <a:rPr lang="en-US" sz="3600" dirty="0">
                <a:solidFill>
                  <a:srgbClr val="FF0000"/>
                </a:solidFill>
              </a:rPr>
              <a:t>pass the normality assumptions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801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494" y="2276708"/>
            <a:ext cx="10165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Spectral clustering: </a:t>
            </a:r>
            <a:r>
              <a:rPr lang="en-US" sz="4400" b="1" dirty="0">
                <a:solidFill>
                  <a:srgbClr val="FF0000"/>
                </a:solidFill>
              </a:rPr>
              <a:t>uses connectivity</a:t>
            </a:r>
            <a:r>
              <a:rPr lang="en-US" sz="4400" b="1" dirty="0"/>
              <a:t> rather than global shape assumptions</a:t>
            </a:r>
          </a:p>
        </p:txBody>
      </p:sp>
    </p:spTree>
    <p:extLst>
      <p:ext uri="{BB962C8B-B14F-4D97-AF65-F5344CB8AC3E}">
        <p14:creationId xmlns:p14="http://schemas.microsoft.com/office/powerpoint/2010/main" val="129336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Spectral Clustering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a way to group things that are similar to each other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it uses a concept in linear algebra called </a:t>
            </a:r>
            <a:r>
              <a:rPr lang="en-US" sz="3600" dirty="0">
                <a:solidFill>
                  <a:srgbClr val="FF0000"/>
                </a:solidFill>
              </a:rPr>
              <a:t>eigenvectors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eigenvalues</a:t>
            </a:r>
            <a:r>
              <a:rPr lang="en-US" sz="3600" dirty="0"/>
              <a:t> to simplify information and make it easier to work with</a:t>
            </a: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494" y="2276708"/>
            <a:ext cx="101650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Once </a:t>
            </a:r>
            <a:r>
              <a:rPr lang="en-US" sz="4400" b="1" dirty="0">
                <a:solidFill>
                  <a:srgbClr val="FF0000"/>
                </a:solidFill>
              </a:rPr>
              <a:t>simplified</a:t>
            </a:r>
            <a:r>
              <a:rPr lang="en-US" sz="4400" b="1" dirty="0"/>
              <a:t>, spectral clustering can group similar things together.</a:t>
            </a:r>
          </a:p>
        </p:txBody>
      </p:sp>
    </p:spTree>
    <p:extLst>
      <p:ext uri="{BB962C8B-B14F-4D97-AF65-F5344CB8AC3E}">
        <p14:creationId xmlns:p14="http://schemas.microsoft.com/office/powerpoint/2010/main" val="5787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0329" y="1720840"/>
            <a:ext cx="5215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 example, if you were using it to understand a </a:t>
            </a:r>
            <a:r>
              <a:rPr lang="en-US" sz="3600" b="1" dirty="0">
                <a:solidFill>
                  <a:srgbClr val="FF0000"/>
                </a:solidFill>
              </a:rPr>
              <a:t>social network</a:t>
            </a:r>
            <a:r>
              <a:rPr lang="en-US" sz="3600" b="1" dirty="0"/>
              <a:t>, it could help you identify different groups of people who are </a:t>
            </a:r>
            <a:r>
              <a:rPr lang="en-US" sz="3600" b="1" dirty="0">
                <a:solidFill>
                  <a:srgbClr val="FF0000"/>
                </a:solidFill>
              </a:rPr>
              <a:t>connected</a:t>
            </a:r>
            <a:r>
              <a:rPr lang="en-US" sz="3600" b="1" dirty="0"/>
              <a:t> to each other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87B789-9F31-4827-BA1C-8E626AC4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64" y="967485"/>
            <a:ext cx="4361242" cy="48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7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0329" y="1443841"/>
            <a:ext cx="52156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It relies on </a:t>
            </a:r>
            <a:r>
              <a:rPr lang="en-US" sz="3600" b="1" dirty="0">
                <a:solidFill>
                  <a:srgbClr val="FF0000"/>
                </a:solidFill>
              </a:rPr>
              <a:t>matrix</a:t>
            </a:r>
            <a:r>
              <a:rPr lang="en-US" sz="3600" b="1" dirty="0"/>
              <a:t> (graph </a:t>
            </a:r>
            <a:r>
              <a:rPr lang="en-US" sz="3600" b="1" dirty="0" err="1"/>
              <a:t>laplacian</a:t>
            </a:r>
            <a:r>
              <a:rPr lang="en-US" sz="3600" b="1" dirty="0"/>
              <a:t>) allowing to use it for computing clusters.</a:t>
            </a:r>
          </a:p>
          <a:p>
            <a:endParaRPr lang="en-US" sz="3600" b="1" dirty="0"/>
          </a:p>
          <a:p>
            <a:r>
              <a:rPr lang="en-US" sz="3600" b="1" dirty="0"/>
              <a:t>We compute the </a:t>
            </a:r>
            <a:r>
              <a:rPr lang="en-US" sz="3600" b="1" dirty="0">
                <a:solidFill>
                  <a:srgbClr val="FF0000"/>
                </a:solidFill>
              </a:rPr>
              <a:t>graph </a:t>
            </a:r>
            <a:r>
              <a:rPr lang="en-US" sz="3600" b="1" dirty="0" err="1">
                <a:solidFill>
                  <a:srgbClr val="FF0000"/>
                </a:solidFill>
              </a:rPr>
              <a:t>laplacian</a:t>
            </a:r>
            <a:r>
              <a:rPr lang="en-US" sz="3600" b="1" dirty="0"/>
              <a:t> using basic properties of graphs.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08009-6FE5-4330-84AA-5D3764D5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61" y="2260324"/>
            <a:ext cx="5290161" cy="233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4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0329" y="1720839"/>
            <a:ext cx="5215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Simply, it turns your data in a </a:t>
            </a:r>
            <a:r>
              <a:rPr lang="en-US" sz="3600" b="1" dirty="0">
                <a:solidFill>
                  <a:srgbClr val="FF0000"/>
                </a:solidFill>
              </a:rPr>
              <a:t>network (graph) </a:t>
            </a:r>
            <a:r>
              <a:rPr lang="en-US" sz="3600" b="1" dirty="0"/>
              <a:t>of similarities, then uses a mathematical “listening” trick (</a:t>
            </a:r>
            <a:r>
              <a:rPr lang="en-US" sz="3600" b="1" dirty="0">
                <a:solidFill>
                  <a:srgbClr val="FF0000"/>
                </a:solidFill>
              </a:rPr>
              <a:t>eigenvectors</a:t>
            </a:r>
            <a:r>
              <a:rPr lang="en-US" sz="3600" b="1" dirty="0"/>
              <a:t>) to discover natural splits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9C746-5272-463B-A8B1-9B63DD09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11" y="1076285"/>
            <a:ext cx="3400702" cy="47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8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 do wee need Spectral Clustering?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real data </a:t>
            </a:r>
            <a:r>
              <a:rPr lang="en-US" sz="3600" dirty="0">
                <a:solidFill>
                  <a:srgbClr val="FF0000"/>
                </a:solidFill>
              </a:rPr>
              <a:t>rarely</a:t>
            </a:r>
            <a:r>
              <a:rPr lang="en-US" sz="3600" dirty="0"/>
              <a:t> forms neat circles: such as interlocking crescents, spirals, thin bands, or manifold-shaped clouds</a:t>
            </a:r>
          </a:p>
        </p:txBody>
      </p:sp>
    </p:spTree>
    <p:extLst>
      <p:ext uri="{BB962C8B-B14F-4D97-AF65-F5344CB8AC3E}">
        <p14:creationId xmlns:p14="http://schemas.microsoft.com/office/powerpoint/2010/main" val="38091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 do wee need Spectral Clustering?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distance-only methods (like K-means) </a:t>
            </a:r>
            <a:r>
              <a:rPr lang="en-US" sz="3600" dirty="0">
                <a:solidFill>
                  <a:srgbClr val="FF0000"/>
                </a:solidFill>
              </a:rPr>
              <a:t>can cut through</a:t>
            </a:r>
            <a:r>
              <a:rPr lang="en-US" sz="3600" dirty="0"/>
              <a:t> a crescent, mixing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120904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Why do wee need Spectral Clustering?</a:t>
            </a:r>
          </a:p>
          <a:p>
            <a:endParaRPr lang="en-US" sz="1400" b="1" dirty="0"/>
          </a:p>
          <a:p>
            <a:endParaRPr lang="en-US" sz="1400" b="1" dirty="0"/>
          </a:p>
          <a:p>
            <a:pPr marL="571500" indent="-571500">
              <a:buFontTx/>
              <a:buChar char="-"/>
            </a:pPr>
            <a:r>
              <a:rPr lang="en-US" sz="3600" dirty="0"/>
              <a:t>spectral clustering </a:t>
            </a:r>
            <a:r>
              <a:rPr lang="en-US" sz="3600" dirty="0">
                <a:solidFill>
                  <a:srgbClr val="FF0000"/>
                </a:solidFill>
              </a:rPr>
              <a:t>respects local neighborhoods </a:t>
            </a:r>
            <a:r>
              <a:rPr lang="en-US" sz="3600" dirty="0"/>
              <a:t>and the geometry of the data</a:t>
            </a:r>
          </a:p>
        </p:txBody>
      </p:sp>
    </p:spTree>
    <p:extLst>
      <p:ext uri="{BB962C8B-B14F-4D97-AF65-F5344CB8AC3E}">
        <p14:creationId xmlns:p14="http://schemas.microsoft.com/office/powerpoint/2010/main" val="225471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1342</TotalTime>
  <Words>304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275</cp:revision>
  <dcterms:created xsi:type="dcterms:W3CDTF">2018-09-30T06:22:05Z</dcterms:created>
  <dcterms:modified xsi:type="dcterms:W3CDTF">2025-10-23T02:39:26Z</dcterms:modified>
</cp:coreProperties>
</file>