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8" r:id="rId2"/>
    <p:sldId id="334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19 Feb 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ROLLING &amp; EXPANDING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59366"/>
            <a:ext cx="11452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Time Series</a:t>
            </a:r>
          </a:p>
          <a:p>
            <a:pPr algn="ctr"/>
            <a:r>
              <a:rPr lang="en-US" sz="4800" b="1" dirty="0"/>
              <a:t>(Rolling &amp; Expanding)</a:t>
            </a:r>
            <a:endParaRPr lang="en-PH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Benefits:</a:t>
            </a:r>
          </a:p>
          <a:p>
            <a:endParaRPr lang="en-US" sz="2400" b="1" dirty="0"/>
          </a:p>
          <a:p>
            <a:r>
              <a:rPr lang="en-US" sz="3200" b="1" dirty="0"/>
              <a:t>1. Includes all prior observations</a:t>
            </a:r>
            <a:endParaRPr lang="en-US" sz="2400" dirty="0"/>
          </a:p>
          <a:p>
            <a:r>
              <a:rPr lang="en-US" sz="3200" b="1" dirty="0"/>
              <a:t>2. Shows long-term trend</a:t>
            </a:r>
          </a:p>
          <a:p>
            <a:r>
              <a:rPr lang="en-US" sz="3200" b="1" dirty="0"/>
              <a:t>3. Common in cumulative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365671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23F9CCC-C21C-4E7B-8C82-4B4E839D1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48706"/>
              </p:ext>
            </p:extLst>
          </p:nvPr>
        </p:nvGraphicFramePr>
        <p:xfrm>
          <a:off x="1056442" y="1305016"/>
          <a:ext cx="9951870" cy="3906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7290">
                  <a:extLst>
                    <a:ext uri="{9D8B030D-6E8A-4147-A177-3AD203B41FA5}">
                      <a16:colId xmlns:a16="http://schemas.microsoft.com/office/drawing/2014/main" val="1413458353"/>
                    </a:ext>
                  </a:extLst>
                </a:gridCol>
                <a:gridCol w="3317290">
                  <a:extLst>
                    <a:ext uri="{9D8B030D-6E8A-4147-A177-3AD203B41FA5}">
                      <a16:colId xmlns:a16="http://schemas.microsoft.com/office/drawing/2014/main" val="2778250609"/>
                    </a:ext>
                  </a:extLst>
                </a:gridCol>
                <a:gridCol w="3317290">
                  <a:extLst>
                    <a:ext uri="{9D8B030D-6E8A-4147-A177-3AD203B41FA5}">
                      <a16:colId xmlns:a16="http://schemas.microsoft.com/office/drawing/2014/main" val="800272216"/>
                    </a:ext>
                  </a:extLst>
                </a:gridCol>
              </a:tblGrid>
              <a:tr h="72797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Aspect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Rolling Window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Expanding Window</a:t>
                      </a:r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52595"/>
                  </a:ext>
                </a:extLst>
              </a:tr>
              <a:tr h="7945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Window Size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Fixed or sliding (last n points)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Grows from start point to the current index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123368"/>
                  </a:ext>
                </a:extLst>
              </a:tr>
              <a:tr h="7945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Usage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Only uses most recent </a:t>
                      </a:r>
                      <a:r>
                        <a:rPr lang="en-US" i="1" dirty="0"/>
                        <a:t>n </a:t>
                      </a:r>
                      <a:r>
                        <a:rPr lang="en-US" i="0" dirty="0"/>
                        <a:t>points are available</a:t>
                      </a:r>
                      <a:endParaRPr lang="en-PH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 all observations since the beginning (or min period)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803578"/>
                  </a:ext>
                </a:extLst>
              </a:tr>
              <a:tr h="7945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Edge Effects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0" dirty="0"/>
                        <a:t>Not computed until the first n points are available</a:t>
                      </a:r>
                      <a:endParaRPr lang="en-PH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Starts as soon as minimum data is available, expanding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116029"/>
                  </a:ext>
                </a:extLst>
              </a:tr>
              <a:tr h="7945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Example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0" dirty="0"/>
                        <a:t>7-day moving average on daily data</a:t>
                      </a:r>
                      <a:endParaRPr lang="en-PH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Cumulative average from day 1 to the current day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34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99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[Code Demo]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2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Moving Average</a:t>
            </a:r>
          </a:p>
          <a:p>
            <a:endParaRPr lang="en-US" sz="2400" b="1" dirty="0"/>
          </a:p>
          <a:p>
            <a:r>
              <a:rPr lang="en-US" sz="4400" dirty="0"/>
              <a:t>A technique used to smooth out short-term fluctuations in a time series and to highlight longer-term trends or cycles.</a:t>
            </a:r>
            <a:endParaRPr lang="en-PH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Moving Average</a:t>
            </a:r>
          </a:p>
          <a:p>
            <a:endParaRPr lang="en-US" sz="2400" b="1" dirty="0"/>
          </a:p>
          <a:p>
            <a:r>
              <a:rPr lang="en-US" sz="4400" dirty="0"/>
              <a:t>By replacing raw data points with their averages over a specified windows, a rolling average diminishes random variations </a:t>
            </a:r>
            <a:r>
              <a:rPr lang="en-US" sz="4400" dirty="0" err="1"/>
              <a:t>makint</a:t>
            </a:r>
            <a:r>
              <a:rPr lang="en-US" sz="4400" dirty="0"/>
              <a:t> it easier to understand data.</a:t>
            </a:r>
            <a:endParaRPr lang="en-PH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6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Points:</a:t>
            </a:r>
          </a:p>
          <a:p>
            <a:endParaRPr lang="en-US" sz="2400" b="1" dirty="0"/>
          </a:p>
          <a:p>
            <a:r>
              <a:rPr lang="en-US" sz="4400" b="1" i="1" dirty="0"/>
              <a:t>Window/Lookback Period:</a:t>
            </a:r>
          </a:p>
          <a:p>
            <a:endParaRPr lang="en-US" sz="4400" dirty="0"/>
          </a:p>
          <a:p>
            <a:r>
              <a:rPr lang="en-US" sz="4400" dirty="0"/>
              <a:t>The number of consecutive data points used to compute the average</a:t>
            </a:r>
          </a:p>
          <a:p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9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Points:</a:t>
            </a:r>
          </a:p>
          <a:p>
            <a:endParaRPr lang="en-US" sz="2400" b="1" dirty="0"/>
          </a:p>
          <a:p>
            <a:r>
              <a:rPr lang="en-US" sz="4400" b="1" i="1" dirty="0"/>
              <a:t>Overlapping Windows:</a:t>
            </a:r>
          </a:p>
          <a:p>
            <a:endParaRPr lang="en-US" sz="3200" dirty="0"/>
          </a:p>
          <a:p>
            <a:r>
              <a:rPr lang="en-US" sz="4400" dirty="0"/>
              <a:t>As we move forward in time, the window “rolls,” and the average is recalculated</a:t>
            </a:r>
            <a:r>
              <a:rPr lang="en-US" sz="4400" dirty="0">
                <a:latin typeface="Arial" pitchFamily="34" charset="0"/>
                <a:cs typeface="Arial" pitchFamily="34" charset="0"/>
              </a:rPr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6447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662095"/>
            <a:ext cx="10558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Points:</a:t>
            </a:r>
          </a:p>
          <a:p>
            <a:endParaRPr lang="en-US" sz="2400" b="1" dirty="0"/>
          </a:p>
          <a:p>
            <a:r>
              <a:rPr lang="en-US" sz="4400" b="1" i="1" dirty="0"/>
              <a:t>Usage:</a:t>
            </a:r>
          </a:p>
          <a:p>
            <a:endParaRPr lang="en-US" sz="2400" b="1" i="1" dirty="0"/>
          </a:p>
          <a:p>
            <a:pPr marL="742950" indent="-742950">
              <a:buAutoNum type="arabicPeriod"/>
            </a:pPr>
            <a:r>
              <a:rPr lang="en-US" sz="4000" dirty="0"/>
              <a:t>Smoothing noise (stock prices, financial data)</a:t>
            </a:r>
          </a:p>
          <a:p>
            <a:pPr marL="742950" indent="-742950">
              <a:buAutoNum type="arabicPeriod"/>
            </a:pPr>
            <a:r>
              <a:rPr lang="en-US" sz="4000" dirty="0"/>
              <a:t>Trend analysis (sensor data)</a:t>
            </a:r>
          </a:p>
          <a:p>
            <a:pPr marL="742950" indent="-742950">
              <a:buAutoNum type="arabicPeriod"/>
            </a:pPr>
            <a:r>
              <a:rPr lang="en-US" sz="4000" dirty="0"/>
              <a:t>Forecasting and anomaly detection (economics, sales, etc.)</a:t>
            </a:r>
          </a:p>
        </p:txBody>
      </p:sp>
    </p:spTree>
    <p:extLst>
      <p:ext uri="{BB962C8B-B14F-4D97-AF65-F5344CB8AC3E}">
        <p14:creationId xmlns:p14="http://schemas.microsoft.com/office/powerpoint/2010/main" val="228397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43093" y="839649"/>
                <a:ext cx="10558668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/>
                  <a:t>Equation:</a:t>
                </a:r>
              </a:p>
              <a:p>
                <a:endParaRPr lang="en-US" sz="2400" b="1" dirty="0"/>
              </a:p>
              <a:p>
                <a:r>
                  <a:rPr lang="en-US" sz="2800" dirty="0"/>
                  <a:t>For a time series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 … 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a chosen window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, the simple moving average at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𝑑𝑒𝑛𝑜𝑡𝑒𝑑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𝑆𝑀𝐴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3" y="839649"/>
                <a:ext cx="10558668" cy="2000548"/>
              </a:xfrm>
              <a:prstGeom prst="rect">
                <a:avLst/>
              </a:prstGeom>
              <a:blipFill>
                <a:blip r:embed="rId2"/>
                <a:stretch>
                  <a:fillRect l="-2367" t="-6402" b="-792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4403B6F-B0C3-487B-98F1-45ED487A6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03" y="3059438"/>
            <a:ext cx="3560539" cy="14434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BEFBEC-E7C9-487B-B4AE-1E56729E3211}"/>
                  </a:ext>
                </a:extLst>
              </p:cNvPr>
              <p:cNvSpPr txBox="1"/>
              <p:nvPr/>
            </p:nvSpPr>
            <p:spPr>
              <a:xfrm>
                <a:off x="743093" y="4756185"/>
                <a:ext cx="105586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the value of the series at index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only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defined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dirty="0"/>
                  <a:t> n (i.e., enough points exist)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BEFBEC-E7C9-487B-B4AE-1E56729E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3" y="4756185"/>
                <a:ext cx="10558668" cy="954107"/>
              </a:xfrm>
              <a:prstGeom prst="rect">
                <a:avLst/>
              </a:prstGeom>
              <a:blipFill>
                <a:blip r:embed="rId4"/>
                <a:stretch>
                  <a:fillRect l="-1212" t="-5732" b="-1719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7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Expanding Window</a:t>
            </a:r>
          </a:p>
          <a:p>
            <a:endParaRPr lang="en-US" sz="2400" b="1" dirty="0"/>
          </a:p>
          <a:p>
            <a:r>
              <a:rPr lang="en-US" sz="4400" dirty="0"/>
              <a:t>An expanding window in time series analysis progressively increasing the size of the window from the start of the series up to the current point in time</a:t>
            </a:r>
            <a:endParaRPr lang="en-PH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4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Expanding Window</a:t>
            </a:r>
          </a:p>
          <a:p>
            <a:endParaRPr lang="en-US" sz="2400" b="1" dirty="0"/>
          </a:p>
          <a:p>
            <a:r>
              <a:rPr lang="en-US" sz="4400" dirty="0"/>
              <a:t>It accumulates all available data from the beginning (or from an initial index) up to the current point.</a:t>
            </a:r>
            <a:endParaRPr lang="en-PH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0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1184</TotalTime>
  <Words>373</Words>
  <Application>Microsoft Office PowerPoint</Application>
  <PresentationFormat>Widescreen</PresentationFormat>
  <Paragraphs>63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253</cp:revision>
  <dcterms:created xsi:type="dcterms:W3CDTF">2018-09-30T06:22:05Z</dcterms:created>
  <dcterms:modified xsi:type="dcterms:W3CDTF">2025-02-19T01:50:16Z</dcterms:modified>
</cp:coreProperties>
</file>