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61"/>
  </p:notesMasterIdLst>
  <p:handoutMasterIdLst>
    <p:handoutMasterId r:id="rId62"/>
  </p:handoutMasterIdLst>
  <p:sldIdLst>
    <p:sldId id="258" r:id="rId2"/>
    <p:sldId id="334" r:id="rId3"/>
    <p:sldId id="335" r:id="rId4"/>
    <p:sldId id="336" r:id="rId5"/>
    <p:sldId id="337" r:id="rId6"/>
    <p:sldId id="338" r:id="rId7"/>
    <p:sldId id="339" r:id="rId8"/>
    <p:sldId id="340" r:id="rId9"/>
    <p:sldId id="341" r:id="rId10"/>
    <p:sldId id="342" r:id="rId11"/>
    <p:sldId id="343" r:id="rId12"/>
    <p:sldId id="384" r:id="rId13"/>
    <p:sldId id="344" r:id="rId14"/>
    <p:sldId id="345" r:id="rId15"/>
    <p:sldId id="346" r:id="rId16"/>
    <p:sldId id="347" r:id="rId17"/>
    <p:sldId id="348" r:id="rId18"/>
    <p:sldId id="385" r:id="rId19"/>
    <p:sldId id="349" r:id="rId20"/>
    <p:sldId id="350" r:id="rId21"/>
    <p:sldId id="386" r:id="rId22"/>
    <p:sldId id="351" r:id="rId23"/>
    <p:sldId id="352" r:id="rId24"/>
    <p:sldId id="353" r:id="rId25"/>
    <p:sldId id="354" r:id="rId26"/>
    <p:sldId id="355" r:id="rId27"/>
    <p:sldId id="356" r:id="rId28"/>
    <p:sldId id="357" r:id="rId29"/>
    <p:sldId id="358" r:id="rId30"/>
    <p:sldId id="359" r:id="rId31"/>
    <p:sldId id="361" r:id="rId32"/>
    <p:sldId id="360" r:id="rId33"/>
    <p:sldId id="362" r:id="rId34"/>
    <p:sldId id="363" r:id="rId35"/>
    <p:sldId id="364" r:id="rId36"/>
    <p:sldId id="365" r:id="rId37"/>
    <p:sldId id="366" r:id="rId38"/>
    <p:sldId id="367" r:id="rId39"/>
    <p:sldId id="368" r:id="rId40"/>
    <p:sldId id="388" r:id="rId41"/>
    <p:sldId id="369" r:id="rId42"/>
    <p:sldId id="370" r:id="rId43"/>
    <p:sldId id="371" r:id="rId44"/>
    <p:sldId id="372" r:id="rId45"/>
    <p:sldId id="373" r:id="rId46"/>
    <p:sldId id="374" r:id="rId47"/>
    <p:sldId id="375" r:id="rId48"/>
    <p:sldId id="376" r:id="rId49"/>
    <p:sldId id="377" r:id="rId50"/>
    <p:sldId id="389" r:id="rId51"/>
    <p:sldId id="378" r:id="rId52"/>
    <p:sldId id="379" r:id="rId53"/>
    <p:sldId id="380" r:id="rId54"/>
    <p:sldId id="381" r:id="rId55"/>
    <p:sldId id="390" r:id="rId56"/>
    <p:sldId id="382" r:id="rId57"/>
    <p:sldId id="383" r:id="rId58"/>
    <p:sldId id="391" r:id="rId59"/>
    <p:sldId id="314" r:id="rId6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80" autoAdjust="0"/>
    <p:restoredTop sz="94660"/>
  </p:normalViewPr>
  <p:slideViewPr>
    <p:cSldViewPr snapToGrid="0">
      <p:cViewPr>
        <p:scale>
          <a:sx n="100" d="100"/>
          <a:sy n="100" d="100"/>
        </p:scale>
        <p:origin x="-28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9" d="100"/>
          <a:sy n="69" d="100"/>
        </p:scale>
        <p:origin x="-331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6B94FD-5702-4F25-9A4D-07294FF3292C}" type="datetimeFigureOut">
              <a:rPr lang="en-PH" smtClean="0"/>
              <a:t>17/11/2024</a:t>
            </a:fld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B5033A-92B8-453C-88B4-A91D8703A97C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5420155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65AC51-C568-4371-A28D-D14CF2BCF8BA}" type="datetimeFigureOut">
              <a:rPr lang="en-US" smtClean="0"/>
              <a:t>11/17/2024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838477-70AC-4892-810E-E936ABB30F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5251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38477-70AC-4892-810E-E936ABB30F2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79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34"/>
            <a:ext cx="10363200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000066" y="6347892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5000" y="6347893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501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4">
            <a:extLst>
              <a:ext uri="{FF2B5EF4-FFF2-40B4-BE49-F238E27FC236}">
                <a16:creationId xmlns="" xmlns:a16="http://schemas.microsoft.com/office/drawing/2014/main" id="{D057E4A9-8BC1-4D03-B0CD-00353C3D487D}"/>
              </a:ext>
            </a:extLst>
          </p:cNvPr>
          <p:cNvSpPr>
            <a:spLocks noGrp="1"/>
          </p:cNvSpPr>
          <p:nvPr userDrawn="1"/>
        </p:nvSpPr>
        <p:spPr>
          <a:xfrm>
            <a:off x="4038600" y="635159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rgbClr val="FFC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3ICT 2021 - 29-30 September 2021    University of Bahrain</a:t>
            </a:r>
          </a:p>
        </p:txBody>
      </p:sp>
    </p:spTree>
    <p:extLst>
      <p:ext uri="{BB962C8B-B14F-4D97-AF65-F5344CB8AC3E}">
        <p14:creationId xmlns:p14="http://schemas.microsoft.com/office/powerpoint/2010/main" val="2384099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7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7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751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6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70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9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297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669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73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73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36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513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57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3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9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77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32200" y="6356359"/>
            <a:ext cx="5029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356359"/>
            <a:ext cx="2844800" cy="365125"/>
          </a:xfrm>
          <a:prstGeom prst="rect">
            <a:avLst/>
          </a:prstGeom>
        </p:spPr>
        <p:txBody>
          <a:bodyPr/>
          <a:lstStyle/>
          <a:p>
            <a:fld id="{52DC67D9-7476-42EA-B107-119E1B18B6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718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0" y="6146801"/>
            <a:ext cx="12192000" cy="71120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0" name="Rectangle 9"/>
          <p:cNvSpPr/>
          <p:nvPr userDrawn="1"/>
        </p:nvSpPr>
        <p:spPr>
          <a:xfrm>
            <a:off x="1" y="6354237"/>
            <a:ext cx="12192000" cy="368300"/>
          </a:xfrm>
          <a:prstGeom prst="rect">
            <a:avLst/>
          </a:prstGeom>
          <a:solidFill>
            <a:schemeClr val="tx2">
              <a:lumMod val="75000"/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/>
              <a:t>NATURAL LANGUAGE</a:t>
            </a:r>
            <a:r>
              <a:rPr lang="en-US" sz="1400" b="1" baseline="0" dirty="0" smtClean="0"/>
              <a:t> PROCESSING (NLP)</a:t>
            </a:r>
            <a:endParaRPr lang="en-PH" sz="1400" b="1" dirty="0"/>
          </a:p>
        </p:txBody>
      </p:sp>
      <p:sp>
        <p:nvSpPr>
          <p:cNvPr id="17" name="Rectangle 16"/>
          <p:cNvSpPr/>
          <p:nvPr userDrawn="1"/>
        </p:nvSpPr>
        <p:spPr>
          <a:xfrm>
            <a:off x="254977" y="385020"/>
            <a:ext cx="11720146" cy="313266"/>
          </a:xfrm>
          <a:prstGeom prst="rect">
            <a:avLst/>
          </a:prstGeom>
          <a:solidFill>
            <a:srgbClr val="C00000">
              <a:alpha val="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rgbClr val="00B050"/>
                </a:solidFill>
                <a:latin typeface="Arial Black" pitchFamily="34" charset="0"/>
              </a:rPr>
              <a:t>Cognate/Professional Electives</a:t>
            </a:r>
            <a:endParaRPr lang="en-PH" sz="2000" b="1" dirty="0">
              <a:solidFill>
                <a:srgbClr val="0070C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57943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69902" y="1875392"/>
            <a:ext cx="114521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 smtClean="0"/>
              <a:t>Natural Language Processing (NLP)</a:t>
            </a:r>
            <a:endParaRPr lang="en-US" sz="54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3318029" y="4059278"/>
            <a:ext cx="555594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Renato R. </a:t>
            </a:r>
            <a:r>
              <a:rPr lang="en-US" sz="2000" b="1" dirty="0" err="1"/>
              <a:t>Maaliw</a:t>
            </a:r>
            <a:r>
              <a:rPr lang="en-US" sz="2000" b="1" dirty="0"/>
              <a:t> III, </a:t>
            </a:r>
            <a:r>
              <a:rPr lang="en-US" sz="2000" b="1" i="1" dirty="0"/>
              <a:t>DIT</a:t>
            </a:r>
          </a:p>
          <a:p>
            <a:pPr algn="ctr"/>
            <a:r>
              <a:rPr lang="en-US" sz="2000" i="1" dirty="0"/>
              <a:t>College of Engineering</a:t>
            </a:r>
          </a:p>
          <a:p>
            <a:pPr algn="ctr"/>
            <a:r>
              <a:rPr lang="en-US" sz="2000" i="1" dirty="0"/>
              <a:t>Southern Luzon State University</a:t>
            </a:r>
          </a:p>
          <a:p>
            <a:pPr algn="ctr"/>
            <a:r>
              <a:rPr lang="en-US" sz="2000" dirty="0" err="1"/>
              <a:t>Lucban</a:t>
            </a:r>
            <a:r>
              <a:rPr lang="en-US" sz="2000" dirty="0"/>
              <a:t>, Quezon, Philippines</a:t>
            </a:r>
            <a:endParaRPr lang="en-PH" sz="2000" dirty="0"/>
          </a:p>
        </p:txBody>
      </p:sp>
    </p:spTree>
    <p:extLst>
      <p:ext uri="{BB962C8B-B14F-4D97-AF65-F5344CB8AC3E}">
        <p14:creationId xmlns:p14="http://schemas.microsoft.com/office/powerpoint/2010/main" val="390654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The </a:t>
            </a:r>
            <a:r>
              <a:rPr lang="en-US" sz="4000" b="1" dirty="0" err="1" smtClean="0"/>
              <a:t>nlp</a:t>
            </a:r>
            <a:r>
              <a:rPr lang="en-US" sz="4000" b="1" dirty="0" smtClean="0"/>
              <a:t>() </a:t>
            </a:r>
            <a:r>
              <a:rPr lang="en-US" sz="4000" dirty="0" smtClean="0"/>
              <a:t>function from Spacy automatically takes raw text and performs a series of operations to tag, parse, and describe the text data.</a:t>
            </a:r>
            <a:endParaRPr lang="en-US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12756737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We will create a pipeline objects and its series of operations</a:t>
            </a:r>
          </a:p>
          <a:p>
            <a:endParaRPr lang="en-US" sz="4000" dirty="0" smtClean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Examples: Tokenization, POS, Stemming, Lemmatization, etc.</a:t>
            </a:r>
          </a:p>
        </p:txBody>
      </p:sp>
    </p:spTree>
    <p:extLst>
      <p:ext uri="{BB962C8B-B14F-4D97-AF65-F5344CB8AC3E}">
        <p14:creationId xmlns:p14="http://schemas.microsoft.com/office/powerpoint/2010/main" val="7478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1628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Tokenization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921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85778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Tokenization is the process of breaking up the original text into component pieces (tokens)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2989" y="2125486"/>
            <a:ext cx="6501986" cy="39228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48072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Notice that tokens are pieces of the </a:t>
            </a:r>
            <a:r>
              <a:rPr lang="en-US" sz="3600" b="1" dirty="0" smtClean="0"/>
              <a:t>original text</a:t>
            </a:r>
          </a:p>
          <a:p>
            <a:pPr marL="457200" indent="-457200">
              <a:buFontTx/>
              <a:buChar char="-"/>
            </a:pPr>
            <a:endParaRPr lang="en-US" sz="3600" b="1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don’t see any conversion to word stems or lemmas (base forms of words) and we haven’t seen anything about organizations/places/money etc.</a:t>
            </a:r>
          </a:p>
        </p:txBody>
      </p:sp>
    </p:spTree>
    <p:extLst>
      <p:ext uri="{BB962C8B-B14F-4D97-AF65-F5344CB8AC3E}">
        <p14:creationId xmlns:p14="http://schemas.microsoft.com/office/powerpoint/2010/main" val="3874560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Prefix</a:t>
            </a:r>
            <a:r>
              <a:rPr lang="en-US" sz="3600" dirty="0" smtClean="0"/>
              <a:t>: 	character(s) at the beginning </a:t>
            </a:r>
            <a:r>
              <a:rPr lang="en-US" sz="3600" dirty="0" smtClean="0">
                <a:sym typeface="Wingdings" pitchFamily="2" charset="2"/>
              </a:rPr>
              <a:t></a:t>
            </a:r>
            <a:r>
              <a:rPr lang="en-US" sz="3600" dirty="0">
                <a:sym typeface="Wingdings" pitchFamily="2" charset="2"/>
              </a:rPr>
              <a:t> </a:t>
            </a:r>
            <a:r>
              <a:rPr lang="en-US" sz="3600" i="1" dirty="0" smtClean="0"/>
              <a:t>$ ( “</a:t>
            </a:r>
            <a:endParaRPr lang="en-US" sz="3600" b="1" i="1" dirty="0" smtClean="0"/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Suffix: 	</a:t>
            </a:r>
            <a:r>
              <a:rPr lang="en-US" sz="3600" dirty="0" smtClean="0"/>
              <a:t>characters(s) at the end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km ) , . ! “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Infix: 	</a:t>
            </a:r>
            <a:r>
              <a:rPr lang="en-US" sz="3600" dirty="0" smtClean="0"/>
              <a:t>character(s) in between	       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- -- / …</a:t>
            </a:r>
          </a:p>
          <a:p>
            <a:pPr marL="457200" indent="-457200">
              <a:buFontTx/>
              <a:buChar char="-"/>
            </a:pPr>
            <a:r>
              <a:rPr lang="en-US" sz="3600" b="1" dirty="0" smtClean="0"/>
              <a:t>Exception</a:t>
            </a:r>
            <a:r>
              <a:rPr lang="en-US" sz="3600" dirty="0" smtClean="0"/>
              <a:t>:	</a:t>
            </a:r>
          </a:p>
          <a:p>
            <a:r>
              <a:rPr lang="en-US" sz="3600" dirty="0" smtClean="0"/>
              <a:t>    special-case rule to split a string into several tokens  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or prevent a token from being split when punctuation </a:t>
            </a:r>
          </a:p>
          <a:p>
            <a:r>
              <a:rPr lang="en-US" sz="3600" dirty="0"/>
              <a:t> </a:t>
            </a:r>
            <a:r>
              <a:rPr lang="en-US" sz="3600" dirty="0" smtClean="0"/>
              <a:t>   rules are applied	</a:t>
            </a:r>
            <a:r>
              <a:rPr lang="en-US" sz="3600" dirty="0"/>
              <a:t> </a:t>
            </a:r>
            <a:r>
              <a:rPr lang="en-US" sz="3600" dirty="0" smtClean="0">
                <a:sym typeface="Wingdings" pitchFamily="2" charset="2"/>
              </a:rPr>
              <a:t> </a:t>
            </a:r>
            <a:r>
              <a:rPr lang="en-US" sz="3600" i="1" dirty="0" smtClean="0"/>
              <a:t>let’s U.S</a:t>
            </a:r>
            <a:r>
              <a:rPr lang="en-US" sz="36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114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b="1" dirty="0" smtClean="0"/>
              <a:t>Tokens</a:t>
            </a:r>
            <a:r>
              <a:rPr lang="en-US" sz="3600" dirty="0" smtClean="0"/>
              <a:t> have a variety of useful attributes and methods</a:t>
            </a:r>
            <a:endParaRPr lang="en-US" sz="3600" b="1" dirty="0" smtClean="0"/>
          </a:p>
        </p:txBody>
      </p:sp>
    </p:spTree>
    <p:extLst>
      <p:ext uri="{BB962C8B-B14F-4D97-AF65-F5344CB8AC3E}">
        <p14:creationId xmlns:p14="http://schemas.microsoft.com/office/powerpoint/2010/main" val="2925004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 smtClean="0">
                <a:latin typeface="Arial" pitchFamily="34" charset="0"/>
                <a:cs typeface="Arial" pitchFamily="34" charset="0"/>
              </a:rPr>
              <a:t>Tokenization Visualization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46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 smtClean="0"/>
              <a:t>NLP</a:t>
            </a:r>
            <a:endParaRPr lang="en-US" sz="4400" b="1" dirty="0"/>
          </a:p>
          <a:p>
            <a:endParaRPr lang="en-US" sz="1400" b="1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An area of computer science &amp; artificial intelligence concerned with the interactions between computers and </a:t>
            </a:r>
            <a:r>
              <a:rPr lang="en-US" sz="2800" b="1" dirty="0" smtClean="0">
                <a:solidFill>
                  <a:srgbClr val="C00000"/>
                </a:solidFill>
              </a:rPr>
              <a:t>human (natural) languages</a:t>
            </a:r>
            <a:r>
              <a:rPr lang="en-US" sz="2800" dirty="0" smtClean="0"/>
              <a:t>.</a:t>
            </a:r>
            <a:endParaRPr lang="en-US" sz="2800" dirty="0"/>
          </a:p>
          <a:p>
            <a:pPr marL="457200" indent="-457200">
              <a:buFontTx/>
              <a:buChar char="-"/>
            </a:pPr>
            <a:endParaRPr lang="en-US" sz="2800" dirty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Particular on how to program computers to process and analyze large amounts of </a:t>
            </a:r>
            <a:r>
              <a:rPr lang="en-US" sz="2800" b="1" dirty="0" smtClean="0">
                <a:solidFill>
                  <a:srgbClr val="C00000"/>
                </a:solidFill>
              </a:rPr>
              <a:t>natural language data</a:t>
            </a:r>
            <a:r>
              <a:rPr lang="en-US" sz="2800" dirty="0" smtClean="0"/>
              <a:t>.</a:t>
            </a:r>
            <a:endParaRPr lang="en-US" sz="28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96065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Visualization of token relationships</a:t>
            </a:r>
          </a:p>
        </p:txBody>
      </p:sp>
    </p:spTree>
    <p:extLst>
      <p:ext uri="{BB962C8B-B14F-4D97-AF65-F5344CB8AC3E}">
        <p14:creationId xmlns:p14="http://schemas.microsoft.com/office/powerpoint/2010/main" val="1885463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Stemming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361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Often when searching text for a certain keyword, it helps if the search returns variations of the word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For example, searching for “boat” might also return “boats” and “boating”. Here “boat” would be the stem for [boat, boater, boating, boats]</a:t>
            </a:r>
          </a:p>
        </p:txBody>
      </p:sp>
    </p:spTree>
    <p:extLst>
      <p:ext uri="{BB962C8B-B14F-4D97-AF65-F5344CB8AC3E}">
        <p14:creationId xmlns:p14="http://schemas.microsoft.com/office/powerpoint/2010/main" val="223783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558668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1. Text Normalization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Words </a:t>
            </a:r>
            <a:r>
              <a:rPr lang="en-US" sz="2800" dirty="0"/>
              <a:t>like </a:t>
            </a:r>
            <a:r>
              <a:rPr lang="en-US" sz="2800" i="1" dirty="0"/>
              <a:t>running</a:t>
            </a:r>
            <a:r>
              <a:rPr lang="en-US" sz="2800" dirty="0"/>
              <a:t>, </a:t>
            </a:r>
            <a:r>
              <a:rPr lang="en-US" sz="2800" i="1" dirty="0"/>
              <a:t>runs</a:t>
            </a:r>
            <a:r>
              <a:rPr lang="en-US" sz="2800" dirty="0"/>
              <a:t>, and </a:t>
            </a:r>
            <a:r>
              <a:rPr lang="en-US" sz="2800" i="1" dirty="0"/>
              <a:t>ran</a:t>
            </a:r>
            <a:r>
              <a:rPr lang="en-US" sz="2800" dirty="0"/>
              <a:t> share the same root (</a:t>
            </a:r>
            <a:r>
              <a:rPr lang="en-US" sz="2800" i="1" dirty="0"/>
              <a:t>run</a:t>
            </a:r>
            <a:r>
              <a:rPr lang="en-US" sz="2800" dirty="0"/>
              <a:t>). Stemming reduces these inflections and derivations to a common base form, making it easier to treat them as the same word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simplifies text data by reducing redundant word variations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43421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2. Improves Search and Matching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search engines or databases, stemming allows a query for </a:t>
            </a:r>
            <a:r>
              <a:rPr lang="en-US" sz="2800" i="1" dirty="0"/>
              <a:t>run</a:t>
            </a:r>
            <a:r>
              <a:rPr lang="en-US" sz="2800" dirty="0"/>
              <a:t> to return documents containing </a:t>
            </a:r>
            <a:r>
              <a:rPr lang="en-US" sz="2800" i="1" dirty="0"/>
              <a:t>runs</a:t>
            </a:r>
            <a:r>
              <a:rPr lang="en-US" sz="2800" dirty="0"/>
              <a:t>, </a:t>
            </a:r>
            <a:r>
              <a:rPr lang="en-US" sz="2800" i="1" dirty="0"/>
              <a:t>running</a:t>
            </a:r>
            <a:r>
              <a:rPr lang="en-US" sz="2800" dirty="0"/>
              <a:t>, or </a:t>
            </a:r>
            <a:r>
              <a:rPr lang="en-US" sz="2800" i="1" dirty="0"/>
              <a:t>ran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 smtClean="0"/>
              <a:t>It </a:t>
            </a:r>
            <a:r>
              <a:rPr lang="en-US" sz="2800" dirty="0"/>
              <a:t>improves the recall of search results by accounting for morphological </a:t>
            </a:r>
            <a:endParaRPr lang="en-US" sz="2800" dirty="0" smtClean="0"/>
          </a:p>
          <a:p>
            <a:r>
              <a:rPr lang="en-US" sz="2800" dirty="0" smtClean="0"/>
              <a:t>      variations.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8090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3. Reduces Dimensionality</a:t>
            </a:r>
          </a:p>
          <a:p>
            <a:endParaRPr lang="en-US" sz="36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By grouping different forms of a word into a single base form, stemming reduces the size of the vocabulary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This is especially useful in machine learning and NLP tasks, where large vocabularies increase computational complexity.</a:t>
            </a:r>
          </a:p>
        </p:txBody>
      </p:sp>
    </p:spTree>
    <p:extLst>
      <p:ext uri="{BB962C8B-B14F-4D97-AF65-F5344CB8AC3E}">
        <p14:creationId xmlns:p14="http://schemas.microsoft.com/office/powerpoint/2010/main" val="1940932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4. Enhances Machine Learning Models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Helps algorithms focus on the meaning of the word rather than its grammatical variations</a:t>
            </a:r>
            <a:r>
              <a:rPr lang="en-US" sz="2800" dirty="0" smtClean="0"/>
              <a:t>.</a:t>
            </a:r>
          </a:p>
          <a:p>
            <a:pPr marL="457200" indent="-457200">
              <a:buFontTx/>
              <a:buChar char="-"/>
            </a:pPr>
            <a:endParaRPr lang="en-US" sz="28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Reduces noise and </a:t>
            </a:r>
            <a:r>
              <a:rPr lang="en-US" sz="2800" dirty="0" err="1"/>
              <a:t>sparsity</a:t>
            </a:r>
            <a:r>
              <a:rPr lang="en-US" sz="2800" dirty="0"/>
              <a:t> in feature space, improving the performance of models like text classifiers or topic models.</a:t>
            </a:r>
          </a:p>
        </p:txBody>
      </p:sp>
    </p:spTree>
    <p:extLst>
      <p:ext uri="{BB962C8B-B14F-4D97-AF65-F5344CB8AC3E}">
        <p14:creationId xmlns:p14="http://schemas.microsoft.com/office/powerpoint/2010/main" val="4284564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5. </a:t>
            </a:r>
            <a:r>
              <a:rPr lang="en-US" sz="3600" dirty="0"/>
              <a:t>Essential for Languages with Rich </a:t>
            </a:r>
            <a:r>
              <a:rPr lang="en-US" sz="3600" dirty="0" smtClean="0"/>
              <a:t>Morphology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For languages with complex inflections (e.g., Finnish, Turkish), stemming simplifies words to their root forms, making analysis feasible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120728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Why Stemming is Necessary?</a:t>
            </a:r>
          </a:p>
          <a:p>
            <a:endParaRPr lang="en-US" sz="3600" dirty="0"/>
          </a:p>
          <a:p>
            <a:r>
              <a:rPr lang="en-US" sz="3600" dirty="0" smtClean="0"/>
              <a:t>6. Improves Clustering and Similarity</a:t>
            </a:r>
          </a:p>
          <a:p>
            <a:endParaRPr lang="en-US" sz="2000" dirty="0" smtClean="0"/>
          </a:p>
          <a:p>
            <a:pPr marL="457200" indent="-457200">
              <a:buFontTx/>
              <a:buChar char="-"/>
            </a:pPr>
            <a:r>
              <a:rPr lang="en-US" sz="2800" dirty="0"/>
              <a:t>In clustering or similarity-based tasks, stemming ensures that words with similar meanings are grouped together</a:t>
            </a:r>
            <a:r>
              <a:rPr lang="en-US" sz="2800" dirty="0" smtClean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8025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When performing analysis, lots of data is numerical (sales numbers, physical measurements, quantifiable categories)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Computers are </a:t>
            </a:r>
            <a:r>
              <a:rPr lang="en-US" sz="3600" b="1" dirty="0" smtClean="0">
                <a:solidFill>
                  <a:srgbClr val="C00000"/>
                </a:solidFill>
              </a:rPr>
              <a:t>very good </a:t>
            </a:r>
            <a:r>
              <a:rPr lang="en-US" sz="3600" dirty="0" smtClean="0"/>
              <a:t>at handling direct </a:t>
            </a:r>
            <a:r>
              <a:rPr lang="en-US" sz="3600" b="1" dirty="0" smtClean="0">
                <a:solidFill>
                  <a:srgbClr val="C00000"/>
                </a:solidFill>
              </a:rPr>
              <a:t>numerical</a:t>
            </a:r>
            <a:r>
              <a:rPr lang="en-US" sz="3600" dirty="0" smtClean="0"/>
              <a:t> information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But what do we do about </a:t>
            </a:r>
            <a:r>
              <a:rPr lang="en-US" sz="3600" b="1" dirty="0" smtClean="0">
                <a:solidFill>
                  <a:srgbClr val="C00000"/>
                </a:solidFill>
              </a:rPr>
              <a:t>text data</a:t>
            </a:r>
            <a:r>
              <a:rPr lang="en-US" sz="3600" dirty="0" smtClean="0"/>
              <a:t>?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80724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Without Stemming:</a:t>
            </a:r>
          </a:p>
          <a:p>
            <a:endParaRPr lang="en-US" sz="1100" dirty="0"/>
          </a:p>
          <a:p>
            <a:r>
              <a:rPr lang="en-PH" sz="3600" dirty="0"/>
              <a:t>Words: run, running, runner, </a:t>
            </a:r>
            <a:r>
              <a:rPr lang="en-PH" sz="3600" dirty="0" smtClean="0"/>
              <a:t>runs</a:t>
            </a:r>
          </a:p>
          <a:p>
            <a:r>
              <a:rPr lang="en-PH" sz="3600" dirty="0" smtClean="0"/>
              <a:t>Vocabulary</a:t>
            </a:r>
            <a:r>
              <a:rPr lang="en-PH" sz="3600" dirty="0"/>
              <a:t>: ['run', 'running', 'runner', 'runs</a:t>
            </a:r>
            <a:r>
              <a:rPr lang="en-PH" sz="3600" dirty="0" smtClean="0"/>
              <a:t>']</a:t>
            </a:r>
          </a:p>
          <a:p>
            <a:endParaRPr lang="en-US" sz="1100" dirty="0" smtClean="0"/>
          </a:p>
          <a:p>
            <a:endParaRPr lang="en-US" sz="1100" dirty="0"/>
          </a:p>
          <a:p>
            <a:r>
              <a:rPr lang="en-US" sz="3600" b="1" dirty="0" smtClean="0"/>
              <a:t>After Stemming:</a:t>
            </a:r>
            <a:endParaRPr lang="en-US" sz="3600" b="1" dirty="0"/>
          </a:p>
          <a:p>
            <a:endParaRPr lang="en-US" dirty="0"/>
          </a:p>
          <a:p>
            <a:r>
              <a:rPr lang="en-US" sz="3600" dirty="0"/>
              <a:t>Words: run, run, run, </a:t>
            </a:r>
            <a:r>
              <a:rPr lang="en-US" sz="3600" dirty="0" smtClean="0"/>
              <a:t>run</a:t>
            </a:r>
          </a:p>
          <a:p>
            <a:r>
              <a:rPr lang="en-US" sz="3600" dirty="0" smtClean="0"/>
              <a:t>Vocabulary</a:t>
            </a:r>
            <a:r>
              <a:rPr lang="en-US" sz="3600" dirty="0"/>
              <a:t>: ['run</a:t>
            </a:r>
            <a:r>
              <a:rPr lang="en-US" sz="3600" dirty="0" smtClean="0"/>
              <a:t>']</a:t>
            </a:r>
          </a:p>
          <a:p>
            <a:endParaRPr lang="en-US" sz="2400" dirty="0"/>
          </a:p>
          <a:p>
            <a:r>
              <a:rPr lang="en-US" dirty="0" smtClean="0"/>
              <a:t>* This </a:t>
            </a:r>
            <a:r>
              <a:rPr lang="en-US" dirty="0"/>
              <a:t>reduction ensures that all variations are treated as one, improving both efficiency and consistency.</a:t>
            </a:r>
          </a:p>
        </p:txBody>
      </p:sp>
    </p:spTree>
    <p:extLst>
      <p:ext uri="{BB962C8B-B14F-4D97-AF65-F5344CB8AC3E}">
        <p14:creationId xmlns:p14="http://schemas.microsoft.com/office/powerpoint/2010/main" val="3331422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Limitations:</a:t>
            </a:r>
          </a:p>
          <a:p>
            <a:endParaRPr lang="en-US" sz="2000" b="1" dirty="0" smtClean="0"/>
          </a:p>
          <a:p>
            <a:r>
              <a:rPr lang="en-US" sz="2800" b="1" dirty="0" smtClean="0"/>
              <a:t>Over-stemming</a:t>
            </a:r>
            <a:r>
              <a:rPr lang="en-US" sz="2800" dirty="0"/>
              <a:t>: Some stemmers may cut too much, merging unrelated words (e.g., </a:t>
            </a:r>
            <a:r>
              <a:rPr lang="en-US" sz="2800" i="1" dirty="0"/>
              <a:t>universe</a:t>
            </a:r>
            <a:r>
              <a:rPr lang="en-US" sz="2800" dirty="0"/>
              <a:t> and </a:t>
            </a:r>
            <a:r>
              <a:rPr lang="en-US" sz="2800" i="1" dirty="0"/>
              <a:t>university</a:t>
            </a:r>
            <a:r>
              <a:rPr lang="en-US" sz="2800" dirty="0"/>
              <a:t> both reduced to </a:t>
            </a:r>
            <a:r>
              <a:rPr lang="en-US" sz="2800" i="1" dirty="0" err="1"/>
              <a:t>univers</a:t>
            </a:r>
            <a:r>
              <a:rPr lang="en-US" sz="2800" dirty="0" smtClean="0"/>
              <a:t>).</a:t>
            </a:r>
          </a:p>
          <a:p>
            <a:endParaRPr lang="en-US" sz="2800" dirty="0"/>
          </a:p>
          <a:p>
            <a:r>
              <a:rPr lang="en-US" sz="2800" b="1" dirty="0"/>
              <a:t>Loss of Meaning</a:t>
            </a:r>
            <a:r>
              <a:rPr lang="en-US" sz="2800" dirty="0"/>
              <a:t>: Stemming does not preserve the context or precise meaning of words, as it focuses on root forms</a:t>
            </a:r>
            <a:r>
              <a:rPr lang="en-US" sz="2800" dirty="0" smtClean="0"/>
              <a:t>.</a:t>
            </a:r>
          </a:p>
          <a:p>
            <a:endParaRPr lang="en-US" sz="2800" dirty="0"/>
          </a:p>
          <a:p>
            <a:r>
              <a:rPr lang="en-US" sz="2800" b="1" dirty="0"/>
              <a:t>Modern Alternative</a:t>
            </a:r>
            <a:r>
              <a:rPr lang="en-US" sz="2800" i="1" dirty="0"/>
              <a:t>: Lemmatization</a:t>
            </a:r>
            <a:r>
              <a:rPr lang="en-US" sz="2800" dirty="0"/>
              <a:t>, a more sophisticated approach, considers the context and grammar of a word to return its proper dictionary form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011700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dirty="0" smtClean="0"/>
              <a:t>In fact, </a:t>
            </a:r>
            <a:r>
              <a:rPr lang="en-PH" sz="4000" dirty="0" err="1" smtClean="0"/>
              <a:t>SpaCy</a:t>
            </a:r>
            <a:r>
              <a:rPr lang="en-PH" sz="4000" dirty="0" smtClean="0"/>
              <a:t> </a:t>
            </a:r>
            <a:r>
              <a:rPr lang="en-PH" sz="4000" dirty="0" smtClean="0">
                <a:solidFill>
                  <a:srgbClr val="C00000"/>
                </a:solidFill>
              </a:rPr>
              <a:t>doesn’t include</a:t>
            </a:r>
            <a:r>
              <a:rPr lang="en-PH" sz="4000" dirty="0" smtClean="0"/>
              <a:t> a stemmer, opting instead to rely on </a:t>
            </a:r>
            <a:r>
              <a:rPr lang="en-PH" sz="4000" b="1" dirty="0" smtClean="0"/>
              <a:t>lemmatization</a:t>
            </a:r>
            <a:r>
              <a:rPr lang="en-PH" sz="4000" dirty="0" smtClean="0"/>
              <a:t>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Because of this, we will jump over to using </a:t>
            </a:r>
            <a:r>
              <a:rPr lang="en-US" sz="4000" b="1" dirty="0" smtClean="0"/>
              <a:t>NLTK</a:t>
            </a:r>
            <a:r>
              <a:rPr lang="en-US" sz="4000" dirty="0" smtClean="0"/>
              <a:t> and learn about stemmers.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b="1" dirty="0" smtClean="0"/>
              <a:t>Porter Stemmer </a:t>
            </a:r>
            <a:r>
              <a:rPr lang="en-US" sz="4000" dirty="0" smtClean="0"/>
              <a:t>and </a:t>
            </a:r>
            <a:r>
              <a:rPr lang="en-US" sz="4000" b="1" dirty="0" smtClean="0"/>
              <a:t>Snowball Stemmer</a:t>
            </a:r>
            <a:endParaRPr lang="en-PH" sz="4000" b="1" dirty="0" smtClean="0"/>
          </a:p>
        </p:txBody>
      </p:sp>
    </p:spTree>
    <p:extLst>
      <p:ext uri="{BB962C8B-B14F-4D97-AF65-F5344CB8AC3E}">
        <p14:creationId xmlns:p14="http://schemas.microsoft.com/office/powerpoint/2010/main" val="216092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Porter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3032381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Porter Stemmer </a:t>
            </a:r>
            <a:r>
              <a:rPr lang="en-PH" sz="4000" dirty="0" smtClean="0"/>
              <a:t>employs five phases of word reduction, each with its own set of mapping rules.</a:t>
            </a:r>
          </a:p>
        </p:txBody>
      </p:sp>
    </p:spTree>
    <p:extLst>
      <p:ext uri="{BB962C8B-B14F-4D97-AF65-F5344CB8AC3E}">
        <p14:creationId xmlns:p14="http://schemas.microsoft.com/office/powerpoint/2010/main" val="11170219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4000" dirty="0" smtClean="0"/>
              <a:t>In the first phase, simple suffix mapping rules are defined, such as:</a:t>
            </a:r>
            <a:endParaRPr lang="en-PH" sz="40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83348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From a given set of stemming rules only one rule is applied, based on the longest suffix S1. Thus, caresses reduces to caress but not cares</a:t>
            </a:r>
            <a:endParaRPr lang="en-PH" sz="3600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4037" y="2871788"/>
            <a:ext cx="5661945" cy="21342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0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More sophisticated phases consider the length/complexity of the word before applying a rule.</a:t>
            </a:r>
            <a:endParaRPr lang="en-PH" sz="3600" dirty="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5691" y="3062288"/>
            <a:ext cx="6878637" cy="159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0260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2572287"/>
            <a:ext cx="1095098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Snowball Stemmer</a:t>
            </a:r>
            <a:endParaRPr lang="en-PH" sz="6600" b="1" dirty="0" smtClean="0"/>
          </a:p>
        </p:txBody>
      </p:sp>
    </p:spTree>
    <p:extLst>
      <p:ext uri="{BB962C8B-B14F-4D97-AF65-F5344CB8AC3E}">
        <p14:creationId xmlns:p14="http://schemas.microsoft.com/office/powerpoint/2010/main" val="17851234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PH" sz="4000" b="1" i="1" dirty="0" smtClean="0"/>
              <a:t>Snowball Stemmer </a:t>
            </a:r>
            <a:r>
              <a:rPr lang="en-PH" sz="4000" dirty="0" smtClean="0"/>
              <a:t>used a more accurate “English Stemmer” or “Porter2 Stemmer”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4000" dirty="0" smtClean="0"/>
              <a:t>Offers a slight improvement over the original Porter stemmer, both in logic and speed</a:t>
            </a:r>
            <a:endParaRPr lang="en-PH" sz="4000" dirty="0" smtClean="0"/>
          </a:p>
        </p:txBody>
      </p:sp>
    </p:spTree>
    <p:extLst>
      <p:ext uri="{BB962C8B-B14F-4D97-AF65-F5344CB8AC3E}">
        <p14:creationId xmlns:p14="http://schemas.microsoft.com/office/powerpoint/2010/main" val="3924789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7397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As humans we can tell there is a lot of information inside of text documents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However, a computer </a:t>
            </a:r>
            <a:r>
              <a:rPr lang="en-US" sz="3600" b="1" dirty="0" smtClean="0">
                <a:solidFill>
                  <a:srgbClr val="C00000"/>
                </a:solidFill>
              </a:rPr>
              <a:t>needs</a:t>
            </a:r>
            <a:r>
              <a:rPr lang="en-US" sz="3600" dirty="0" smtClean="0"/>
              <a:t> specialized processing techniques in order to “understand” raw text data.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Text data is </a:t>
            </a:r>
            <a:r>
              <a:rPr lang="en-US" sz="3600" b="1" dirty="0" smtClean="0">
                <a:solidFill>
                  <a:srgbClr val="C00000"/>
                </a:solidFill>
              </a:rPr>
              <a:t>highly unstructured </a:t>
            </a:r>
            <a:r>
              <a:rPr lang="en-US" sz="3600" dirty="0" smtClean="0"/>
              <a:t>and can be in multiple languages.</a:t>
            </a:r>
            <a:endParaRPr lang="en-US" sz="3600" dirty="0"/>
          </a:p>
          <a:p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4058611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Lemmatization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6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In contrast to stemming, </a:t>
            </a:r>
            <a:r>
              <a:rPr lang="en-US" sz="3600" b="1" i="1" dirty="0" smtClean="0"/>
              <a:t>lemmatization</a:t>
            </a:r>
            <a:r>
              <a:rPr lang="en-US" sz="3600" dirty="0" smtClean="0"/>
              <a:t> looks beyond word reduction, and considers a language’s full vocabulary to apply a morphological analysis to words.</a:t>
            </a:r>
          </a:p>
          <a:p>
            <a:pPr marL="571500" indent="-571500">
              <a:buFontTx/>
              <a:buChar char="-"/>
            </a:pPr>
            <a:endParaRPr lang="en-US" sz="4000" dirty="0"/>
          </a:p>
          <a:p>
            <a:pPr marL="571500" indent="-571500">
              <a:buFontTx/>
              <a:buChar char="-"/>
            </a:pPr>
            <a:r>
              <a:rPr lang="en-US" sz="3400" dirty="0" smtClean="0"/>
              <a:t>Generally better as it returns the dictionary form of a word (lemma) while considering context and part of speech (POS). Unlike stemming, it avoids over-simplifying words and ensures the output is meaningful and accurate.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2543138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1058105"/>
              </p:ext>
            </p:extLst>
          </p:nvPr>
        </p:nvGraphicFramePr>
        <p:xfrm>
          <a:off x="609600" y="1152525"/>
          <a:ext cx="10972800" cy="4541544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Feature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Definition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Cuts the word to its root, often a crude form.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Reduces a word to its base form (lemma) using context.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Context-Sensitivity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Ignores context and parts of speech (POS).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Considers context and POS for accuracy.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Output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May produce non-existent or incorrect words.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Always produces valid dictionary words.</a:t>
                      </a:r>
                      <a:endParaRPr lang="en-US" dirty="0"/>
                    </a:p>
                  </a:txBody>
                  <a:tcPr anchor="ctr"/>
                </a:tc>
              </a:tr>
              <a:tr h="847725">
                <a:tc>
                  <a:txBody>
                    <a:bodyPr/>
                    <a:lstStyle/>
                    <a:p>
                      <a:r>
                        <a:rPr lang="en-US" dirty="0" smtClean="0"/>
                        <a:t>Examples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i="1" dirty="0" smtClean="0"/>
                        <a:t>Caring</a:t>
                      </a:r>
                      <a:r>
                        <a:rPr lang="en-PH" dirty="0" smtClean="0"/>
                        <a:t> → </a:t>
                      </a:r>
                      <a:r>
                        <a:rPr lang="en-PH" i="1" dirty="0" smtClean="0"/>
                        <a:t>care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249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1526671"/>
              </p:ext>
            </p:extLst>
          </p:nvPr>
        </p:nvGraphicFramePr>
        <p:xfrm>
          <a:off x="609600" y="1835785"/>
          <a:ext cx="10972800" cy="3251859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running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r>
                        <a:rPr lang="en-US" baseline="0" dirty="0" smtClean="0"/>
                        <a:t> 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ran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ran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  <a:tr h="874419">
                <a:tc>
                  <a:txBody>
                    <a:bodyPr/>
                    <a:lstStyle/>
                    <a:p>
                      <a:r>
                        <a:rPr lang="en-US" dirty="0" smtClean="0"/>
                        <a:t>runs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run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recognizes all verb forms and reduces them to the base form (</a:t>
            </a:r>
            <a:r>
              <a:rPr lang="en-US" i="1" dirty="0"/>
              <a:t>run</a:t>
            </a:r>
            <a:r>
              <a:rPr lang="en-US" dirty="0"/>
              <a:t>)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1. Handling Verb Forms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311713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0639847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Nouns)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geese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gees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goose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feet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PH" dirty="0" smtClean="0"/>
                        <a:t>feet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foot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uses dictionary rules to handle irregular nouns.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2. Handling Nouns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66305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8177138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 (POS: Verb)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PH" dirty="0" smtClean="0"/>
                        <a:t>organization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organization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organize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Stemming cuts too aggressively, losing meaning, while lemmatization retains proper forms.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3. Avoiding Over-Stemming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571876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5906576"/>
              </p:ext>
            </p:extLst>
          </p:nvPr>
        </p:nvGraphicFramePr>
        <p:xfrm>
          <a:off x="609600" y="1835785"/>
          <a:ext cx="10972800" cy="237744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3657600"/>
                <a:gridCol w="3657600"/>
                <a:gridCol w="3657600"/>
              </a:tblGrid>
              <a:tr h="0"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Word</a:t>
                      </a:r>
                      <a:endParaRPr lang="en-PH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Stemming</a:t>
                      </a:r>
                      <a:endParaRPr lang="en-US" sz="2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 smtClean="0"/>
                        <a:t>Lemmatization</a:t>
                      </a:r>
                      <a:endParaRPr lang="en-US" sz="2000" b="1" dirty="0"/>
                    </a:p>
                  </a:txBody>
                  <a:tcPr anchor="ctr"/>
                </a:tc>
              </a:tr>
              <a:tr h="1009650"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building a house.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</a:t>
                      </a:r>
                      <a:r>
                        <a:rPr lang="en-US" baseline="0" dirty="0" smtClean="0"/>
                        <a:t> is build a house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He is building a house.</a:t>
                      </a:r>
                      <a:endParaRPr lang="en-US" dirty="0"/>
                    </a:p>
                  </a:txBody>
                  <a:tcPr anchor="ctr"/>
                </a:tc>
              </a:tr>
              <a:tr h="971550"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houses</a:t>
                      </a:r>
                      <a:endParaRPr lang="en-PH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 house.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They build</a:t>
                      </a:r>
                      <a:r>
                        <a:rPr lang="en-US" baseline="0" dirty="0" smtClean="0"/>
                        <a:t> houses</a:t>
                      </a:r>
                      <a:endParaRPr lang="en-US" dirty="0"/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590550" y="5305962"/>
            <a:ext cx="11029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* Why </a:t>
            </a:r>
            <a:r>
              <a:rPr lang="en-US" dirty="0"/>
              <a:t>better? Lemmatization retains proper inflection and </a:t>
            </a:r>
            <a:r>
              <a:rPr lang="en-US" dirty="0" err="1"/>
              <a:t>pluralization</a:t>
            </a:r>
            <a:r>
              <a:rPr lang="en-US" dirty="0"/>
              <a:t> based on sentence context.</a:t>
            </a:r>
            <a:endParaRPr lang="en-PH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590550" y="1010186"/>
            <a:ext cx="11029950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400" dirty="0" smtClean="0"/>
              <a:t>Example 4. Context Sensitivity</a:t>
            </a:r>
            <a:endParaRPr lang="en-PH" sz="3400" dirty="0" smtClean="0"/>
          </a:p>
        </p:txBody>
      </p:sp>
    </p:spTree>
    <p:extLst>
      <p:ext uri="{BB962C8B-B14F-4D97-AF65-F5344CB8AC3E}">
        <p14:creationId xmlns:p14="http://schemas.microsoft.com/office/powerpoint/2010/main" val="1855499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4627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 smtClean="0"/>
              <a:t>Advantages of Lemmatization over Stemming</a:t>
            </a:r>
          </a:p>
          <a:p>
            <a:endParaRPr lang="en-US" sz="2000" dirty="0"/>
          </a:p>
          <a:p>
            <a:pPr marL="742950" indent="-742950">
              <a:buAutoNum type="arabicPeriod"/>
            </a:pPr>
            <a:r>
              <a:rPr lang="en-US" sz="3600" b="1" dirty="0" smtClean="0"/>
              <a:t>Accuracy</a:t>
            </a:r>
            <a:r>
              <a:rPr lang="en-US" sz="3600" dirty="0"/>
              <a:t>: Produces correct dictionary words and considers POS tags</a:t>
            </a:r>
            <a:r>
              <a:rPr lang="en-US" sz="3600" dirty="0" smtClean="0"/>
              <a:t>.</a:t>
            </a:r>
          </a:p>
          <a:p>
            <a:pPr marL="742950" indent="-742950">
              <a:buAutoNum type="arabicPeriod"/>
            </a:pPr>
            <a:r>
              <a:rPr lang="en-US" sz="3600" b="1" dirty="0"/>
              <a:t>Context Awareness</a:t>
            </a:r>
            <a:r>
              <a:rPr lang="en-US" sz="3600" dirty="0"/>
              <a:t>: Handles irregular forms and context-sensitive words</a:t>
            </a:r>
            <a:r>
              <a:rPr lang="en-US" sz="3600" dirty="0" smtClean="0"/>
              <a:t>.</a:t>
            </a:r>
          </a:p>
          <a:p>
            <a:pPr marL="742950" indent="-742950">
              <a:buFontTx/>
              <a:buAutoNum type="arabicPeriod"/>
            </a:pPr>
            <a:r>
              <a:rPr lang="en-US" sz="3600" b="1" dirty="0"/>
              <a:t>Readability</a:t>
            </a:r>
            <a:r>
              <a:rPr lang="en-US" sz="3600" dirty="0"/>
              <a:t>: Outputs meaningful words suitable for downstream tasks like summarization or translation</a:t>
            </a:r>
            <a:r>
              <a:rPr lang="en-US" sz="3600" dirty="0" smtClean="0"/>
              <a:t>.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646932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893762"/>
            <a:ext cx="6945313" cy="5830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27554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attempts to use a </a:t>
            </a:r>
            <a:r>
              <a:rPr lang="en-US" sz="3600" b="1" dirty="0" smtClean="0">
                <a:solidFill>
                  <a:srgbClr val="C00000"/>
                </a:solidFill>
              </a:rPr>
              <a:t>variety of techniques </a:t>
            </a:r>
            <a:r>
              <a:rPr lang="en-US" sz="3600" dirty="0" smtClean="0"/>
              <a:t>in order to create a structure out of text data</a:t>
            </a:r>
            <a:endParaRPr lang="en-US" sz="3600" dirty="0"/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discuss (first) some of the techniques using libraries such as </a:t>
            </a:r>
            <a:r>
              <a:rPr lang="en-US" sz="3600" b="1" dirty="0" smtClean="0">
                <a:solidFill>
                  <a:srgbClr val="C00000"/>
                </a:solidFill>
              </a:rPr>
              <a:t>Spacy</a:t>
            </a:r>
            <a:r>
              <a:rPr lang="en-US" sz="3600" dirty="0" smtClean="0"/>
              <a:t> and </a:t>
            </a:r>
            <a:r>
              <a:rPr lang="en-US" sz="3600" b="1" dirty="0" smtClean="0">
                <a:solidFill>
                  <a:srgbClr val="C00000"/>
                </a:solidFill>
              </a:rPr>
              <a:t>NLTK</a:t>
            </a:r>
          </a:p>
        </p:txBody>
      </p:sp>
    </p:spTree>
    <p:extLst>
      <p:ext uri="{BB962C8B-B14F-4D97-AF65-F5344CB8AC3E}">
        <p14:creationId xmlns:p14="http://schemas.microsoft.com/office/powerpoint/2010/main" val="60480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Stop Words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56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Stop words are common words in a language (e.g. </a:t>
            </a:r>
            <a:r>
              <a:rPr lang="en-US" sz="3600" i="1" dirty="0" smtClean="0">
                <a:solidFill>
                  <a:srgbClr val="C00000"/>
                </a:solidFill>
              </a:rPr>
              <a:t>the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is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in</a:t>
            </a:r>
            <a:r>
              <a:rPr lang="en-US" sz="3600" dirty="0" smtClean="0"/>
              <a:t>, </a:t>
            </a:r>
            <a:r>
              <a:rPr lang="en-US" sz="3600" i="1" dirty="0" smtClean="0">
                <a:solidFill>
                  <a:srgbClr val="C00000"/>
                </a:solidFill>
              </a:rPr>
              <a:t>and</a:t>
            </a:r>
            <a:r>
              <a:rPr lang="en-US" sz="3600" dirty="0" smtClean="0"/>
              <a:t>) that are frequently filtered out in text processing because they are often not significant for tasks like information retrieval, text classification, or sentiment analysis.</a:t>
            </a:r>
          </a:p>
          <a:p>
            <a:pPr marL="571500" indent="-571500">
              <a:buFontTx/>
              <a:buChar char="-"/>
            </a:pPr>
            <a:endParaRPr lang="en-US" sz="4000" dirty="0" smtClean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They are frequent but </a:t>
            </a:r>
            <a:r>
              <a:rPr lang="en-US" sz="3600" dirty="0" smtClean="0">
                <a:solidFill>
                  <a:srgbClr val="C00000"/>
                </a:solidFill>
              </a:rPr>
              <a:t>do not contribute </a:t>
            </a:r>
            <a:r>
              <a:rPr lang="en-US" sz="3600" dirty="0" smtClean="0"/>
              <a:t>much meaning to the overall text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77286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Spacy holds a built-in list of English stop words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9520" y="2182983"/>
            <a:ext cx="109509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Common English Stop Words</a:t>
            </a:r>
          </a:p>
          <a:p>
            <a:r>
              <a:rPr lang="en-US" sz="3600" dirty="0" smtClean="0"/>
              <a:t>- is, are, the, a, an, of, in, on, and, it, to.</a:t>
            </a:r>
          </a:p>
        </p:txBody>
      </p:sp>
    </p:spTree>
    <p:extLst>
      <p:ext uri="{BB962C8B-B14F-4D97-AF65-F5344CB8AC3E}">
        <p14:creationId xmlns:p14="http://schemas.microsoft.com/office/powerpoint/2010/main" val="391101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Example: </a:t>
            </a:r>
          </a:p>
          <a:p>
            <a:r>
              <a:rPr lang="en-US" sz="3600" dirty="0" smtClean="0"/>
              <a:t>“The quick brown fox jumps over the lazy dog.”</a:t>
            </a:r>
          </a:p>
          <a:p>
            <a:endParaRPr lang="en-US" sz="3600" dirty="0"/>
          </a:p>
          <a:p>
            <a:r>
              <a:rPr lang="en-US" sz="3600" b="1" dirty="0" smtClean="0"/>
              <a:t>With Stop Words:</a:t>
            </a:r>
          </a:p>
          <a:p>
            <a:r>
              <a:rPr lang="en-US" sz="3600" dirty="0" smtClean="0"/>
              <a:t>“quick </a:t>
            </a:r>
            <a:r>
              <a:rPr lang="en-US" sz="3600" dirty="0"/>
              <a:t>brown fox jumps over the lazy </a:t>
            </a:r>
            <a:r>
              <a:rPr lang="en-US" sz="3600" dirty="0" smtClean="0"/>
              <a:t>dog.”</a:t>
            </a:r>
          </a:p>
        </p:txBody>
      </p:sp>
    </p:spTree>
    <p:extLst>
      <p:ext uri="{BB962C8B-B14F-4D97-AF65-F5344CB8AC3E}">
        <p14:creationId xmlns:p14="http://schemas.microsoft.com/office/powerpoint/2010/main" val="338493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26114" y="240967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Vocabulary and Matching</a:t>
            </a:r>
            <a:endParaRPr lang="en-US" sz="4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584964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143537"/>
            <a:ext cx="1095098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indent="-571500">
              <a:buFontTx/>
              <a:buChar char="-"/>
            </a:pPr>
            <a:r>
              <a:rPr lang="en-US" sz="3600" dirty="0" smtClean="0"/>
              <a:t>We will identify and label specific phrases that match patterns that we can define ourselves</a:t>
            </a:r>
          </a:p>
          <a:p>
            <a:pPr marL="571500" indent="-571500">
              <a:buFontTx/>
              <a:buChar char="-"/>
            </a:pPr>
            <a:endParaRPr lang="en-US" sz="3600" dirty="0"/>
          </a:p>
          <a:p>
            <a:pPr marL="571500" indent="-571500">
              <a:buFontTx/>
              <a:buChar char="-"/>
            </a:pPr>
            <a:r>
              <a:rPr lang="en-US" sz="3600" dirty="0" smtClean="0"/>
              <a:t>We will take parts of speech into account for our pattern search</a:t>
            </a:r>
          </a:p>
        </p:txBody>
      </p:sp>
    </p:spTree>
    <p:extLst>
      <p:ext uri="{BB962C8B-B14F-4D97-AF65-F5344CB8AC3E}">
        <p14:creationId xmlns:p14="http://schemas.microsoft.com/office/powerpoint/2010/main" val="9407268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90628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[Code Demo]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90929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4" y="2562078"/>
            <a:ext cx="1074928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atin typeface="Arial" pitchFamily="34" charset="0"/>
                <a:cs typeface="Arial" pitchFamily="34" charset="0"/>
              </a:rPr>
              <a:t>Thank you very much for listening</a:t>
            </a:r>
            <a:r>
              <a:rPr lang="en-US" sz="3200" b="1" dirty="0">
                <a:latin typeface="Arial" pitchFamily="34" charset="0"/>
                <a:cs typeface="Arial" pitchFamily="34" charset="0"/>
              </a:rPr>
              <a:t>.</a:t>
            </a:r>
            <a:endParaRPr lang="en-US" sz="32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378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smtClean="0"/>
              <a:t>Use Cases of NLP:</a:t>
            </a:r>
          </a:p>
          <a:p>
            <a:pPr marL="457200" indent="-457200">
              <a:buFontTx/>
              <a:buChar char="-"/>
            </a:pPr>
            <a:endParaRPr lang="en-US" sz="2400" dirty="0" smtClean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Classifying emails as spam vs. legitimate</a:t>
            </a: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Sentiment analysis of text </a:t>
            </a:r>
            <a:r>
              <a:rPr lang="en-US" sz="3600" dirty="0"/>
              <a:t>m</a:t>
            </a:r>
            <a:r>
              <a:rPr lang="en-US" sz="3600" dirty="0" smtClean="0"/>
              <a:t>ovie </a:t>
            </a:r>
            <a:r>
              <a:rPr lang="en-US" sz="3600" dirty="0"/>
              <a:t>r</a:t>
            </a:r>
            <a:r>
              <a:rPr lang="en-US" sz="3600" dirty="0" smtClean="0"/>
              <a:t>eviews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Analyzing trends from written customer feedback forms</a:t>
            </a:r>
          </a:p>
          <a:p>
            <a:pPr marL="457200" indent="-457200">
              <a:buFontTx/>
              <a:buChar char="-"/>
            </a:pPr>
            <a:r>
              <a:rPr lang="en-US" sz="3600" dirty="0" smtClean="0"/>
              <a:t>Understanding text commands, “Hey Google, play this song”</a:t>
            </a:r>
          </a:p>
        </p:txBody>
      </p:sp>
    </p:spTree>
    <p:extLst>
      <p:ext uri="{BB962C8B-B14F-4D97-AF65-F5344CB8AC3E}">
        <p14:creationId xmlns:p14="http://schemas.microsoft.com/office/powerpoint/2010/main" val="12682762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3600" dirty="0" smtClean="0"/>
              <a:t>NLP is constantly evolving and great strides are made every month.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In this lessons, we will focus on the fundamental ideas that all state-of-the-art techniques are based off</a:t>
            </a:r>
          </a:p>
          <a:p>
            <a:pPr marL="457200" indent="-457200">
              <a:buFontTx/>
              <a:buChar char="-"/>
            </a:pPr>
            <a:endParaRPr lang="en-US" sz="3600" dirty="0"/>
          </a:p>
          <a:p>
            <a:pPr marL="457200" indent="-457200">
              <a:buFontTx/>
              <a:buChar char="-"/>
            </a:pPr>
            <a:r>
              <a:rPr lang="en-US" sz="3600" dirty="0" smtClean="0"/>
              <a:t>We will learn about the basics of using the Spacy library.</a:t>
            </a:r>
          </a:p>
        </p:txBody>
      </p:sp>
    </p:spTree>
    <p:extLst>
      <p:ext uri="{BB962C8B-B14F-4D97-AF65-F5344CB8AC3E}">
        <p14:creationId xmlns:p14="http://schemas.microsoft.com/office/powerpoint/2010/main" val="2854234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21363" y="2343003"/>
            <a:ext cx="1074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 smtClean="0">
                <a:latin typeface="Arial" pitchFamily="34" charset="0"/>
                <a:cs typeface="Arial" pitchFamily="34" charset="0"/>
              </a:rPr>
              <a:t>Spacy Basics</a:t>
            </a:r>
            <a:endParaRPr lang="en-US" sz="6000" b="1" dirty="0">
              <a:solidFill>
                <a:schemeClr val="accent2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5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69520" y="1007202"/>
            <a:ext cx="10558668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4000" dirty="0" smtClean="0"/>
              <a:t>Loading the language library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Building a pipeline object</a:t>
            </a:r>
            <a:endParaRPr lang="en-US" sz="4000" dirty="0"/>
          </a:p>
          <a:p>
            <a:pPr marL="457200" indent="-457200">
              <a:buFontTx/>
              <a:buChar char="-"/>
            </a:pPr>
            <a:r>
              <a:rPr lang="en-US" sz="4000" dirty="0" smtClean="0"/>
              <a:t>Using tokens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Parts-of-Speech tagging</a:t>
            </a:r>
          </a:p>
          <a:p>
            <a:pPr marL="457200" indent="-457200">
              <a:buFontTx/>
              <a:buChar char="-"/>
            </a:pPr>
            <a:r>
              <a:rPr lang="en-US" sz="4000" dirty="0" smtClean="0"/>
              <a:t>Understanding token attributes</a:t>
            </a:r>
          </a:p>
        </p:txBody>
      </p:sp>
    </p:spTree>
    <p:extLst>
      <p:ext uri="{BB962C8B-B14F-4D97-AF65-F5344CB8AC3E}">
        <p14:creationId xmlns:p14="http://schemas.microsoft.com/office/powerpoint/2010/main" val="41686576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2493</TotalTime>
  <Words>1517</Words>
  <Application>Microsoft Office PowerPoint</Application>
  <PresentationFormat>Custom</PresentationFormat>
  <Paragraphs>231</Paragraphs>
  <Slides>59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Wael Elmedany</dc:creator>
  <cp:lastModifiedBy>Renato Racelis Maaliw III</cp:lastModifiedBy>
  <cp:revision>414</cp:revision>
  <dcterms:created xsi:type="dcterms:W3CDTF">2018-09-30T06:22:05Z</dcterms:created>
  <dcterms:modified xsi:type="dcterms:W3CDTF">2024-11-17T15:22:21Z</dcterms:modified>
</cp:coreProperties>
</file>