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2"/>
  </p:notesMasterIdLst>
  <p:handoutMasterIdLst>
    <p:handoutMasterId r:id="rId63"/>
  </p:handoutMasterIdLst>
  <p:sldIdLst>
    <p:sldId id="258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84" r:id="rId13"/>
    <p:sldId id="344" r:id="rId14"/>
    <p:sldId id="345" r:id="rId15"/>
    <p:sldId id="346" r:id="rId16"/>
    <p:sldId id="347" r:id="rId17"/>
    <p:sldId id="348" r:id="rId18"/>
    <p:sldId id="385" r:id="rId19"/>
    <p:sldId id="349" r:id="rId20"/>
    <p:sldId id="350" r:id="rId21"/>
    <p:sldId id="386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1" r:id="rId32"/>
    <p:sldId id="360" r:id="rId33"/>
    <p:sldId id="362" r:id="rId34"/>
    <p:sldId id="363" r:id="rId35"/>
    <p:sldId id="387" r:id="rId36"/>
    <p:sldId id="364" r:id="rId37"/>
    <p:sldId id="365" r:id="rId38"/>
    <p:sldId id="366" r:id="rId39"/>
    <p:sldId id="367" r:id="rId40"/>
    <p:sldId id="368" r:id="rId41"/>
    <p:sldId id="38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89" r:id="rId52"/>
    <p:sldId id="378" r:id="rId53"/>
    <p:sldId id="379" r:id="rId54"/>
    <p:sldId id="380" r:id="rId55"/>
    <p:sldId id="381" r:id="rId56"/>
    <p:sldId id="390" r:id="rId57"/>
    <p:sldId id="382" r:id="rId58"/>
    <p:sldId id="383" r:id="rId59"/>
    <p:sldId id="391" r:id="rId60"/>
    <p:sldId id="314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0" autoAdjust="0"/>
    <p:restoredTop sz="94660"/>
  </p:normalViewPr>
  <p:slideViewPr>
    <p:cSldViewPr snapToGrid="0">
      <p:cViewPr>
        <p:scale>
          <a:sx n="100" d="100"/>
          <a:sy n="100" d="100"/>
        </p:scale>
        <p:origin x="-28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17/11/2024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NATURAL LANGUAGE</a:t>
            </a:r>
            <a:r>
              <a:rPr lang="en-US" sz="1400" b="1" baseline="0" dirty="0" smtClean="0"/>
              <a:t> PROCESSING (NLP)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Natural Language Processing (NLP)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4000" dirty="0" smtClean="0"/>
              <a:t>The </a:t>
            </a:r>
            <a:r>
              <a:rPr lang="en-US" sz="4000" b="1" dirty="0" err="1" smtClean="0"/>
              <a:t>nlp</a:t>
            </a:r>
            <a:r>
              <a:rPr lang="en-US" sz="4000" b="1" dirty="0" smtClean="0"/>
              <a:t>() </a:t>
            </a:r>
            <a:r>
              <a:rPr lang="en-US" sz="4000" dirty="0" smtClean="0"/>
              <a:t>function from Spacy automatically takes raw text and performs a series of operations to tag, parse, and describe the text data.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2756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4000" dirty="0" smtClean="0"/>
              <a:t>We will create a pipeline objects and its series of operations</a:t>
            </a:r>
          </a:p>
          <a:p>
            <a:endParaRPr lang="en-US" sz="4000" dirty="0" smtClean="0"/>
          </a:p>
          <a:p>
            <a:pPr marL="457200" indent="-457200">
              <a:buFontTx/>
              <a:buChar char="-"/>
            </a:pPr>
            <a:r>
              <a:rPr lang="en-US" sz="4000" dirty="0" smtClean="0"/>
              <a:t>Examples: Tokenization, POS, Stemming, Lemmatization, etc.</a:t>
            </a:r>
          </a:p>
        </p:txBody>
      </p:sp>
    </p:spTree>
    <p:extLst>
      <p:ext uri="{BB962C8B-B14F-4D97-AF65-F5344CB8AC3E}">
        <p14:creationId xmlns:p14="http://schemas.microsoft.com/office/powerpoint/2010/main" val="7478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Tokenization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2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57787"/>
            <a:ext cx="1055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Tokenization is the process of breaking up the original text into component pieces (tokens)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989" y="2125486"/>
            <a:ext cx="6501986" cy="392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0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Notice that tokens are pieces of the </a:t>
            </a:r>
            <a:r>
              <a:rPr lang="en-US" sz="3600" b="1" dirty="0" smtClean="0"/>
              <a:t>original text</a:t>
            </a:r>
          </a:p>
          <a:p>
            <a:pPr marL="457200" indent="-457200">
              <a:buFontTx/>
              <a:buChar char="-"/>
            </a:pPr>
            <a:endParaRPr lang="en-US" sz="3600" b="1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We don’t see any conversion to word stems or lemmas (base forms of words) and we haven’t seen anything about organizations/places/money etc.</a:t>
            </a:r>
          </a:p>
        </p:txBody>
      </p:sp>
    </p:spTree>
    <p:extLst>
      <p:ext uri="{BB962C8B-B14F-4D97-AF65-F5344CB8AC3E}">
        <p14:creationId xmlns:p14="http://schemas.microsoft.com/office/powerpoint/2010/main" val="38745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b="1" dirty="0" smtClean="0"/>
              <a:t>Prefix</a:t>
            </a:r>
            <a:r>
              <a:rPr lang="en-US" sz="3600" dirty="0" smtClean="0"/>
              <a:t>: 	character(s) at the beginning </a:t>
            </a:r>
            <a:r>
              <a:rPr lang="en-US" sz="3600" dirty="0" smtClean="0">
                <a:sym typeface="Wingdings" pitchFamily="2" charset="2"/>
              </a:rPr>
              <a:t></a:t>
            </a:r>
            <a:r>
              <a:rPr lang="en-US" sz="3600" dirty="0">
                <a:sym typeface="Wingdings" pitchFamily="2" charset="2"/>
              </a:rPr>
              <a:t> </a:t>
            </a:r>
            <a:r>
              <a:rPr lang="en-US" sz="3600" i="1" dirty="0" smtClean="0"/>
              <a:t>$ ( “</a:t>
            </a:r>
            <a:endParaRPr lang="en-US" sz="3600" b="1" i="1" dirty="0" smtClean="0"/>
          </a:p>
          <a:p>
            <a:pPr marL="457200" indent="-457200">
              <a:buFontTx/>
              <a:buChar char="-"/>
            </a:pPr>
            <a:r>
              <a:rPr lang="en-US" sz="3600" b="1" dirty="0" smtClean="0"/>
              <a:t>Suffix: 	</a:t>
            </a:r>
            <a:r>
              <a:rPr lang="en-US" sz="3600" dirty="0" smtClean="0"/>
              <a:t>characters(s) at the end	        </a:t>
            </a:r>
            <a:r>
              <a:rPr lang="en-US" sz="3600" dirty="0" smtClean="0">
                <a:sym typeface="Wingdings" pitchFamily="2" charset="2"/>
              </a:rPr>
              <a:t> </a:t>
            </a:r>
            <a:r>
              <a:rPr lang="en-US" sz="3600" i="1" dirty="0" smtClean="0"/>
              <a:t>km ) , . ! “</a:t>
            </a:r>
          </a:p>
          <a:p>
            <a:pPr marL="457200" indent="-457200">
              <a:buFontTx/>
              <a:buChar char="-"/>
            </a:pPr>
            <a:r>
              <a:rPr lang="en-US" sz="3600" b="1" dirty="0" smtClean="0"/>
              <a:t>Infix: 	</a:t>
            </a:r>
            <a:r>
              <a:rPr lang="en-US" sz="3600" dirty="0" smtClean="0"/>
              <a:t>character(s) in between	        </a:t>
            </a:r>
            <a:r>
              <a:rPr lang="en-US" sz="3600" dirty="0" smtClean="0">
                <a:sym typeface="Wingdings" pitchFamily="2" charset="2"/>
              </a:rPr>
              <a:t> </a:t>
            </a:r>
            <a:r>
              <a:rPr lang="en-US" sz="3600" i="1" dirty="0" smtClean="0"/>
              <a:t>- -- / …</a:t>
            </a:r>
          </a:p>
          <a:p>
            <a:pPr marL="457200" indent="-457200">
              <a:buFontTx/>
              <a:buChar char="-"/>
            </a:pPr>
            <a:r>
              <a:rPr lang="en-US" sz="3600" b="1" dirty="0" smtClean="0"/>
              <a:t>Exception</a:t>
            </a:r>
            <a:r>
              <a:rPr lang="en-US" sz="3600" dirty="0" smtClean="0"/>
              <a:t>:	</a:t>
            </a:r>
          </a:p>
          <a:p>
            <a:r>
              <a:rPr lang="en-US" sz="3600" dirty="0" smtClean="0"/>
              <a:t>    special-case rule to split a string into several tokens  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or prevent a token from being split when punctuation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rules are applied	</a:t>
            </a:r>
            <a:r>
              <a:rPr lang="en-US" sz="3600" dirty="0"/>
              <a:t> </a:t>
            </a:r>
            <a:r>
              <a:rPr lang="en-US" sz="3600" dirty="0" smtClean="0">
                <a:sym typeface="Wingdings" pitchFamily="2" charset="2"/>
              </a:rPr>
              <a:t> </a:t>
            </a:r>
            <a:r>
              <a:rPr lang="en-US" sz="3600" i="1" dirty="0" smtClean="0"/>
              <a:t>let’s U.S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11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b="1" dirty="0" smtClean="0"/>
              <a:t>Tokens</a:t>
            </a:r>
            <a:r>
              <a:rPr lang="en-US" sz="3600" dirty="0" smtClean="0"/>
              <a:t> have a variety of useful attributes and methods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9250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Tokenization 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Visualization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NLP</a:t>
            </a:r>
            <a:endParaRPr lang="en-US" sz="4400" b="1" dirty="0"/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An area of computer science &amp; artificial intelligence concerned with the interactions between computers and </a:t>
            </a:r>
            <a:r>
              <a:rPr lang="en-US" sz="2800" b="1" dirty="0" smtClean="0">
                <a:solidFill>
                  <a:srgbClr val="C00000"/>
                </a:solidFill>
              </a:rPr>
              <a:t>human (natural) languages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Particular on how to program computers to process and analyze large amounts of </a:t>
            </a:r>
            <a:r>
              <a:rPr lang="en-US" sz="2800" b="1" dirty="0" smtClean="0">
                <a:solidFill>
                  <a:srgbClr val="C00000"/>
                </a:solidFill>
              </a:rPr>
              <a:t>natural language data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Visualization of token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8854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40967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Stemming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61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Often when searching text for a certain keyword, it helps if the search returns variations of the word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For example, searching for “boat” might also return “boats” and “boating”. Here “boat” would be the stem for [boat, boater, boating, boats]</a:t>
            </a:r>
          </a:p>
        </p:txBody>
      </p:sp>
    </p:spTree>
    <p:extLst>
      <p:ext uri="{BB962C8B-B14F-4D97-AF65-F5344CB8AC3E}">
        <p14:creationId xmlns:p14="http://schemas.microsoft.com/office/powerpoint/2010/main" val="223783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1. Text Normalization</a:t>
            </a:r>
          </a:p>
          <a:p>
            <a:endParaRPr lang="en-US" sz="36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Words </a:t>
            </a:r>
            <a:r>
              <a:rPr lang="en-US" sz="2800" dirty="0"/>
              <a:t>like </a:t>
            </a:r>
            <a:r>
              <a:rPr lang="en-US" sz="2800" i="1" dirty="0"/>
              <a:t>running</a:t>
            </a:r>
            <a:r>
              <a:rPr lang="en-US" sz="2800" dirty="0"/>
              <a:t>, </a:t>
            </a:r>
            <a:r>
              <a:rPr lang="en-US" sz="2800" i="1" dirty="0"/>
              <a:t>runs</a:t>
            </a:r>
            <a:r>
              <a:rPr lang="en-US" sz="2800" dirty="0"/>
              <a:t>, and </a:t>
            </a:r>
            <a:r>
              <a:rPr lang="en-US" sz="2800" i="1" dirty="0"/>
              <a:t>ran</a:t>
            </a:r>
            <a:r>
              <a:rPr lang="en-US" sz="2800" dirty="0"/>
              <a:t> share the same root (</a:t>
            </a:r>
            <a:r>
              <a:rPr lang="en-US" sz="2800" i="1" dirty="0"/>
              <a:t>run</a:t>
            </a:r>
            <a:r>
              <a:rPr lang="en-US" sz="2800" dirty="0"/>
              <a:t>). Stemming reduces these inflections and derivations to a common base form, making it easier to treat them as the same word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This simplifies text data by reducing redundant word variations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4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2. Improves Search and Matching</a:t>
            </a:r>
          </a:p>
          <a:p>
            <a:endParaRPr lang="en-US" sz="36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In search engines or databases, stemming allows a query for </a:t>
            </a:r>
            <a:r>
              <a:rPr lang="en-US" sz="2800" i="1" dirty="0"/>
              <a:t>run</a:t>
            </a:r>
            <a:r>
              <a:rPr lang="en-US" sz="2800" dirty="0"/>
              <a:t> to return documents containing </a:t>
            </a:r>
            <a:r>
              <a:rPr lang="en-US" sz="2800" i="1" dirty="0"/>
              <a:t>runs</a:t>
            </a:r>
            <a:r>
              <a:rPr lang="en-US" sz="2800" dirty="0"/>
              <a:t>, </a:t>
            </a:r>
            <a:r>
              <a:rPr lang="en-US" sz="2800" i="1" dirty="0"/>
              <a:t>running</a:t>
            </a:r>
            <a:r>
              <a:rPr lang="en-US" sz="2800" dirty="0"/>
              <a:t>, or </a:t>
            </a:r>
            <a:r>
              <a:rPr lang="en-US" sz="2800" i="1" dirty="0"/>
              <a:t>ran</a:t>
            </a:r>
            <a:r>
              <a:rPr lang="en-US" sz="2800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It </a:t>
            </a:r>
            <a:r>
              <a:rPr lang="en-US" sz="2800" dirty="0"/>
              <a:t>improves the recall of search results by accounting for morphological </a:t>
            </a:r>
            <a:endParaRPr lang="en-US" sz="2800" dirty="0" smtClean="0"/>
          </a:p>
          <a:p>
            <a:r>
              <a:rPr lang="en-US" sz="2800" dirty="0" smtClean="0"/>
              <a:t>      variations.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09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3. Reduces Dimensionality</a:t>
            </a:r>
          </a:p>
          <a:p>
            <a:endParaRPr lang="en-US" sz="36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By grouping different forms of a word into a single base form, stemming reduces the size of the vocabulary</a:t>
            </a:r>
            <a:r>
              <a:rPr lang="en-US" sz="2800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This is especially useful in machine learning and NLP tasks, where large vocabularies increase computational complexity.</a:t>
            </a:r>
          </a:p>
        </p:txBody>
      </p:sp>
    </p:spTree>
    <p:extLst>
      <p:ext uri="{BB962C8B-B14F-4D97-AF65-F5344CB8AC3E}">
        <p14:creationId xmlns:p14="http://schemas.microsoft.com/office/powerpoint/2010/main" val="19409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4. Enhances Machine Learning Models</a:t>
            </a:r>
          </a:p>
          <a:p>
            <a:endParaRPr lang="en-US" sz="20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Helps algorithms focus on the meaning of the word rather than its grammatical variations</a:t>
            </a:r>
            <a:r>
              <a:rPr lang="en-US" sz="2800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Reduces noise and </a:t>
            </a:r>
            <a:r>
              <a:rPr lang="en-US" sz="2800" dirty="0" err="1"/>
              <a:t>sparsity</a:t>
            </a:r>
            <a:r>
              <a:rPr lang="en-US" sz="2800" dirty="0"/>
              <a:t> in feature space, improving the performance of models like text classifiers or topic models.</a:t>
            </a:r>
          </a:p>
        </p:txBody>
      </p:sp>
    </p:spTree>
    <p:extLst>
      <p:ext uri="{BB962C8B-B14F-4D97-AF65-F5344CB8AC3E}">
        <p14:creationId xmlns:p14="http://schemas.microsoft.com/office/powerpoint/2010/main" val="42845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5. </a:t>
            </a:r>
            <a:r>
              <a:rPr lang="en-US" sz="3600" dirty="0"/>
              <a:t>Essential for Languages with Rich </a:t>
            </a:r>
            <a:r>
              <a:rPr lang="en-US" sz="3600" dirty="0" smtClean="0"/>
              <a:t>Morphology</a:t>
            </a:r>
          </a:p>
          <a:p>
            <a:endParaRPr lang="en-US" sz="20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For languages with complex inflections (e.g., Finnish, Turkish), stemming simplifies words to their root forms, making analysis feasible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20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6. Improves Clustering and Similarity</a:t>
            </a:r>
          </a:p>
          <a:p>
            <a:endParaRPr lang="en-US" sz="20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In clustering or similarity-based tasks, stemming ensures that words with similar meanings are grouped together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02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When performing analysis, lots of data is numerical (sales numbers, physical measurements, quantifiable categories)</a:t>
            </a:r>
            <a:endParaRPr lang="en-US" sz="3600" dirty="0"/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Computers are </a:t>
            </a:r>
            <a:r>
              <a:rPr lang="en-US" sz="3600" b="1" dirty="0" smtClean="0">
                <a:solidFill>
                  <a:srgbClr val="C00000"/>
                </a:solidFill>
              </a:rPr>
              <a:t>very good </a:t>
            </a:r>
            <a:r>
              <a:rPr lang="en-US" sz="3600" dirty="0" smtClean="0"/>
              <a:t>at handling direct </a:t>
            </a:r>
            <a:r>
              <a:rPr lang="en-US" sz="3600" b="1" dirty="0" smtClean="0">
                <a:solidFill>
                  <a:srgbClr val="C00000"/>
                </a:solidFill>
              </a:rPr>
              <a:t>numerical</a:t>
            </a:r>
            <a:r>
              <a:rPr lang="en-US" sz="3600" dirty="0" smtClean="0"/>
              <a:t> information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But what do we do about </a:t>
            </a:r>
            <a:r>
              <a:rPr lang="en-US" sz="3600" b="1" dirty="0" smtClean="0">
                <a:solidFill>
                  <a:srgbClr val="C00000"/>
                </a:solidFill>
              </a:rPr>
              <a:t>text data</a:t>
            </a:r>
            <a:r>
              <a:rPr lang="en-US" sz="3600" dirty="0" smtClean="0"/>
              <a:t>?</a:t>
            </a:r>
            <a:endParaRPr lang="en-US" sz="36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072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Without Stemming:</a:t>
            </a:r>
          </a:p>
          <a:p>
            <a:endParaRPr lang="en-US" sz="1100" dirty="0"/>
          </a:p>
          <a:p>
            <a:r>
              <a:rPr lang="en-PH" sz="3600" dirty="0"/>
              <a:t>Words: run, running, runner, </a:t>
            </a:r>
            <a:r>
              <a:rPr lang="en-PH" sz="3600" dirty="0" smtClean="0"/>
              <a:t>runs</a:t>
            </a:r>
          </a:p>
          <a:p>
            <a:r>
              <a:rPr lang="en-PH" sz="3600" dirty="0" smtClean="0"/>
              <a:t>Vocabulary</a:t>
            </a:r>
            <a:r>
              <a:rPr lang="en-PH" sz="3600" dirty="0"/>
              <a:t>: ['run', 'running', 'runner', 'runs</a:t>
            </a:r>
            <a:r>
              <a:rPr lang="en-PH" sz="3600" dirty="0" smtClean="0"/>
              <a:t>']</a:t>
            </a:r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en-US" sz="3600" b="1" dirty="0" smtClean="0"/>
              <a:t>After Stemming:</a:t>
            </a:r>
            <a:endParaRPr lang="en-US" sz="3600" b="1" dirty="0"/>
          </a:p>
          <a:p>
            <a:endParaRPr lang="en-US" dirty="0"/>
          </a:p>
          <a:p>
            <a:r>
              <a:rPr lang="en-US" sz="3600" dirty="0"/>
              <a:t>Words: run, run, run, </a:t>
            </a:r>
            <a:r>
              <a:rPr lang="en-US" sz="3600" dirty="0" smtClean="0"/>
              <a:t>run</a:t>
            </a:r>
          </a:p>
          <a:p>
            <a:r>
              <a:rPr lang="en-US" sz="3600" dirty="0" smtClean="0"/>
              <a:t>Vocabulary</a:t>
            </a:r>
            <a:r>
              <a:rPr lang="en-US" sz="3600" dirty="0"/>
              <a:t>: ['run</a:t>
            </a:r>
            <a:r>
              <a:rPr lang="en-US" sz="3600" dirty="0" smtClean="0"/>
              <a:t>']</a:t>
            </a:r>
          </a:p>
          <a:p>
            <a:endParaRPr lang="en-US" sz="2400" dirty="0"/>
          </a:p>
          <a:p>
            <a:r>
              <a:rPr lang="en-US" dirty="0" smtClean="0"/>
              <a:t>* This </a:t>
            </a:r>
            <a:r>
              <a:rPr lang="en-US" dirty="0"/>
              <a:t>reduction ensures that all variations are treated as one, improving both efficiency and consistency.</a:t>
            </a:r>
          </a:p>
        </p:txBody>
      </p:sp>
    </p:spTree>
    <p:extLst>
      <p:ext uri="{BB962C8B-B14F-4D97-AF65-F5344CB8AC3E}">
        <p14:creationId xmlns:p14="http://schemas.microsoft.com/office/powerpoint/2010/main" val="33314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Limitations:</a:t>
            </a:r>
          </a:p>
          <a:p>
            <a:endParaRPr lang="en-US" sz="2000" b="1" dirty="0" smtClean="0"/>
          </a:p>
          <a:p>
            <a:r>
              <a:rPr lang="en-US" sz="2800" b="1" dirty="0" smtClean="0"/>
              <a:t>Over-stemming</a:t>
            </a:r>
            <a:r>
              <a:rPr lang="en-US" sz="2800" dirty="0"/>
              <a:t>: Some stemmers may cut too much, merging unrelated words (e.g., </a:t>
            </a:r>
            <a:r>
              <a:rPr lang="en-US" sz="2800" i="1" dirty="0"/>
              <a:t>universe</a:t>
            </a:r>
            <a:r>
              <a:rPr lang="en-US" sz="2800" dirty="0"/>
              <a:t> and </a:t>
            </a:r>
            <a:r>
              <a:rPr lang="en-US" sz="2800" i="1" dirty="0"/>
              <a:t>university</a:t>
            </a:r>
            <a:r>
              <a:rPr lang="en-US" sz="2800" dirty="0"/>
              <a:t> both reduced to </a:t>
            </a:r>
            <a:r>
              <a:rPr lang="en-US" sz="2800" i="1" dirty="0" err="1"/>
              <a:t>univers</a:t>
            </a:r>
            <a:r>
              <a:rPr lang="en-US" sz="2800" dirty="0" smtClean="0"/>
              <a:t>).</a:t>
            </a:r>
          </a:p>
          <a:p>
            <a:endParaRPr lang="en-US" sz="2800" dirty="0"/>
          </a:p>
          <a:p>
            <a:r>
              <a:rPr lang="en-US" sz="2800" b="1" dirty="0"/>
              <a:t>Loss of Meaning</a:t>
            </a:r>
            <a:r>
              <a:rPr lang="en-US" sz="2800" dirty="0"/>
              <a:t>: Stemming does not preserve the context or precise meaning of words, as it focuses on root forms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Modern Alternative</a:t>
            </a:r>
            <a:r>
              <a:rPr lang="en-US" sz="2800" i="1" dirty="0"/>
              <a:t>: Lemmatization</a:t>
            </a:r>
            <a:r>
              <a:rPr lang="en-US" sz="2800" dirty="0"/>
              <a:t>, a more sophisticated approach, considers the context and grammar of a word to return its proper dictionary form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17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PH" sz="4000" dirty="0" smtClean="0"/>
              <a:t>In fact, </a:t>
            </a:r>
            <a:r>
              <a:rPr lang="en-PH" sz="4000" dirty="0" err="1" smtClean="0"/>
              <a:t>SpaCy</a:t>
            </a:r>
            <a:r>
              <a:rPr lang="en-PH" sz="4000" dirty="0" smtClean="0"/>
              <a:t> </a:t>
            </a:r>
            <a:r>
              <a:rPr lang="en-PH" sz="4000" dirty="0" smtClean="0">
                <a:solidFill>
                  <a:srgbClr val="C00000"/>
                </a:solidFill>
              </a:rPr>
              <a:t>doesn’t include</a:t>
            </a:r>
            <a:r>
              <a:rPr lang="en-PH" sz="4000" dirty="0" smtClean="0"/>
              <a:t> a stemmer, opting instead to rely on </a:t>
            </a:r>
            <a:r>
              <a:rPr lang="en-PH" sz="4000" b="1" dirty="0" smtClean="0"/>
              <a:t>lemmatization</a:t>
            </a:r>
            <a:r>
              <a:rPr lang="en-PH" sz="4000" dirty="0" smtClean="0"/>
              <a:t>.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4000" dirty="0" smtClean="0"/>
              <a:t>Because of this, we will jump over to using </a:t>
            </a:r>
            <a:r>
              <a:rPr lang="en-US" sz="4000" b="1" dirty="0" smtClean="0"/>
              <a:t>NLTK</a:t>
            </a:r>
            <a:r>
              <a:rPr lang="en-US" sz="4000" dirty="0" smtClean="0"/>
              <a:t> and learn about stemmers.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4000" b="1" dirty="0" smtClean="0"/>
              <a:t>Porter Stemmer </a:t>
            </a:r>
            <a:r>
              <a:rPr lang="en-US" sz="4000" dirty="0" smtClean="0"/>
              <a:t>and </a:t>
            </a:r>
            <a:r>
              <a:rPr lang="en-US" sz="4000" b="1" dirty="0" smtClean="0"/>
              <a:t>Snowball Stemmer</a:t>
            </a:r>
            <a:endParaRPr lang="en-PH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160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572287"/>
            <a:ext cx="109509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Porter Stemmer</a:t>
            </a:r>
            <a:endParaRPr lang="en-PH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30323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PH" sz="4000" b="1" i="1" dirty="0" smtClean="0"/>
              <a:t>Porter Stemmer </a:t>
            </a:r>
            <a:r>
              <a:rPr lang="en-PH" sz="4000" dirty="0" smtClean="0"/>
              <a:t>employs five phases of word reduction, each with its own set of mapping rules.</a:t>
            </a:r>
          </a:p>
        </p:txBody>
      </p:sp>
    </p:spTree>
    <p:extLst>
      <p:ext uri="{BB962C8B-B14F-4D97-AF65-F5344CB8AC3E}">
        <p14:creationId xmlns:p14="http://schemas.microsoft.com/office/powerpoint/2010/main" val="11170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 smtClean="0"/>
              <a:t>In the first phase, simple suffix mapping rules are defined, such as:</a:t>
            </a:r>
            <a:endParaRPr lang="en-PH" sz="4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37" y="2871788"/>
            <a:ext cx="5661945" cy="213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3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From a given set of stemming rules only one rule is applied, based on the longest suffix S1. Thus, caresses reduces to caress but not cares</a:t>
            </a:r>
            <a:endParaRPr lang="en-PH" sz="3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37" y="2871788"/>
            <a:ext cx="5661945" cy="213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More sophisticated phases consider the length/complexity of the word before applying a rule.</a:t>
            </a:r>
            <a:endParaRPr lang="en-PH" sz="3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91" y="3062288"/>
            <a:ext cx="6878637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2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572287"/>
            <a:ext cx="109509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Snowball Stemmer</a:t>
            </a:r>
            <a:endParaRPr lang="en-PH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17851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As humans we can tell there is a lot of information inside of text documents</a:t>
            </a:r>
            <a:endParaRPr lang="en-US" sz="3600" dirty="0"/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However, a computer </a:t>
            </a:r>
            <a:r>
              <a:rPr lang="en-US" sz="3600" b="1" dirty="0" smtClean="0">
                <a:solidFill>
                  <a:srgbClr val="C00000"/>
                </a:solidFill>
              </a:rPr>
              <a:t>needs</a:t>
            </a:r>
            <a:r>
              <a:rPr lang="en-US" sz="3600" dirty="0" smtClean="0"/>
              <a:t> specialized processing techniques in order to “understand” raw text data.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Text data is </a:t>
            </a:r>
            <a:r>
              <a:rPr lang="en-US" sz="3600" b="1" dirty="0" smtClean="0">
                <a:solidFill>
                  <a:srgbClr val="C00000"/>
                </a:solidFill>
              </a:rPr>
              <a:t>highly unstructured </a:t>
            </a:r>
            <a:r>
              <a:rPr lang="en-US" sz="3600" dirty="0" smtClean="0"/>
              <a:t>and can be in multiple languages.</a:t>
            </a:r>
            <a:endParaRPr lang="en-US" sz="36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586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PH" sz="4000" b="1" i="1" dirty="0" smtClean="0"/>
              <a:t>Snowball Stemmer </a:t>
            </a:r>
            <a:r>
              <a:rPr lang="en-PH" sz="4000" dirty="0" smtClean="0"/>
              <a:t>used a more accurate “English Stemmer” or “Porter2 Stemmer”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4000" dirty="0" smtClean="0"/>
              <a:t>Offers a slight improvement over the original Porter stemmer, both in logic and speed</a:t>
            </a:r>
            <a:endParaRPr lang="en-PH" sz="4000" dirty="0" smtClean="0"/>
          </a:p>
        </p:txBody>
      </p:sp>
    </p:spTree>
    <p:extLst>
      <p:ext uri="{BB962C8B-B14F-4D97-AF65-F5344CB8AC3E}">
        <p14:creationId xmlns:p14="http://schemas.microsoft.com/office/powerpoint/2010/main" val="39247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14" y="240967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Lemmatization</a:t>
            </a:r>
            <a:endParaRPr lang="en-US" sz="4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65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In contrast to stemming, </a:t>
            </a:r>
            <a:r>
              <a:rPr lang="en-US" sz="3600" b="1" i="1" dirty="0" smtClean="0"/>
              <a:t>lemmatization</a:t>
            </a:r>
            <a:r>
              <a:rPr lang="en-US" sz="3600" dirty="0" smtClean="0"/>
              <a:t> looks beyond word reduction, and considers a language’s full vocabulary to apply a morphological analysis to words.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3400" dirty="0" smtClean="0"/>
              <a:t>Generally better as it returns the dictionary form of a word (lemma) while considering context and part of speech (POS). Unlike stemming, it avoids over-simplifying words and ensures the output is meaningful and accurate.</a:t>
            </a:r>
            <a:endParaRPr lang="en-PH" sz="3400" dirty="0" smtClean="0"/>
          </a:p>
        </p:txBody>
      </p:sp>
    </p:spTree>
    <p:extLst>
      <p:ext uri="{BB962C8B-B14F-4D97-AF65-F5344CB8AC3E}">
        <p14:creationId xmlns:p14="http://schemas.microsoft.com/office/powerpoint/2010/main" val="25431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58105"/>
              </p:ext>
            </p:extLst>
          </p:nvPr>
        </p:nvGraphicFramePr>
        <p:xfrm>
          <a:off x="609600" y="1152525"/>
          <a:ext cx="10972800" cy="45415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/>
                <a:gridCol w="3657600"/>
                <a:gridCol w="36576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Stemming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Lemmatization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PH" dirty="0" smtClean="0"/>
                        <a:t>Definition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Cuts the word to its root, often a crude form.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Reduces a word to its base form (lemma) using context.</a:t>
                      </a:r>
                      <a:endParaRPr lang="en-US" dirty="0"/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Context-Sensitivity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Ignores context and parts of speech (POS).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Considers context and POS for accuracy.</a:t>
                      </a:r>
                      <a:endParaRPr lang="en-US" dirty="0"/>
                    </a:p>
                  </a:txBody>
                  <a:tcPr anchor="ctr"/>
                </a:tc>
              </a:tr>
              <a:tr h="874419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produce non-existent or incorrect words.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Always produces valid dictionary words.</a:t>
                      </a:r>
                      <a:endParaRPr lang="en-US" dirty="0"/>
                    </a:p>
                  </a:txBody>
                  <a:tcPr anchor="ctr"/>
                </a:tc>
              </a:tr>
              <a:tr h="847725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i="1" dirty="0" smtClean="0"/>
                        <a:t>Caring</a:t>
                      </a:r>
                      <a:r>
                        <a:rPr lang="en-PH" dirty="0" smtClean="0"/>
                        <a:t> → </a:t>
                      </a:r>
                      <a:r>
                        <a:rPr lang="en-PH" i="1" dirty="0" smtClean="0"/>
                        <a:t>car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i="1" dirty="0" smtClean="0"/>
                        <a:t>Caring</a:t>
                      </a:r>
                      <a:r>
                        <a:rPr lang="en-PH" dirty="0" smtClean="0"/>
                        <a:t> → </a:t>
                      </a:r>
                      <a:r>
                        <a:rPr lang="en-PH" i="1" dirty="0" smtClean="0"/>
                        <a:t>care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49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26671"/>
              </p:ext>
            </p:extLst>
          </p:nvPr>
        </p:nvGraphicFramePr>
        <p:xfrm>
          <a:off x="609600" y="1835785"/>
          <a:ext cx="10972800" cy="325185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Word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Stemming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Lemmatization (POS: Verb)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PH" dirty="0" smtClean="0"/>
                        <a:t>running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ran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 anchor="ctr"/>
                </a:tc>
              </a:tr>
              <a:tr h="874419">
                <a:tc>
                  <a:txBody>
                    <a:bodyPr/>
                    <a:lstStyle/>
                    <a:p>
                      <a:r>
                        <a:rPr lang="en-US" dirty="0" smtClean="0"/>
                        <a:t>runs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550" y="5305962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Why </a:t>
            </a:r>
            <a:r>
              <a:rPr lang="en-US" dirty="0"/>
              <a:t>better? Lemmatization recognizes all verb forms and reduces them to the base form (</a:t>
            </a:r>
            <a:r>
              <a:rPr lang="en-US" i="1" dirty="0"/>
              <a:t>run</a:t>
            </a:r>
            <a:r>
              <a:rPr lang="en-US" dirty="0"/>
              <a:t>)</a:t>
            </a:r>
            <a:endParaRPr lang="en-P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0550" y="1010186"/>
            <a:ext cx="11029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Example 1. Handling Verb Forms</a:t>
            </a:r>
            <a:endParaRPr lang="en-PH" sz="3400" dirty="0" smtClean="0"/>
          </a:p>
        </p:txBody>
      </p:sp>
    </p:spTree>
    <p:extLst>
      <p:ext uri="{BB962C8B-B14F-4D97-AF65-F5344CB8AC3E}">
        <p14:creationId xmlns:p14="http://schemas.microsoft.com/office/powerpoint/2010/main" val="31171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39847"/>
              </p:ext>
            </p:extLst>
          </p:nvPr>
        </p:nvGraphicFramePr>
        <p:xfrm>
          <a:off x="609600" y="1835785"/>
          <a:ext cx="10972800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Word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Stemming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Lemmatization (POS: Nouns)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PH" dirty="0" smtClean="0"/>
                        <a:t>geese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goose</a:t>
                      </a:r>
                      <a:endParaRPr lang="en-US" dirty="0"/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feet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feet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550" y="5305962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Why </a:t>
            </a:r>
            <a:r>
              <a:rPr lang="en-US" dirty="0"/>
              <a:t>better? Lemmatization uses dictionary rules to handle irregular nouns.</a:t>
            </a:r>
            <a:endParaRPr lang="en-P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0550" y="1010186"/>
            <a:ext cx="11029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Example 2. Handling Nouns</a:t>
            </a:r>
            <a:endParaRPr lang="en-PH" sz="3400" dirty="0" smtClean="0"/>
          </a:p>
        </p:txBody>
      </p:sp>
    </p:spTree>
    <p:extLst>
      <p:ext uri="{BB962C8B-B14F-4D97-AF65-F5344CB8AC3E}">
        <p14:creationId xmlns:p14="http://schemas.microsoft.com/office/powerpoint/2010/main" val="1663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77138"/>
              </p:ext>
            </p:extLst>
          </p:nvPr>
        </p:nvGraphicFramePr>
        <p:xfrm>
          <a:off x="609600" y="1835785"/>
          <a:ext cx="10972800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Word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Stemming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Lemmatization (POS: Verb)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PH" dirty="0" smtClean="0"/>
                        <a:t>organization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  <a:endParaRPr lang="en-US" dirty="0"/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organize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550" y="5305962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Why </a:t>
            </a:r>
            <a:r>
              <a:rPr lang="en-US" dirty="0"/>
              <a:t>better? Stemming cuts too aggressively, losing meaning, while lemmatization retains proper forms.</a:t>
            </a:r>
            <a:endParaRPr lang="en-P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0550" y="1010186"/>
            <a:ext cx="11029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Example 3. Avoiding Over-Stemming</a:t>
            </a:r>
            <a:endParaRPr lang="en-PH" sz="3400" dirty="0" smtClean="0"/>
          </a:p>
        </p:txBody>
      </p:sp>
    </p:spTree>
    <p:extLst>
      <p:ext uri="{BB962C8B-B14F-4D97-AF65-F5344CB8AC3E}">
        <p14:creationId xmlns:p14="http://schemas.microsoft.com/office/powerpoint/2010/main" val="15718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06576"/>
              </p:ext>
            </p:extLst>
          </p:nvPr>
        </p:nvGraphicFramePr>
        <p:xfrm>
          <a:off x="609600" y="1835785"/>
          <a:ext cx="10972800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Word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Stemming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Lemmatization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US" dirty="0" smtClean="0"/>
                        <a:t>He</a:t>
                      </a:r>
                      <a:r>
                        <a:rPr lang="en-US" baseline="0" dirty="0" smtClean="0"/>
                        <a:t> is building a house.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</a:t>
                      </a:r>
                      <a:r>
                        <a:rPr lang="en-US" baseline="0" dirty="0" smtClean="0"/>
                        <a:t> is build a house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 is building a house.</a:t>
                      </a:r>
                      <a:endParaRPr lang="en-US" dirty="0"/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They build houses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 build house.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 build</a:t>
                      </a:r>
                      <a:r>
                        <a:rPr lang="en-US" baseline="0" dirty="0" smtClean="0"/>
                        <a:t> houses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550" y="5305962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Why </a:t>
            </a:r>
            <a:r>
              <a:rPr lang="en-US" dirty="0"/>
              <a:t>better? Lemmatization retains proper inflection and </a:t>
            </a:r>
            <a:r>
              <a:rPr lang="en-US" dirty="0" err="1"/>
              <a:t>pluralization</a:t>
            </a:r>
            <a:r>
              <a:rPr lang="en-US" dirty="0"/>
              <a:t> based on sentence context.</a:t>
            </a:r>
            <a:endParaRPr lang="en-P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0550" y="1010186"/>
            <a:ext cx="11029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Example 4. Context Sensitivity</a:t>
            </a:r>
            <a:endParaRPr lang="en-PH" sz="3400" dirty="0" smtClean="0"/>
          </a:p>
        </p:txBody>
      </p:sp>
    </p:spTree>
    <p:extLst>
      <p:ext uri="{BB962C8B-B14F-4D97-AF65-F5344CB8AC3E}">
        <p14:creationId xmlns:p14="http://schemas.microsoft.com/office/powerpoint/2010/main" val="18554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Advantages of Lemmatization over Stemming</a:t>
            </a:r>
          </a:p>
          <a:p>
            <a:endParaRPr lang="en-US" sz="2000" dirty="0"/>
          </a:p>
          <a:p>
            <a:pPr marL="742950" indent="-742950">
              <a:buAutoNum type="arabicPeriod"/>
            </a:pPr>
            <a:r>
              <a:rPr lang="en-US" sz="3600" b="1" dirty="0" smtClean="0"/>
              <a:t>Accuracy</a:t>
            </a:r>
            <a:r>
              <a:rPr lang="en-US" sz="3600" dirty="0"/>
              <a:t>: Produces correct dictionary words and considers POS tags</a:t>
            </a:r>
            <a:r>
              <a:rPr lang="en-US" sz="3600" dirty="0" smtClean="0"/>
              <a:t>.</a:t>
            </a:r>
          </a:p>
          <a:p>
            <a:pPr marL="742950" indent="-742950">
              <a:buAutoNum type="arabicPeriod"/>
            </a:pPr>
            <a:r>
              <a:rPr lang="en-US" sz="3600" b="1" dirty="0"/>
              <a:t>Context Awareness</a:t>
            </a:r>
            <a:r>
              <a:rPr lang="en-US" sz="3600" dirty="0"/>
              <a:t>: Handles irregular forms and context-sensitive words</a:t>
            </a:r>
            <a:r>
              <a:rPr lang="en-US" sz="3600" dirty="0" smtClean="0"/>
              <a:t>.</a:t>
            </a:r>
          </a:p>
          <a:p>
            <a:pPr marL="742950" indent="-742950">
              <a:buFontTx/>
              <a:buAutoNum type="arabicPeriod"/>
            </a:pPr>
            <a:r>
              <a:rPr lang="en-US" sz="3600" b="1" dirty="0"/>
              <a:t>Readability</a:t>
            </a:r>
            <a:r>
              <a:rPr lang="en-US" sz="3600" dirty="0"/>
              <a:t>: Outputs meaningful words suitable for downstream tasks like summarization or translation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69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NLP attempts to use a </a:t>
            </a:r>
            <a:r>
              <a:rPr lang="en-US" sz="3600" b="1" dirty="0" smtClean="0">
                <a:solidFill>
                  <a:srgbClr val="C00000"/>
                </a:solidFill>
              </a:rPr>
              <a:t>variety of techniques </a:t>
            </a:r>
            <a:r>
              <a:rPr lang="en-US" sz="3600" dirty="0" smtClean="0"/>
              <a:t>in order to create a structure out of text data</a:t>
            </a:r>
            <a:endParaRPr lang="en-US" sz="3600" dirty="0"/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We will discuss (first) some of the techniques using libraries such as </a:t>
            </a:r>
            <a:r>
              <a:rPr lang="en-US" sz="3600" b="1" dirty="0" smtClean="0">
                <a:solidFill>
                  <a:srgbClr val="C00000"/>
                </a:solidFill>
              </a:rPr>
              <a:t>Spacy</a:t>
            </a:r>
            <a:r>
              <a:rPr lang="en-US" sz="3600" dirty="0" smtClean="0"/>
              <a:t> and </a:t>
            </a:r>
            <a:r>
              <a:rPr lang="en-US" sz="3600" b="1" dirty="0" smtClean="0">
                <a:solidFill>
                  <a:srgbClr val="C00000"/>
                </a:solidFill>
              </a:rPr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6048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893762"/>
            <a:ext cx="6945313" cy="58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5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14" y="240967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Stop Words</a:t>
            </a:r>
            <a:endParaRPr lang="en-US" sz="4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684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Stop words are common words in a language (e.g. </a:t>
            </a:r>
            <a:r>
              <a:rPr lang="en-US" sz="3600" i="1" dirty="0" smtClean="0">
                <a:solidFill>
                  <a:srgbClr val="C00000"/>
                </a:solidFill>
              </a:rPr>
              <a:t>the</a:t>
            </a:r>
            <a:r>
              <a:rPr lang="en-US" sz="3600" dirty="0" smtClean="0"/>
              <a:t>, </a:t>
            </a:r>
            <a:r>
              <a:rPr lang="en-US" sz="3600" i="1" dirty="0" smtClean="0">
                <a:solidFill>
                  <a:srgbClr val="C00000"/>
                </a:solidFill>
              </a:rPr>
              <a:t>is</a:t>
            </a:r>
            <a:r>
              <a:rPr lang="en-US" sz="3600" dirty="0" smtClean="0"/>
              <a:t>, </a:t>
            </a:r>
            <a:r>
              <a:rPr lang="en-US" sz="3600" i="1" dirty="0" smtClean="0">
                <a:solidFill>
                  <a:srgbClr val="C00000"/>
                </a:solidFill>
              </a:rPr>
              <a:t>in</a:t>
            </a:r>
            <a:r>
              <a:rPr lang="en-US" sz="3600" dirty="0" smtClean="0"/>
              <a:t>, </a:t>
            </a:r>
            <a:r>
              <a:rPr lang="en-US" sz="3600" i="1" dirty="0" smtClean="0">
                <a:solidFill>
                  <a:srgbClr val="C00000"/>
                </a:solidFill>
              </a:rPr>
              <a:t>and</a:t>
            </a:r>
            <a:r>
              <a:rPr lang="en-US" sz="3600" dirty="0" smtClean="0"/>
              <a:t>) that are frequently filtered out in text processing because they are often not significant for tasks like information retrieval, text classification, or sentiment analysis.</a:t>
            </a:r>
          </a:p>
          <a:p>
            <a:pPr marL="571500" indent="-571500">
              <a:buFontTx/>
              <a:buChar char="-"/>
            </a:pPr>
            <a:endParaRPr lang="en-US" sz="4000" dirty="0" smtClean="0"/>
          </a:p>
          <a:p>
            <a:pPr marL="571500" indent="-571500">
              <a:buFontTx/>
              <a:buChar char="-"/>
            </a:pPr>
            <a:r>
              <a:rPr lang="en-US" sz="3600" dirty="0" smtClean="0"/>
              <a:t>They are frequent but </a:t>
            </a:r>
            <a:r>
              <a:rPr lang="en-US" sz="3600" dirty="0" smtClean="0">
                <a:solidFill>
                  <a:srgbClr val="C00000"/>
                </a:solidFill>
              </a:rPr>
              <a:t>do not contribute </a:t>
            </a:r>
            <a:r>
              <a:rPr lang="en-US" sz="3600" dirty="0" smtClean="0"/>
              <a:t>much meaning to the overall text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28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Spacy holds a built-in list of English stop words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20" y="2182983"/>
            <a:ext cx="1095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Common English Stop Words</a:t>
            </a:r>
          </a:p>
          <a:p>
            <a:r>
              <a:rPr lang="en-US" sz="3600" dirty="0" smtClean="0"/>
              <a:t>- is, are, the, a, an, of, in, on, and, it, to.</a:t>
            </a:r>
          </a:p>
        </p:txBody>
      </p:sp>
    </p:spTree>
    <p:extLst>
      <p:ext uri="{BB962C8B-B14F-4D97-AF65-F5344CB8AC3E}">
        <p14:creationId xmlns:p14="http://schemas.microsoft.com/office/powerpoint/2010/main" val="39110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Example: </a:t>
            </a:r>
          </a:p>
          <a:p>
            <a:r>
              <a:rPr lang="en-US" sz="3600" dirty="0" smtClean="0"/>
              <a:t>“The quick brown fox jumps over the lazy dog.”</a:t>
            </a:r>
          </a:p>
          <a:p>
            <a:endParaRPr lang="en-US" sz="3600" dirty="0"/>
          </a:p>
          <a:p>
            <a:r>
              <a:rPr lang="en-US" sz="3600" b="1" dirty="0" smtClean="0"/>
              <a:t>With Stop Words:</a:t>
            </a:r>
          </a:p>
          <a:p>
            <a:r>
              <a:rPr lang="en-US" sz="3600" dirty="0" smtClean="0"/>
              <a:t>“quick </a:t>
            </a:r>
            <a:r>
              <a:rPr lang="en-US" sz="3600" dirty="0"/>
              <a:t>brown fox jumps over the lazy </a:t>
            </a:r>
            <a:r>
              <a:rPr lang="en-US" sz="3600" dirty="0" smtClean="0"/>
              <a:t>dog.”</a:t>
            </a:r>
          </a:p>
        </p:txBody>
      </p:sp>
    </p:spTree>
    <p:extLst>
      <p:ext uri="{BB962C8B-B14F-4D97-AF65-F5344CB8AC3E}">
        <p14:creationId xmlns:p14="http://schemas.microsoft.com/office/powerpoint/2010/main" val="33849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14" y="240967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Vocabulary and Matching</a:t>
            </a:r>
            <a:endParaRPr lang="en-US" sz="4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49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We will identify and label specific phrases that match patterns that we can define ourselves</a:t>
            </a:r>
          </a:p>
          <a:p>
            <a:pPr marL="571500" indent="-571500">
              <a:buFontTx/>
              <a:buChar char="-"/>
            </a:pPr>
            <a:endParaRPr lang="en-US" sz="3600" dirty="0"/>
          </a:p>
          <a:p>
            <a:pPr marL="571500" indent="-571500">
              <a:buFontTx/>
              <a:buChar char="-"/>
            </a:pPr>
            <a:r>
              <a:rPr lang="en-US" sz="3600" dirty="0" smtClean="0"/>
              <a:t>We will take parts of speech into account for our pattern search</a:t>
            </a:r>
          </a:p>
        </p:txBody>
      </p:sp>
    </p:spTree>
    <p:extLst>
      <p:ext uri="{BB962C8B-B14F-4D97-AF65-F5344CB8AC3E}">
        <p14:creationId xmlns:p14="http://schemas.microsoft.com/office/powerpoint/2010/main" val="9407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Use Cases of NLP:</a:t>
            </a:r>
          </a:p>
          <a:p>
            <a:pPr marL="457200" indent="-457200">
              <a:buFontTx/>
              <a:buChar char="-"/>
            </a:pPr>
            <a:endParaRPr lang="en-US" sz="2400" dirty="0" smtClean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Classifying emails as spam vs. legitimate</a:t>
            </a: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Sentiment analysis of text </a:t>
            </a:r>
            <a:r>
              <a:rPr lang="en-US" sz="3600" dirty="0"/>
              <a:t>m</a:t>
            </a:r>
            <a:r>
              <a:rPr lang="en-US" sz="3600" dirty="0" smtClean="0"/>
              <a:t>ovie </a:t>
            </a:r>
            <a:r>
              <a:rPr lang="en-US" sz="3600" dirty="0"/>
              <a:t>r</a:t>
            </a:r>
            <a:r>
              <a:rPr lang="en-US" sz="3600" dirty="0" smtClean="0"/>
              <a:t>eviews</a:t>
            </a:r>
          </a:p>
          <a:p>
            <a:pPr marL="457200" indent="-457200">
              <a:buFontTx/>
              <a:buChar char="-"/>
            </a:pPr>
            <a:r>
              <a:rPr lang="en-US" sz="3600" dirty="0" smtClean="0"/>
              <a:t>Analyzing trends from written customer feedback forms</a:t>
            </a:r>
          </a:p>
          <a:p>
            <a:pPr marL="457200" indent="-457200">
              <a:buFontTx/>
              <a:buChar char="-"/>
            </a:pPr>
            <a:r>
              <a:rPr lang="en-US" sz="3600" dirty="0" smtClean="0"/>
              <a:t>Understanding text commands, “Hey Google, play this song”</a:t>
            </a:r>
          </a:p>
        </p:txBody>
      </p:sp>
    </p:spTree>
    <p:extLst>
      <p:ext uri="{BB962C8B-B14F-4D97-AF65-F5344CB8AC3E}">
        <p14:creationId xmlns:p14="http://schemas.microsoft.com/office/powerpoint/2010/main" val="12682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NLP is constantly evolving and great strides are made every month.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In this lessons, we will focus on the fundamental ideas that all state-of-the-art techniques are based off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We will learn about the basics of using the Spacy library.</a:t>
            </a:r>
          </a:p>
        </p:txBody>
      </p:sp>
    </p:spTree>
    <p:extLst>
      <p:ext uri="{BB962C8B-B14F-4D97-AF65-F5344CB8AC3E}">
        <p14:creationId xmlns:p14="http://schemas.microsoft.com/office/powerpoint/2010/main" val="28542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43003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Spacy Basics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4000" dirty="0" smtClean="0"/>
              <a:t>Loading the language library</a:t>
            </a:r>
            <a:endParaRPr lang="en-US" sz="4000" dirty="0"/>
          </a:p>
          <a:p>
            <a:pPr marL="457200" indent="-457200">
              <a:buFontTx/>
              <a:buChar char="-"/>
            </a:pPr>
            <a:r>
              <a:rPr lang="en-US" sz="4000" dirty="0" smtClean="0"/>
              <a:t>Building a pipeline object</a:t>
            </a:r>
            <a:endParaRPr lang="en-US" sz="4000" dirty="0"/>
          </a:p>
          <a:p>
            <a:pPr marL="457200" indent="-457200">
              <a:buFontTx/>
              <a:buChar char="-"/>
            </a:pPr>
            <a:r>
              <a:rPr lang="en-US" sz="4000" dirty="0" smtClean="0"/>
              <a:t>Using tokens</a:t>
            </a:r>
          </a:p>
          <a:p>
            <a:pPr marL="457200" indent="-457200">
              <a:buFontTx/>
              <a:buChar char="-"/>
            </a:pPr>
            <a:r>
              <a:rPr lang="en-US" sz="4000" dirty="0" smtClean="0"/>
              <a:t>Parts-of-Speech tagging</a:t>
            </a:r>
          </a:p>
          <a:p>
            <a:pPr marL="457200" indent="-457200">
              <a:buFontTx/>
              <a:buChar char="-"/>
            </a:pPr>
            <a:r>
              <a:rPr lang="en-US" sz="4000" dirty="0" smtClean="0"/>
              <a:t>Understanding token attributes</a:t>
            </a:r>
          </a:p>
        </p:txBody>
      </p:sp>
    </p:spTree>
    <p:extLst>
      <p:ext uri="{BB962C8B-B14F-4D97-AF65-F5344CB8AC3E}">
        <p14:creationId xmlns:p14="http://schemas.microsoft.com/office/powerpoint/2010/main" val="41686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2259</TotalTime>
  <Words>1521</Words>
  <Application>Microsoft Office PowerPoint</Application>
  <PresentationFormat>Custom</PresentationFormat>
  <Paragraphs>232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410</cp:revision>
  <dcterms:created xsi:type="dcterms:W3CDTF">2018-09-30T06:22:05Z</dcterms:created>
  <dcterms:modified xsi:type="dcterms:W3CDTF">2024-11-17T10:39:39Z</dcterms:modified>
</cp:coreProperties>
</file>