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6" r:id="rId2"/>
    <p:sldId id="264" r:id="rId3"/>
    <p:sldId id="287" r:id="rId4"/>
    <p:sldId id="288" r:id="rId5"/>
    <p:sldId id="289" r:id="rId6"/>
    <p:sldId id="290" r:id="rId7"/>
    <p:sldId id="293" r:id="rId8"/>
    <p:sldId id="294" r:id="rId9"/>
    <p:sldId id="297" r:id="rId10"/>
    <p:sldId id="295" r:id="rId11"/>
    <p:sldId id="298" r:id="rId12"/>
    <p:sldId id="299" r:id="rId13"/>
    <p:sldId id="300" r:id="rId14"/>
    <p:sldId id="301" r:id="rId15"/>
    <p:sldId id="29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LOGISTIC 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Accuracy</a:t>
            </a:r>
          </a:p>
          <a:p>
            <a:pPr lvl="1"/>
            <a:endParaRPr lang="en-CA" sz="2800" b="1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“How many predictions were correct out of all predictions made.”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“Out of everything I guessed, how many did I get right?”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Example: You took a test with 100 questions and got 90 right, </a:t>
            </a: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Your accuracy is 90% </a:t>
            </a:r>
          </a:p>
          <a:p>
            <a:pPr lvl="1"/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2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Precision</a:t>
            </a:r>
          </a:p>
          <a:p>
            <a:pPr lvl="1"/>
            <a:endParaRPr lang="en-CA" sz="2800" b="1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“Out of all the time you predicted ‘positive’, how many were actually positive?.”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“When I say someone has the disease, how often am I right?”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Example: If a model predicted 10 people had a disease, but only 7 really did, precision is 7/10 = 70%</a:t>
            </a:r>
          </a:p>
          <a:p>
            <a:pPr lvl="1"/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7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Recall (Sensitivity or True Positive Rate)</a:t>
            </a:r>
          </a:p>
          <a:p>
            <a:pPr lvl="1"/>
            <a:endParaRPr lang="en-CA" sz="2800" b="1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“Out of all the people who actually had the disease, how many did you successfully find?”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“How good am I at catching the real positives?”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Example: If 10 people had the disease and your model correctly predicted 7 of them, recall is 7/10 = 70%</a:t>
            </a:r>
          </a:p>
          <a:p>
            <a:pPr lvl="1"/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6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b="1" dirty="0">
                <a:latin typeface="Montserrat" charset="0"/>
                <a:ea typeface="Montserrat" charset="0"/>
                <a:cs typeface="Montserrat" charset="0"/>
              </a:rPr>
              <a:t>F1 Score</a:t>
            </a:r>
          </a:p>
          <a:p>
            <a:pPr lvl="1"/>
            <a:endParaRPr lang="en-CA" sz="2800" b="1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It is a balance between precision and recall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“Let’s find a good middle ground between being right when I say ‘positive’ (precision) and not missing real positives (recall)”</a:t>
            </a:r>
          </a:p>
          <a:p>
            <a:pPr lvl="1"/>
            <a:endParaRPr lang="en-CA" sz="2800" dirty="0">
              <a:latin typeface="Montserrat" charset="0"/>
              <a:ea typeface="Montserrat" charset="0"/>
              <a:cs typeface="Montserrat" charset="0"/>
            </a:endParaRPr>
          </a:p>
          <a:p>
            <a:pPr lvl="1"/>
            <a:r>
              <a:rPr lang="en-CA" sz="2800" dirty="0">
                <a:latin typeface="Montserrat" charset="0"/>
                <a:ea typeface="Montserrat" charset="0"/>
                <a:cs typeface="Montserrat" charset="0"/>
              </a:rPr>
              <a:t>Example: If precision = 70% and recall = 70%, the F1 Score is also 70%. If one is high and the other is low, the F1 Score will be closer to the lower value.</a:t>
            </a:r>
          </a:p>
          <a:p>
            <a:pPr lvl="1"/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4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78230-6199-45CE-AD9B-91452FF3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1892397"/>
            <a:ext cx="10774120" cy="35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PRECISION Vs. </a:t>
            </a:r>
            <a:r>
              <a:rPr lang="en-CA" sz="3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RECALL EXAMPLE </a:t>
            </a:r>
            <a:endParaRPr lang="en-CA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7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3141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panose="02000505000000020004" pitchFamily="2" charset="0"/>
              </a:rPr>
              <a:t>Linear regression </a:t>
            </a:r>
            <a:r>
              <a:rPr lang="en-CA" sz="20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CA" dirty="0">
                <a:latin typeface="Montserrat" panose="02000505000000020004" pitchFamily="2" charset="0"/>
              </a:rPr>
              <a:t> Example: predicting revenue based on the outside air temperature.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2000" dirty="0">
                <a:latin typeface="Montserrat" panose="02000505000000020004" pitchFamily="2" charset="0"/>
              </a:rPr>
              <a:t> with 2 possible values (0 or 1)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CA" dirty="0">
                <a:latin typeface="Montserrat" panose="02000505000000020004" pitchFamily="2" charset="0"/>
              </a:rPr>
              <a:t> Logistic model output can be one of two classes: pass/fail, win/lose, healthy/sick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273946" y="3279496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97378" y="5645234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90202" y="3031524"/>
            <a:ext cx="37834" cy="2684438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47095" y="55096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043686" y="55155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3600856" y="550963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3966689" y="315861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5830172" y="312943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6271264" y="312943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5397502" y="31390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548292" y="3138516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912793" y="566564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212565" y="400415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25" name="Oval 24"/>
          <p:cNvSpPr/>
          <p:nvPr/>
        </p:nvSpPr>
        <p:spPr>
          <a:xfrm>
            <a:off x="4154189" y="550344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4612517" y="5515617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2194"/>
              </p:ext>
            </p:extLst>
          </p:nvPr>
        </p:nvGraphicFramePr>
        <p:xfrm>
          <a:off x="7768191" y="2801722"/>
          <a:ext cx="35335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Hours</a:t>
                      </a:r>
                      <a:r>
                        <a:rPr lang="en-CA" baseline="0" dirty="0"/>
                        <a:t> Studying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4091643" y="2724933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4296289" y="3948984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8999" y="413194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pic>
        <p:nvPicPr>
          <p:cNvPr id="38" name="Picture 2" descr="Image result for fai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18" y="4099043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not suitable for classification problem.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unbounded, so logistic regression will be better candidate in which the output value ranges from 0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744904" y="299290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768336" y="535864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744902" y="246742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918053" y="522304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514644" y="522899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29095" y="52312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37647" y="28720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301130" y="28428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742222" y="284284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885054" y="28574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019250" y="285192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2799" y="550142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2683523" y="371756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5" name="Oval 44"/>
          <p:cNvSpPr/>
          <p:nvPr/>
        </p:nvSpPr>
        <p:spPr>
          <a:xfrm>
            <a:off x="5601446" y="52013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019249" y="520131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562600" y="1934029"/>
            <a:ext cx="1674261" cy="4225741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6009100" y="2391397"/>
            <a:ext cx="1001460" cy="34370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7895" y="2438340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sp>
        <p:nvSpPr>
          <p:cNvPr id="50" name="Freeform 49"/>
          <p:cNvSpPr/>
          <p:nvPr/>
        </p:nvSpPr>
        <p:spPr>
          <a:xfrm>
            <a:off x="4189270" y="304526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/>
          <p:cNvSpPr txBox="1"/>
          <p:nvPr/>
        </p:nvSpPr>
        <p:spPr>
          <a:xfrm>
            <a:off x="4075391" y="360549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52" name="Curved Connector 51"/>
          <p:cNvCxnSpPr/>
          <p:nvPr/>
        </p:nvCxnSpPr>
        <p:spPr>
          <a:xfrm flipV="1">
            <a:off x="4798843" y="398813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9" grpId="0"/>
      <p:bldP spid="50" grpId="0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MATH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not suitable for classification problem.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Linear regression is unbounded, so logistic regression will be better candidate in which the output value ranges from 0 to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930" y="7299222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477023" y="3157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00455" y="5523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477021" y="2632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650172" y="5387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2246763" y="5393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2861214" y="5396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3169766" y="3036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5033249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5474341" y="3007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4617173" y="3022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3751369" y="3016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/>
          <p:cNvSpPr txBox="1"/>
          <p:nvPr/>
        </p:nvSpPr>
        <p:spPr>
          <a:xfrm>
            <a:off x="3943138" y="5655024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415642" y="3882396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61" name="Oval 60"/>
          <p:cNvSpPr/>
          <p:nvPr/>
        </p:nvSpPr>
        <p:spPr>
          <a:xfrm>
            <a:off x="3333565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3751368" y="5366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Freeform 62"/>
          <p:cNvSpPr/>
          <p:nvPr/>
        </p:nvSpPr>
        <p:spPr>
          <a:xfrm>
            <a:off x="1921389" y="3210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/>
          <p:cNvSpPr txBox="1"/>
          <p:nvPr/>
        </p:nvSpPr>
        <p:spPr>
          <a:xfrm>
            <a:off x="1807510" y="3770329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5" name="Curved Connector 64"/>
          <p:cNvCxnSpPr/>
          <p:nvPr/>
        </p:nvCxnSpPr>
        <p:spPr>
          <a:xfrm flipV="1">
            <a:off x="2530962" y="4152964"/>
            <a:ext cx="1504605" cy="6126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47" y="3210093"/>
                <a:ext cx="6096000" cy="3355406"/>
              </a:xfrm>
              <a:prstGeom prst="rect">
                <a:avLst/>
              </a:prstGeom>
              <a:blipFill rotWithShape="0">
                <a:blip r:embed="rId3"/>
                <a:stretch>
                  <a:fillRect l="-1400" t="-1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1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2" y="297659"/>
            <a:ext cx="120775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LOGISTIC REGRESSION: FROM PROBABILITY TO CLASS</a:t>
            </a:r>
          </a:p>
          <a:p>
            <a:endParaRPr lang="en-US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2000505000000020004" pitchFamily="2" charset="0"/>
              </a:rPr>
              <a:t>Now we need to convert from a probability to a class value which is “0” or “1”.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/>
          </a:p>
        </p:txBody>
      </p:sp>
      <p:sp>
        <p:nvSpPr>
          <p:cNvPr id="25" name="Rectangle 24"/>
          <p:cNvSpPr/>
          <p:nvPr/>
        </p:nvSpPr>
        <p:spPr>
          <a:xfrm>
            <a:off x="1531113" y="3645249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35567" y="2551910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477023" y="2522733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00455" y="4888471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7021" y="1997259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650172" y="475287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46763" y="475882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61214" y="476103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69766" y="24018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33249" y="2372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74341" y="23726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617173" y="23872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51369" y="238175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4918" y="503125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-17803" y="3200728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6" name="Oval 45"/>
          <p:cNvSpPr/>
          <p:nvPr/>
        </p:nvSpPr>
        <p:spPr>
          <a:xfrm>
            <a:off x="3333565" y="4731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751368" y="47311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921389" y="2575093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Curved Connector 48"/>
          <p:cNvCxnSpPr/>
          <p:nvPr/>
        </p:nvCxnSpPr>
        <p:spPr>
          <a:xfrm rot="10800000">
            <a:off x="5033249" y="3647737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587712" y="357512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69035" y="4097367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4493" y="335888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0.5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21982" y="2799265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9" name="Curved Connector 68"/>
          <p:cNvCxnSpPr/>
          <p:nvPr/>
        </p:nvCxnSpPr>
        <p:spPr>
          <a:xfrm>
            <a:off x="2666900" y="3125258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7206128" y="2203201"/>
                <a:ext cx="6096000" cy="25496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Linear equation: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u="sng" dirty="0">
                    <a:latin typeface="medium-content-serif-font"/>
                  </a:rPr>
                  <a:t>Apply Sigmoid function: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CA" sz="2400" b="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lang="en-CA" sz="2400" dirty="0">
                  <a:latin typeface="medium-content-serif-fon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128" y="2203201"/>
                <a:ext cx="6096000" cy="2549672"/>
              </a:xfrm>
              <a:prstGeom prst="rect">
                <a:avLst/>
              </a:prstGeom>
              <a:blipFill rotWithShape="0">
                <a:blip r:embed="rId3"/>
                <a:stretch>
                  <a:fillRect l="-1300" t="-16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2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1728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PERFORMANCE ASSESSMENT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058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CONFUSION MATRIX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positives (TP): cases when classiﬁer predicted TRUE (they have the disease), and correct class was TRUE (patient has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True negatives (TN): cases when model predicted FALSE (no disease), and correct class was FALSE (patient do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positives (FP) (Type I error): classiﬁer predicted TRUE, but correct class was FALSE (patient did not have disease).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False 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344403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PERFORMANCE INDICATORS (KPI)</a:t>
            </a:r>
          </a:p>
        </p:txBody>
      </p:sp>
      <p:sp>
        <p:nvSpPr>
          <p:cNvPr id="50" name="Google Shape;121;p17"/>
          <p:cNvSpPr txBox="1"/>
          <p:nvPr/>
        </p:nvSpPr>
        <p:spPr>
          <a:xfrm>
            <a:off x="695325" y="741577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3200"/>
              <a:buFont typeface="Calibri"/>
              <a:buNone/>
            </a:pPr>
            <a:endParaRPr sz="3200" b="1" kern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Classiﬁcation Accuracy 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Misclassiﬁcation rate (Error Rate) = (FP + FN)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Precision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Recall 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827450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897</Words>
  <Application>Microsoft Office PowerPoint</Application>
  <PresentationFormat>Widescreen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medium-content-serif-font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Acer</cp:lastModifiedBy>
  <cp:revision>58</cp:revision>
  <dcterms:created xsi:type="dcterms:W3CDTF">2019-05-23T09:27:58Z</dcterms:created>
  <dcterms:modified xsi:type="dcterms:W3CDTF">2025-04-11T02:24:23Z</dcterms:modified>
</cp:coreProperties>
</file>