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8" r:id="rId2"/>
    <p:sldId id="370" r:id="rId3"/>
    <p:sldId id="395" r:id="rId4"/>
    <p:sldId id="397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392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9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3/2/2025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WEB SCRAPIING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Web Scraping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Cleaning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Raw data often requires cleaning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Converting data types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6173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Storage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CSV, JSON, XML, etc.</a:t>
            </a:r>
          </a:p>
        </p:txBody>
      </p:sp>
    </p:spTree>
    <p:extLst>
      <p:ext uri="{BB962C8B-B14F-4D97-AF65-F5344CB8AC3E}">
        <p14:creationId xmlns:p14="http://schemas.microsoft.com/office/powerpoint/2010/main" val="426277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Post-Processing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Libraries such as Pandas in Python are helpful transforming &amp; analyzing scraped data.</a:t>
            </a:r>
          </a:p>
        </p:txBody>
      </p:sp>
    </p:spTree>
    <p:extLst>
      <p:ext uri="{BB962C8B-B14F-4D97-AF65-F5344CB8AC3E}">
        <p14:creationId xmlns:p14="http://schemas.microsoft.com/office/powerpoint/2010/main" val="33721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2598003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/>
              <a:t>BeautifulSoup</a:t>
            </a:r>
            <a:r>
              <a:rPr lang="en-US" sz="4800" b="1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68114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Process</a:t>
            </a:r>
          </a:p>
          <a:p>
            <a:endParaRPr lang="en-US" sz="2400" b="1" dirty="0"/>
          </a:p>
          <a:p>
            <a:pPr marL="742950" indent="-742950">
              <a:buAutoNum type="arabicPeriod"/>
            </a:pPr>
            <a:r>
              <a:rPr lang="en-US" sz="4000" dirty="0"/>
              <a:t>Install or import library</a:t>
            </a:r>
          </a:p>
          <a:p>
            <a:pPr marL="742950" indent="-742950">
              <a:buAutoNum type="arabicPeriod"/>
            </a:pPr>
            <a:r>
              <a:rPr lang="en-US" sz="4000" dirty="0"/>
              <a:t>Send an HTTP request</a:t>
            </a:r>
          </a:p>
          <a:p>
            <a:pPr marL="742950" indent="-742950">
              <a:buAutoNum type="arabicPeriod"/>
            </a:pPr>
            <a:r>
              <a:rPr lang="en-US" sz="4000" dirty="0"/>
              <a:t>Parse the HTML Content</a:t>
            </a:r>
          </a:p>
          <a:p>
            <a:pPr marL="742950" indent="-742950">
              <a:buAutoNum type="arabicPeriod"/>
            </a:pPr>
            <a:r>
              <a:rPr lang="en-US" sz="4000" dirty="0"/>
              <a:t>Locate and Extract Data</a:t>
            </a:r>
          </a:p>
          <a:p>
            <a:pPr marL="742950" indent="-742950">
              <a:buAutoNum type="arabicPeriod"/>
            </a:pPr>
            <a:r>
              <a:rPr lang="en-US" sz="4000" dirty="0"/>
              <a:t>Clean and Process the Data</a:t>
            </a:r>
          </a:p>
          <a:p>
            <a:pPr marL="742950" indent="-742950">
              <a:buAutoNum type="arabicPeriod"/>
            </a:pPr>
            <a:r>
              <a:rPr lang="en-US" sz="4000" dirty="0"/>
              <a:t>Store or Output the Extracted Data</a:t>
            </a:r>
          </a:p>
        </p:txBody>
      </p:sp>
    </p:spTree>
    <p:extLst>
      <p:ext uri="{BB962C8B-B14F-4D97-AF65-F5344CB8AC3E}">
        <p14:creationId xmlns:p14="http://schemas.microsoft.com/office/powerpoint/2010/main" val="186428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find</a:t>
            </a:r>
            <a:r>
              <a:rPr lang="en-US" sz="3600" b="1" dirty="0"/>
              <a:t>() </a:t>
            </a:r>
            <a:r>
              <a:rPr lang="en-US" sz="3600" dirty="0"/>
              <a:t>– locate the </a:t>
            </a:r>
            <a:r>
              <a:rPr lang="en-US" sz="3600" u="sng" dirty="0"/>
              <a:t>first</a:t>
            </a:r>
            <a:r>
              <a:rPr lang="en-US" sz="3600" dirty="0"/>
              <a:t> occurrence of a tag that matches the criteria</a:t>
            </a:r>
          </a:p>
          <a:p>
            <a:endParaRPr lang="en-US" sz="1400" dirty="0"/>
          </a:p>
          <a:p>
            <a:r>
              <a:rPr lang="en-US" sz="3600" dirty="0"/>
              <a:t>Example: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soup.</a:t>
            </a:r>
            <a:r>
              <a:rPr lang="en-US" sz="3600" b="1" dirty="0" err="1">
                <a:solidFill>
                  <a:srgbClr val="C00000"/>
                </a:solidFill>
              </a:rPr>
              <a:t>find</a:t>
            </a:r>
            <a:r>
              <a:rPr lang="en-US" sz="3600" dirty="0">
                <a:solidFill>
                  <a:srgbClr val="C00000"/>
                </a:solidFill>
              </a:rPr>
              <a:t>(‘h1’)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soup.</a:t>
            </a:r>
            <a:r>
              <a:rPr lang="en-US" sz="3600" b="1" dirty="0" err="1">
                <a:solidFill>
                  <a:srgbClr val="C00000"/>
                </a:solidFill>
              </a:rPr>
              <a:t>find</a:t>
            </a:r>
            <a:r>
              <a:rPr lang="en-US" sz="3600" dirty="0">
                <a:solidFill>
                  <a:srgbClr val="C00000"/>
                </a:solidFill>
              </a:rPr>
              <a:t>(‘p’, class_ = ‘description</a:t>
            </a:r>
            <a:r>
              <a:rPr lang="en-US" sz="3600" dirty="0" smtClean="0">
                <a:solidFill>
                  <a:srgbClr val="C00000"/>
                </a:solidFill>
              </a:rPr>
              <a:t>’)</a:t>
            </a:r>
          </a:p>
          <a:p>
            <a:r>
              <a:rPr lang="en-US" sz="3600" dirty="0" err="1" smtClean="0">
                <a:solidFill>
                  <a:srgbClr val="C00000"/>
                </a:solidFill>
              </a:rPr>
              <a:t>soup.</a:t>
            </a:r>
            <a:r>
              <a:rPr lang="en-US" sz="3600" b="1" dirty="0" err="1" smtClean="0">
                <a:solidFill>
                  <a:srgbClr val="C00000"/>
                </a:solidFill>
              </a:rPr>
              <a:t>find</a:t>
            </a:r>
            <a:r>
              <a:rPr lang="en-US" sz="3600" dirty="0" smtClean="0">
                <a:solidFill>
                  <a:srgbClr val="C00000"/>
                </a:solidFill>
              </a:rPr>
              <a:t>(‘div’, id=‘main’)</a:t>
            </a:r>
          </a:p>
          <a:p>
            <a:r>
              <a:rPr lang="en-US" sz="3600" dirty="0" err="1" smtClean="0">
                <a:solidFill>
                  <a:srgbClr val="C00000"/>
                </a:solidFill>
              </a:rPr>
              <a:t>soup.</a:t>
            </a:r>
            <a:r>
              <a:rPr lang="en-US" sz="3600" b="1" dirty="0" err="1" smtClean="0">
                <a:solidFill>
                  <a:srgbClr val="C00000"/>
                </a:solidFill>
              </a:rPr>
              <a:t>find</a:t>
            </a:r>
            <a:r>
              <a:rPr lang="en-US" sz="3600" dirty="0" smtClean="0">
                <a:solidFill>
                  <a:srgbClr val="C00000"/>
                </a:solidFill>
              </a:rPr>
              <a:t>(‘</a:t>
            </a:r>
            <a:r>
              <a:rPr lang="en-US" sz="3600" dirty="0" err="1" smtClean="0">
                <a:solidFill>
                  <a:srgbClr val="C00000"/>
                </a:solidFill>
              </a:rPr>
              <a:t>th</a:t>
            </a:r>
            <a:r>
              <a:rPr lang="en-US" sz="3600" dirty="0" smtClean="0">
                <a:solidFill>
                  <a:srgbClr val="C00000"/>
                </a:solidFill>
              </a:rPr>
              <a:t>’, </a:t>
            </a:r>
            <a:r>
              <a:rPr lang="en-US" sz="3600" dirty="0" err="1" smtClean="0">
                <a:solidFill>
                  <a:srgbClr val="C00000"/>
                </a:solidFill>
              </a:rPr>
              <a:t>attrs</a:t>
            </a:r>
            <a:r>
              <a:rPr lang="en-US" sz="3600" dirty="0" smtClean="0">
                <a:solidFill>
                  <a:srgbClr val="C00000"/>
                </a:solidFill>
              </a:rPr>
              <a:t> = {‘class’: ‘country’})</a:t>
            </a:r>
            <a:endParaRPr lang="en-US" sz="3600" dirty="0">
              <a:solidFill>
                <a:srgbClr val="C00000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381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 instances</a:t>
            </a:r>
            <a:r>
              <a:rPr lang="en-US" sz="3600" dirty="0" smtClean="0"/>
              <a:t>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Example:</a:t>
            </a:r>
          </a:p>
          <a:p>
            <a:r>
              <a:rPr lang="en-US" sz="3200" dirty="0" err="1" smtClean="0">
                <a:solidFill>
                  <a:srgbClr val="C00000"/>
                </a:solidFill>
              </a:rPr>
              <a:t>soup.</a:t>
            </a:r>
            <a:r>
              <a:rPr lang="en-US" sz="3200" b="1" dirty="0" err="1" smtClean="0">
                <a:solidFill>
                  <a:srgbClr val="C00000"/>
                </a:solidFill>
              </a:rPr>
              <a:t>find_all</a:t>
            </a:r>
            <a:r>
              <a:rPr lang="en-US" sz="3200" dirty="0" smtClean="0">
                <a:solidFill>
                  <a:srgbClr val="C00000"/>
                </a:solidFill>
              </a:rPr>
              <a:t>(‘p’) – </a:t>
            </a:r>
            <a:r>
              <a:rPr lang="en-US" sz="3200" dirty="0" smtClean="0"/>
              <a:t>find all &lt;p&gt; tags regardless of their attributes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44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Example:</a:t>
            </a:r>
          </a:p>
          <a:p>
            <a:r>
              <a:rPr lang="en-US" sz="3200" dirty="0" err="1" smtClean="0">
                <a:solidFill>
                  <a:srgbClr val="C00000"/>
                </a:solidFill>
              </a:rPr>
              <a:t>soup.</a:t>
            </a:r>
            <a:r>
              <a:rPr lang="en-US" sz="3200" b="1" dirty="0" err="1" smtClean="0">
                <a:solidFill>
                  <a:srgbClr val="C00000"/>
                </a:solidFill>
              </a:rPr>
              <a:t>find_all</a:t>
            </a:r>
            <a:r>
              <a:rPr lang="en-US" sz="3200" dirty="0" smtClean="0">
                <a:solidFill>
                  <a:srgbClr val="C00000"/>
                </a:solidFill>
              </a:rPr>
              <a:t>(‘p’, </a:t>
            </a:r>
            <a:r>
              <a:rPr lang="en-US" sz="3200" dirty="0" err="1" smtClean="0">
                <a:solidFill>
                  <a:srgbClr val="C00000"/>
                </a:solidFill>
              </a:rPr>
              <a:t>attrs</a:t>
            </a:r>
            <a:r>
              <a:rPr lang="en-US" sz="3200" dirty="0" smtClean="0">
                <a:solidFill>
                  <a:srgbClr val="C00000"/>
                </a:solidFill>
              </a:rPr>
              <a:t> = {‘class’: ‘intro}) – </a:t>
            </a:r>
            <a:r>
              <a:rPr lang="en-US" sz="3200" dirty="0" smtClean="0"/>
              <a:t>find all &lt;p&gt; tags with specific attribute of class=‘intro’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873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div_main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 smtClean="0">
                <a:solidFill>
                  <a:srgbClr val="C00000"/>
                </a:solidFill>
              </a:rPr>
              <a:t>all_p_recursive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div_main.</a:t>
            </a:r>
            <a:r>
              <a:rPr lang="en-US" sz="2800" b="1" dirty="0" err="1" smtClean="0">
                <a:solidFill>
                  <a:srgbClr val="C00000"/>
                </a:solidFill>
              </a:rPr>
              <a:t>find_all</a:t>
            </a:r>
            <a:r>
              <a:rPr lang="en-US" sz="2800" dirty="0" smtClean="0">
                <a:solidFill>
                  <a:srgbClr val="C00000"/>
                </a:solidFill>
              </a:rPr>
              <a:t>(‘p’, recursive = True)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(default) searches all descendants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232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div_main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 smtClean="0">
                <a:solidFill>
                  <a:srgbClr val="C00000"/>
                </a:solidFill>
              </a:rPr>
              <a:t>all_p_recursive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div_main.</a:t>
            </a:r>
            <a:r>
              <a:rPr lang="en-US" sz="2800" b="1" dirty="0" err="1" smtClean="0">
                <a:solidFill>
                  <a:srgbClr val="C00000"/>
                </a:solidFill>
              </a:rPr>
              <a:t>find_all</a:t>
            </a:r>
            <a:r>
              <a:rPr lang="en-US" sz="2800" dirty="0" smtClean="0">
                <a:solidFill>
                  <a:srgbClr val="C00000"/>
                </a:solidFill>
              </a:rPr>
              <a:t>(‘p’, recursive = False)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/>
              <a:t>l</a:t>
            </a:r>
            <a:r>
              <a:rPr lang="en-US" sz="2800" dirty="0" smtClean="0"/>
              <a:t>imit the search to immediate children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809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Web Scraping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Refers to the automated collection of data from websites.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Instead of manually copying information from web pages, scripts or codes gather and process the data </a:t>
            </a:r>
            <a:r>
              <a:rPr lang="en-US" sz="4000" dirty="0" err="1">
                <a:latin typeface="+mj-lt"/>
                <a:cs typeface="Arial" pitchFamily="34" charset="0"/>
              </a:rPr>
              <a:t>programatically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1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find_all</a:t>
            </a:r>
            <a:r>
              <a:rPr lang="en-US" sz="2800" dirty="0" smtClean="0">
                <a:solidFill>
                  <a:srgbClr val="C00000"/>
                </a:solidFill>
              </a:rPr>
              <a:t>(‘p’, string = ‘Hello’)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&lt;p&gt; tags whose text </a:t>
            </a:r>
            <a:r>
              <a:rPr lang="en-US" sz="2800" u="sng" dirty="0" smtClean="0"/>
              <a:t>exactly</a:t>
            </a:r>
            <a:r>
              <a:rPr lang="en-US" sz="2800" dirty="0" smtClean="0"/>
              <a:t> matches ‘Hello’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641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soup.find_all</a:t>
            </a:r>
            <a:r>
              <a:rPr lang="en-US" sz="2800" dirty="0" smtClean="0">
                <a:solidFill>
                  <a:srgbClr val="C00000"/>
                </a:solidFill>
              </a:rPr>
              <a:t>(‘p’, string = </a:t>
            </a:r>
            <a:r>
              <a:rPr lang="en-US" sz="2800" dirty="0" err="1" smtClean="0">
                <a:solidFill>
                  <a:srgbClr val="C00000"/>
                </a:solidFill>
              </a:rPr>
              <a:t>re.compile</a:t>
            </a:r>
            <a:r>
              <a:rPr lang="en-US" sz="2800" dirty="0" smtClean="0">
                <a:solidFill>
                  <a:srgbClr val="C00000"/>
                </a:solidFill>
              </a:rPr>
              <a:t>(‘Hello’))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&lt;p&gt; tags whose text contains ‘Hello’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57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find_all</a:t>
            </a:r>
            <a:r>
              <a:rPr lang="en-US" sz="2800" dirty="0" smtClean="0">
                <a:solidFill>
                  <a:srgbClr val="C00000"/>
                </a:solidFill>
              </a:rPr>
              <a:t>(‘p’, limit = 2)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&lt;p&gt; tags returned to the first two matches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50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.select() </a:t>
            </a:r>
            <a:r>
              <a:rPr lang="en-US" sz="3600" dirty="0" smtClean="0"/>
              <a:t>– extract elements using </a:t>
            </a:r>
            <a:r>
              <a:rPr lang="en-US" sz="3600" u="sng" dirty="0" smtClean="0"/>
              <a:t>CSS selectors 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select</a:t>
            </a:r>
            <a:r>
              <a:rPr lang="en-US" sz="2800" dirty="0" smtClean="0">
                <a:solidFill>
                  <a:srgbClr val="C00000"/>
                </a:solidFill>
              </a:rPr>
              <a:t>(‘</a:t>
            </a:r>
            <a:r>
              <a:rPr lang="en-US" sz="2800" dirty="0" err="1" smtClean="0">
                <a:solidFill>
                  <a:srgbClr val="C00000"/>
                </a:solidFill>
              </a:rPr>
              <a:t>div#main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p.description</a:t>
            </a:r>
            <a:r>
              <a:rPr lang="en-US" sz="2800" dirty="0" smtClean="0">
                <a:solidFill>
                  <a:srgbClr val="C00000"/>
                </a:solidFill>
              </a:rPr>
              <a:t>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select</a:t>
            </a:r>
            <a:r>
              <a:rPr lang="en-US" sz="2800" dirty="0" smtClean="0">
                <a:solidFill>
                  <a:srgbClr val="C00000"/>
                </a:solidFill>
              </a:rPr>
              <a:t>(‘div &gt; </a:t>
            </a:r>
            <a:r>
              <a:rPr lang="en-US" sz="2800" dirty="0" err="1" smtClean="0">
                <a:solidFill>
                  <a:srgbClr val="C00000"/>
                </a:solidFill>
              </a:rPr>
              <a:t>ol.list</a:t>
            </a:r>
            <a:r>
              <a:rPr lang="en-US" sz="2800" dirty="0" smtClean="0">
                <a:solidFill>
                  <a:srgbClr val="C00000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407205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select_one</a:t>
            </a:r>
            <a:r>
              <a:rPr lang="en-US" sz="3600" b="1" dirty="0" smtClean="0"/>
              <a:t>() </a:t>
            </a:r>
            <a:r>
              <a:rPr lang="en-US" sz="3600" dirty="0" smtClean="0"/>
              <a:t>– extract the </a:t>
            </a:r>
            <a:r>
              <a:rPr lang="en-US" sz="3600" u="sng" dirty="0" smtClean="0"/>
              <a:t>first</a:t>
            </a:r>
            <a:r>
              <a:rPr lang="en-US" sz="3600" dirty="0" smtClean="0"/>
              <a:t> element that matches a given CSS selector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select_one</a:t>
            </a:r>
            <a:r>
              <a:rPr lang="en-US" sz="2800" dirty="0" smtClean="0">
                <a:solidFill>
                  <a:srgbClr val="C00000"/>
                </a:solidFill>
              </a:rPr>
              <a:t>(‘</a:t>
            </a:r>
            <a:r>
              <a:rPr lang="en-US" sz="2800" dirty="0" err="1" smtClean="0">
                <a:solidFill>
                  <a:srgbClr val="C00000"/>
                </a:solidFill>
              </a:rPr>
              <a:t>div.panels</a:t>
            </a:r>
            <a:r>
              <a:rPr lang="en-US" sz="2800" dirty="0" smtClean="0">
                <a:solidFill>
                  <a:srgbClr val="C00000"/>
                </a:solidFill>
              </a:rPr>
              <a:t> p’)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select_one</a:t>
            </a:r>
            <a:r>
              <a:rPr lang="en-US" sz="2800" dirty="0" smtClean="0">
                <a:solidFill>
                  <a:srgbClr val="C00000"/>
                </a:solidFill>
              </a:rPr>
              <a:t>(‘</a:t>
            </a:r>
            <a:r>
              <a:rPr lang="en-US" sz="2800" dirty="0" err="1" smtClean="0">
                <a:solidFill>
                  <a:srgbClr val="C00000"/>
                </a:solidFill>
              </a:rPr>
              <a:t>div.header</a:t>
            </a:r>
            <a:r>
              <a:rPr lang="en-US" sz="2800" dirty="0" smtClean="0">
                <a:solidFill>
                  <a:srgbClr val="C00000"/>
                </a:solidFill>
              </a:rPr>
              <a:t> &gt; </a:t>
            </a:r>
            <a:r>
              <a:rPr lang="en-US" sz="2800" dirty="0" err="1" smtClean="0">
                <a:solidFill>
                  <a:srgbClr val="C00000"/>
                </a:solidFill>
              </a:rPr>
              <a:t>ol.list</a:t>
            </a:r>
            <a:r>
              <a:rPr lang="en-US" sz="2800" dirty="0" smtClean="0">
                <a:solidFill>
                  <a:srgbClr val="C00000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35478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.children() </a:t>
            </a:r>
            <a:r>
              <a:rPr lang="en-US" sz="3600" dirty="0" smtClean="0"/>
              <a:t>– iterator for </a:t>
            </a:r>
            <a:r>
              <a:rPr lang="en-US" sz="3600" u="sng" dirty="0" smtClean="0"/>
              <a:t>immediate children </a:t>
            </a:r>
            <a:r>
              <a:rPr lang="en-US" sz="3600" dirty="0" smtClean="0"/>
              <a:t>of a tag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div_main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for child in </a:t>
            </a:r>
            <a:r>
              <a:rPr lang="en-US" sz="2800" dirty="0" err="1" smtClean="0">
                <a:solidFill>
                  <a:srgbClr val="C00000"/>
                </a:solidFill>
              </a:rPr>
              <a:t>div_main.</a:t>
            </a:r>
            <a:r>
              <a:rPr lang="en-US" sz="2800" b="1" dirty="0" err="1" smtClean="0">
                <a:solidFill>
                  <a:srgbClr val="C00000"/>
                </a:solidFill>
              </a:rPr>
              <a:t>children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// code here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59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.descendants() </a:t>
            </a:r>
            <a:r>
              <a:rPr lang="en-US" sz="3600" dirty="0" smtClean="0"/>
              <a:t>– iterator for </a:t>
            </a:r>
            <a:r>
              <a:rPr lang="en-US" sz="3600" u="sng" dirty="0" smtClean="0"/>
              <a:t>all descendants</a:t>
            </a:r>
            <a:r>
              <a:rPr lang="en-US" sz="3600" dirty="0" smtClean="0"/>
              <a:t> (children, grandchildren, etc.) of a tag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div_main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for child in </a:t>
            </a:r>
            <a:r>
              <a:rPr lang="en-US" sz="2800" dirty="0" err="1" smtClean="0">
                <a:solidFill>
                  <a:srgbClr val="C00000"/>
                </a:solidFill>
              </a:rPr>
              <a:t>div_main.</a:t>
            </a:r>
            <a:r>
              <a:rPr lang="en-US" sz="2800" b="1" dirty="0" err="1" smtClean="0">
                <a:solidFill>
                  <a:srgbClr val="C00000"/>
                </a:solidFill>
              </a:rPr>
              <a:t>descendants</a:t>
            </a:r>
            <a:r>
              <a:rPr lang="en-US" sz="2800" dirty="0" smtClean="0">
                <a:solidFill>
                  <a:srgbClr val="C00000"/>
                </a:solidFill>
              </a:rPr>
              <a:t>: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// code here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3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find_next_sibling</a:t>
            </a:r>
            <a:r>
              <a:rPr lang="en-US" sz="3600" b="1" dirty="0" smtClean="0"/>
              <a:t>() </a:t>
            </a:r>
            <a:r>
              <a:rPr lang="en-US" sz="3600" dirty="0" smtClean="0"/>
              <a:t>– navigate to </a:t>
            </a:r>
            <a:r>
              <a:rPr lang="en-US" sz="3600" u="sng" dirty="0" smtClean="0"/>
              <a:t>adjacent elements</a:t>
            </a:r>
            <a:r>
              <a:rPr lang="en-US" sz="3600" dirty="0" smtClean="0"/>
              <a:t> at the same hierarchical level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first_p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(‘p’)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next_p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first_p.</a:t>
            </a:r>
            <a:r>
              <a:rPr lang="en-US" sz="2800" b="1" dirty="0" err="1" smtClean="0">
                <a:solidFill>
                  <a:srgbClr val="C00000"/>
                </a:solidFill>
              </a:rPr>
              <a:t>find_next_sibling</a:t>
            </a:r>
            <a:r>
              <a:rPr lang="en-US" sz="2800" dirty="0" smtClean="0">
                <a:solidFill>
                  <a:srgbClr val="C00000"/>
                </a:solidFill>
              </a:rPr>
              <a:t>(‘p’)</a:t>
            </a:r>
          </a:p>
        </p:txBody>
      </p:sp>
    </p:spTree>
    <p:extLst>
      <p:ext uri="{BB962C8B-B14F-4D97-AF65-F5344CB8AC3E}">
        <p14:creationId xmlns:p14="http://schemas.microsoft.com/office/powerpoint/2010/main" val="98209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find_previous_sibling</a:t>
            </a:r>
            <a:r>
              <a:rPr lang="en-US" sz="3600" b="1" dirty="0" smtClean="0"/>
              <a:t>() </a:t>
            </a:r>
            <a:r>
              <a:rPr lang="en-US" sz="3600" dirty="0" smtClean="0"/>
              <a:t>– navigate to </a:t>
            </a:r>
            <a:r>
              <a:rPr lang="en-US" sz="3600" u="sng" dirty="0" smtClean="0"/>
              <a:t>adjacent elements</a:t>
            </a:r>
            <a:r>
              <a:rPr lang="en-US" sz="3600" dirty="0" smtClean="0"/>
              <a:t> at the same hierarchical level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first_p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(‘p’)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previous_p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first_p.</a:t>
            </a:r>
            <a:r>
              <a:rPr lang="en-US" sz="2800" b="1" dirty="0" err="1" smtClean="0">
                <a:solidFill>
                  <a:srgbClr val="C00000"/>
                </a:solidFill>
              </a:rPr>
              <a:t>find_previous_sibling</a:t>
            </a:r>
            <a:r>
              <a:rPr lang="en-US" sz="2800" dirty="0" smtClean="0">
                <a:solidFill>
                  <a:srgbClr val="C00000"/>
                </a:solidFill>
              </a:rPr>
              <a:t>(‘p’)</a:t>
            </a:r>
          </a:p>
        </p:txBody>
      </p:sp>
    </p:spTree>
    <p:extLst>
      <p:ext uri="{BB962C8B-B14F-4D97-AF65-F5344CB8AC3E}">
        <p14:creationId xmlns:p14="http://schemas.microsoft.com/office/powerpoint/2010/main" val="4046707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get_text</a:t>
            </a:r>
            <a:r>
              <a:rPr lang="en-US" sz="3600" b="1" dirty="0" smtClean="0"/>
              <a:t>() </a:t>
            </a:r>
            <a:r>
              <a:rPr lang="en-US" sz="3600" dirty="0" smtClean="0"/>
              <a:t>– </a:t>
            </a:r>
            <a:r>
              <a:rPr lang="en-US" sz="3600" u="sng" dirty="0" smtClean="0"/>
              <a:t>retrieve all the text within a tag</a:t>
            </a:r>
            <a:r>
              <a:rPr lang="en-US" sz="3600" dirty="0" smtClean="0"/>
              <a:t>, stripping away the HTML tags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>
                <a:solidFill>
                  <a:srgbClr val="C00000"/>
                </a:solidFill>
              </a:rPr>
              <a:t>p_tag</a:t>
            </a:r>
            <a:r>
              <a:rPr lang="en-US" sz="2800" dirty="0">
                <a:solidFill>
                  <a:srgbClr val="C00000"/>
                </a:solidFill>
              </a:rPr>
              <a:t> = </a:t>
            </a:r>
            <a:r>
              <a:rPr lang="en-US" sz="2800" dirty="0" err="1">
                <a:solidFill>
                  <a:srgbClr val="C00000"/>
                </a:solidFill>
              </a:rPr>
              <a:t>soup.find</a:t>
            </a:r>
            <a:r>
              <a:rPr lang="en-US" sz="2800" dirty="0">
                <a:solidFill>
                  <a:srgbClr val="C00000"/>
                </a:solidFill>
              </a:rPr>
              <a:t>(‘</a:t>
            </a:r>
            <a:r>
              <a:rPr lang="en-US" sz="2800" dirty="0" smtClean="0">
                <a:solidFill>
                  <a:srgbClr val="C00000"/>
                </a:solidFill>
              </a:rPr>
              <a:t>p’)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>
                <a:solidFill>
                  <a:srgbClr val="C00000"/>
                </a:solidFill>
              </a:rPr>
              <a:t>p_text</a:t>
            </a:r>
            <a:r>
              <a:rPr lang="en-US" sz="2800" dirty="0">
                <a:solidFill>
                  <a:srgbClr val="C00000"/>
                </a:solidFill>
              </a:rPr>
              <a:t> = </a:t>
            </a:r>
            <a:r>
              <a:rPr lang="en-US" sz="2800" dirty="0" err="1">
                <a:solidFill>
                  <a:srgbClr val="C00000"/>
                </a:solidFill>
              </a:rPr>
              <a:t>p_tag.</a:t>
            </a:r>
            <a:r>
              <a:rPr lang="en-US" sz="2800" b="1" dirty="0" err="1">
                <a:solidFill>
                  <a:srgbClr val="C00000"/>
                </a:solidFill>
              </a:rPr>
              <a:t>get_text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.</a:t>
            </a:r>
            <a:r>
              <a:rPr lang="en-US" sz="2800" b="1" dirty="0" err="1" smtClean="0">
                <a:solidFill>
                  <a:srgbClr val="C00000"/>
                </a:solidFill>
              </a:rPr>
              <a:t>get_text</a:t>
            </a:r>
            <a:r>
              <a:rPr lang="en-US" sz="2800" dirty="0" smtClean="0">
                <a:solidFill>
                  <a:srgbClr val="C00000"/>
                </a:solidFill>
              </a:rPr>
              <a:t>(‘separator = “ “, strip = True)</a:t>
            </a:r>
          </a:p>
          <a:p>
            <a:r>
              <a:rPr lang="en-US" sz="2800" dirty="0" smtClean="0"/>
              <a:t>extract text, joining content with a space &amp; removing extra whitespace</a:t>
            </a:r>
          </a:p>
        </p:txBody>
      </p:sp>
    </p:spTree>
    <p:extLst>
      <p:ext uri="{BB962C8B-B14F-4D97-AF65-F5344CB8AC3E}">
        <p14:creationId xmlns:p14="http://schemas.microsoft.com/office/powerpoint/2010/main" val="35964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Uses Cases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Data aggregation and analysis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Price monitoring and competitive analysis</a:t>
            </a:r>
          </a:p>
          <a:p>
            <a:pPr marL="571500" indent="-571500">
              <a:buFontTx/>
              <a:buChar char="-"/>
            </a:pPr>
            <a:r>
              <a:rPr lang="en-PH" sz="4000" dirty="0">
                <a:latin typeface="+mj-lt"/>
                <a:cs typeface="Arial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87425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attrs</a:t>
            </a:r>
            <a:r>
              <a:rPr lang="en-US" sz="3600" b="1" dirty="0" smtClean="0"/>
              <a:t> </a:t>
            </a:r>
            <a:r>
              <a:rPr lang="en-US" sz="3600" dirty="0" smtClean="0"/>
              <a:t>– returns a dictionary of all attributes for a given tag.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div_tag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div_tag.</a:t>
            </a:r>
            <a:r>
              <a:rPr lang="en-US" sz="2800" b="1" dirty="0" err="1" smtClean="0">
                <a:solidFill>
                  <a:srgbClr val="C00000"/>
                </a:solidFill>
              </a:rPr>
              <a:t>attrs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61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.get </a:t>
            </a:r>
            <a:r>
              <a:rPr lang="en-US" sz="3600" dirty="0" smtClean="0"/>
              <a:t>– retrieves the value of a specific attribute from a tag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div_id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div_tag.</a:t>
            </a:r>
            <a:r>
              <a:rPr lang="en-US" sz="2800" b="1" dirty="0" err="1" smtClean="0">
                <a:solidFill>
                  <a:srgbClr val="C00000"/>
                </a:solidFill>
              </a:rPr>
              <a:t>get</a:t>
            </a:r>
            <a:r>
              <a:rPr lang="en-US" sz="2800" dirty="0" smtClean="0">
                <a:solidFill>
                  <a:srgbClr val="C00000"/>
                </a:solidFill>
              </a:rPr>
              <a:t>(‘id’)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div_class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= </a:t>
            </a:r>
            <a:r>
              <a:rPr lang="en-US" sz="2800" dirty="0" err="1">
                <a:solidFill>
                  <a:srgbClr val="C00000"/>
                </a:solidFill>
              </a:rPr>
              <a:t>div_tag.</a:t>
            </a:r>
            <a:r>
              <a:rPr lang="en-US" sz="2800" b="1" dirty="0" err="1">
                <a:solidFill>
                  <a:srgbClr val="C00000"/>
                </a:solidFill>
              </a:rPr>
              <a:t>get</a:t>
            </a:r>
            <a:r>
              <a:rPr lang="en-US" sz="2800" dirty="0" smtClean="0">
                <a:solidFill>
                  <a:srgbClr val="C00000"/>
                </a:solidFill>
              </a:rPr>
              <a:t>(‘class’)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PH" sz="2800" dirty="0" err="1">
                <a:solidFill>
                  <a:srgbClr val="C00000"/>
                </a:solidFill>
              </a:rPr>
              <a:t>div_data_info</a:t>
            </a:r>
            <a:r>
              <a:rPr lang="en-PH" sz="2800" dirty="0">
                <a:solidFill>
                  <a:srgbClr val="C00000"/>
                </a:solidFill>
              </a:rPr>
              <a:t> = </a:t>
            </a:r>
            <a:r>
              <a:rPr lang="en-PH" sz="2800" dirty="0" err="1" smtClean="0">
                <a:solidFill>
                  <a:srgbClr val="C00000"/>
                </a:solidFill>
              </a:rPr>
              <a:t>div_tag.</a:t>
            </a:r>
            <a:r>
              <a:rPr lang="en-PH" sz="2800" b="1" dirty="0" err="1" smtClean="0">
                <a:solidFill>
                  <a:srgbClr val="C00000"/>
                </a:solidFill>
              </a:rPr>
              <a:t>get</a:t>
            </a:r>
            <a:r>
              <a:rPr lang="en-PH" sz="2800" dirty="0" smtClean="0">
                <a:solidFill>
                  <a:srgbClr val="C00000"/>
                </a:solidFill>
              </a:rPr>
              <a:t>(‘data-info’)</a:t>
            </a:r>
          </a:p>
        </p:txBody>
      </p:sp>
    </p:spTree>
    <p:extLst>
      <p:ext uri="{BB962C8B-B14F-4D97-AF65-F5344CB8AC3E}">
        <p14:creationId xmlns:p14="http://schemas.microsoft.com/office/powerpoint/2010/main" val="912740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[Web Scraping End-to-End Process]</a:t>
            </a:r>
            <a:endParaRPr lang="en-US" sz="2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28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Request Headers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User-Agent can be customized to mimic a browser request in avoiding blocking and ensuring the server returns the expected content.</a:t>
            </a:r>
          </a:p>
        </p:txBody>
      </p:sp>
    </p:spTree>
    <p:extLst>
      <p:ext uri="{BB962C8B-B14F-4D97-AF65-F5344CB8AC3E}">
        <p14:creationId xmlns:p14="http://schemas.microsoft.com/office/powerpoint/2010/main" val="4751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HTML and DOM Structure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Tags, attributes, text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Class, IDs,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358157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Parsing Techniques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BeautifulSoup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Ixml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Xpath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6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Handling Dynamic Content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Selenium (Not covered in this course)</a:t>
            </a:r>
          </a:p>
        </p:txBody>
      </p:sp>
    </p:spTree>
    <p:extLst>
      <p:ext uri="{BB962C8B-B14F-4D97-AF65-F5344CB8AC3E}">
        <p14:creationId xmlns:p14="http://schemas.microsoft.com/office/powerpoint/2010/main" val="293455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Rate Limiting &amp; Politeness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Respect the site’s rules for what is allowed and disallowed paths for crawlers</a:t>
            </a:r>
          </a:p>
        </p:txBody>
      </p:sp>
    </p:spTree>
    <p:extLst>
      <p:ext uri="{BB962C8B-B14F-4D97-AF65-F5344CB8AC3E}">
        <p14:creationId xmlns:p14="http://schemas.microsoft.com/office/powerpoint/2010/main" val="102672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Ethical and Legal Considerations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Ensure your scraping activity does not violate the website’s Terms of Service (</a:t>
            </a:r>
            <a:r>
              <a:rPr lang="en-US" sz="4000" dirty="0" err="1">
                <a:latin typeface="+mj-lt"/>
                <a:cs typeface="Arial" pitchFamily="34" charset="0"/>
              </a:rPr>
              <a:t>ToS</a:t>
            </a:r>
            <a:r>
              <a:rPr lang="en-US" sz="4000" dirty="0">
                <a:latin typeface="+mj-lt"/>
                <a:cs typeface="Arial" pitchFamily="34" charset="0"/>
              </a:rPr>
              <a:t>). Some sites explicitly forbid scraping.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Be cautious when handling personal data. Follow data protection &amp; privacy laws when collection and storing scraped data.</a:t>
            </a:r>
          </a:p>
        </p:txBody>
      </p:sp>
    </p:spTree>
    <p:extLst>
      <p:ext uri="{BB962C8B-B14F-4D97-AF65-F5344CB8AC3E}">
        <p14:creationId xmlns:p14="http://schemas.microsoft.com/office/powerpoint/2010/main" val="40175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1594</TotalTime>
  <Words>961</Words>
  <Application>Microsoft Office PowerPoint</Application>
  <PresentationFormat>Custom</PresentationFormat>
  <Paragraphs>196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302</cp:revision>
  <dcterms:created xsi:type="dcterms:W3CDTF">2018-09-30T06:22:05Z</dcterms:created>
  <dcterms:modified xsi:type="dcterms:W3CDTF">2025-03-02T09:09:43Z</dcterms:modified>
</cp:coreProperties>
</file>