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8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zSOa+LzuUWPmq/HLh1YvqdGMj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font" Target="fonts/Lato-regular.fntdata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8edbe798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8edbe798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99e0fbf77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999e0fbf7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99e0fbf77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999e0fbf7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99e0fbf77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999e0fbf7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99e0fbf77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999e0fbf77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5fcd32917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5fcd32917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a5fcd32917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5fcd32917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a5fcd32917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a5fcd32917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a5fcd32917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a5fcd32917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5fcd32917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5fcd32917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5fcd32917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5fcd32917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5fcd32917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5fcd32917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5fcd32917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a5fcd32917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987300" y="1332725"/>
            <a:ext cx="22409400" cy="4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Introduction to Support Vector Machines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8edbe798e_0_5"/>
          <p:cNvSpPr txBox="1"/>
          <p:nvPr/>
        </p:nvSpPr>
        <p:spPr>
          <a:xfrm>
            <a:off x="1091375" y="711075"/>
            <a:ext cx="228855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Support Vector Machines 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8edbe798e_0_5"/>
          <p:cNvSpPr txBox="1"/>
          <p:nvPr/>
        </p:nvSpPr>
        <p:spPr>
          <a:xfrm>
            <a:off x="810900" y="3008975"/>
            <a:ext cx="11107500" cy="6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Support Vector Machines or SVMs are supervised learning models with associated learning algorithms that analyze data used for classification and regression analysis.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" name="Google Shape;38;g98edbe798e_0_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g98edbe798e_0_5"/>
          <p:cNvPicPr preferRelativeResize="0"/>
          <p:nvPr/>
        </p:nvPicPr>
        <p:blipFill rotWithShape="1">
          <a:blip r:embed="rId3">
            <a:alphaModFix/>
          </a:blip>
          <a:srcRect b="0" l="9817" r="10684" t="10658"/>
          <a:stretch/>
        </p:blipFill>
        <p:spPr>
          <a:xfrm>
            <a:off x="12703675" y="2745350"/>
            <a:ext cx="10760508" cy="6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99e0fbf77_0_4"/>
          <p:cNvSpPr txBox="1"/>
          <p:nvPr/>
        </p:nvSpPr>
        <p:spPr>
          <a:xfrm>
            <a:off x="1315775" y="711075"/>
            <a:ext cx="22661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Poppins"/>
                <a:ea typeface="Poppins"/>
                <a:cs typeface="Poppins"/>
                <a:sym typeface="Poppins"/>
              </a:rPr>
              <a:t>More about SVMs</a:t>
            </a:r>
            <a:endParaRPr b="1" i="0" sz="900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45;g999e0fbf77_0_4"/>
          <p:cNvSpPr txBox="1"/>
          <p:nvPr/>
        </p:nvSpPr>
        <p:spPr>
          <a:xfrm>
            <a:off x="810900" y="2700425"/>
            <a:ext cx="22215000" cy="6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SVMs are non-probabilistic, so they assign a data point to a class with 100% certainty.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Two SVMs giving the same class assignment to a set of data points have the same classification accuracy.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If two svms give the same class assignment of data points , the model will choose the data point furthest away from its classification boundary.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6" name="Google Shape;46;g999e0fbf77_0_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9e0fbf77_0_14"/>
          <p:cNvSpPr txBox="1"/>
          <p:nvPr/>
        </p:nvSpPr>
        <p:spPr>
          <a:xfrm>
            <a:off x="1231625" y="711075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lang="en-US" sz="9000">
                <a:solidFill>
                  <a:srgbClr val="00A2FF"/>
                </a:solidFill>
                <a:latin typeface="Poppins"/>
                <a:ea typeface="Poppins"/>
                <a:cs typeface="Poppins"/>
                <a:sym typeface="Poppins"/>
              </a:rPr>
              <a:t>Hyperplanes</a:t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g999e0fbf77_0_14"/>
          <p:cNvSpPr txBox="1"/>
          <p:nvPr/>
        </p:nvSpPr>
        <p:spPr>
          <a:xfrm>
            <a:off x="722750" y="2768775"/>
            <a:ext cx="12990600" cy="53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Boundary would be a line that passes through the middle of the two closest data points from different classes. 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In more than two dimensions, this boundary is known as a hyperplane.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3" name="Google Shape;53;g999e0fbf77_0_1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g999e0fbf7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7475" y="1242875"/>
            <a:ext cx="8683175" cy="82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99e0fbf77_0_26"/>
          <p:cNvSpPr txBox="1"/>
          <p:nvPr/>
        </p:nvSpPr>
        <p:spPr>
          <a:xfrm>
            <a:off x="1225550" y="711075"/>
            <a:ext cx="22751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Mathematics behind Hyperplane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999e0fbf77_0_26"/>
          <p:cNvSpPr txBox="1"/>
          <p:nvPr/>
        </p:nvSpPr>
        <p:spPr>
          <a:xfrm>
            <a:off x="810900" y="2877775"/>
            <a:ext cx="226116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If X satisfies the equation above, then the point lies on the plane. Otherwise, it must be on one side of the plane.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g999e0fbf77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375" y="5840675"/>
            <a:ext cx="15376275" cy="176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g999e0fbf77_0_26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9e0fbf77_0_70"/>
          <p:cNvSpPr txBox="1"/>
          <p:nvPr/>
        </p:nvSpPr>
        <p:spPr>
          <a:xfrm>
            <a:off x="1231625" y="711075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What is no Separating Plane Exists?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999e0fbf77_0_70"/>
          <p:cNvSpPr txBox="1"/>
          <p:nvPr/>
        </p:nvSpPr>
        <p:spPr>
          <a:xfrm>
            <a:off x="1057625" y="3437275"/>
            <a:ext cx="216597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If t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here is no maximal margin classifier, We use a support vector classifier that can almost separate the classes using a soft margin called </a:t>
            </a: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support vector classifier.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" name="Google Shape;69;g999e0fbf77_0_70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