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handoutMasterIdLst>
    <p:handoutMasterId r:id="rId20"/>
  </p:handoutMasterIdLst>
  <p:sldIdLst>
    <p:sldId id="258" r:id="rId2"/>
    <p:sldId id="395" r:id="rId3"/>
    <p:sldId id="428" r:id="rId4"/>
    <p:sldId id="429" r:id="rId5"/>
    <p:sldId id="430" r:id="rId6"/>
    <p:sldId id="397" r:id="rId7"/>
    <p:sldId id="431" r:id="rId8"/>
    <p:sldId id="432" r:id="rId9"/>
    <p:sldId id="433" r:id="rId10"/>
    <p:sldId id="434" r:id="rId11"/>
    <p:sldId id="435" r:id="rId12"/>
    <p:sldId id="436" r:id="rId13"/>
    <p:sldId id="437" r:id="rId14"/>
    <p:sldId id="438" r:id="rId15"/>
    <p:sldId id="439" r:id="rId16"/>
    <p:sldId id="392" r:id="rId17"/>
    <p:sldId id="31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42" autoAdjust="0"/>
    <p:restoredTop sz="94660"/>
  </p:normalViewPr>
  <p:slideViewPr>
    <p:cSldViewPr snapToGrid="0">
      <p:cViewPr varScale="1">
        <p:scale>
          <a:sx n="91" d="100"/>
          <a:sy n="91" d="100"/>
        </p:scale>
        <p:origin x="-258" y="-102"/>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3154"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6B94FD-5702-4F25-9A4D-07294FF3292C}" type="datetimeFigureOut">
              <a:rPr lang="en-PH" smtClean="0"/>
              <a:t>3/9/2025</a:t>
            </a:fld>
            <a:endParaRPr lang="en-P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B5033A-92B8-453C-88B4-A91D8703A97C}" type="slidenum">
              <a:rPr lang="en-PH" smtClean="0"/>
              <a:t>‹#›</a:t>
            </a:fld>
            <a:endParaRPr lang="en-PH"/>
          </a:p>
        </p:txBody>
      </p:sp>
    </p:spTree>
    <p:extLst>
      <p:ext uri="{BB962C8B-B14F-4D97-AF65-F5344CB8AC3E}">
        <p14:creationId xmlns:p14="http://schemas.microsoft.com/office/powerpoint/2010/main" val="954201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5AC51-C568-4371-A28D-D14CF2BCF8BA}" type="datetimeFigureOut">
              <a:rPr lang="en-US" smtClean="0"/>
              <a:t>3/9/2025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38477-70AC-4892-810E-E936ABB30F23}" type="slidenum">
              <a:rPr lang="en-US" smtClean="0"/>
              <a:t>‹#›</a:t>
            </a:fld>
            <a:endParaRPr lang="en-US"/>
          </a:p>
        </p:txBody>
      </p:sp>
    </p:spTree>
    <p:extLst>
      <p:ext uri="{BB962C8B-B14F-4D97-AF65-F5344CB8AC3E}">
        <p14:creationId xmlns:p14="http://schemas.microsoft.com/office/powerpoint/2010/main" val="374052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2A838477-70AC-4892-810E-E936ABB30F23}" type="slidenum">
              <a:rPr lang="en-US" smtClean="0"/>
              <a:t>1</a:t>
            </a:fld>
            <a:endParaRPr lang="en-US"/>
          </a:p>
        </p:txBody>
      </p:sp>
    </p:spTree>
    <p:extLst>
      <p:ext uri="{BB962C8B-B14F-4D97-AF65-F5344CB8AC3E}">
        <p14:creationId xmlns:p14="http://schemas.microsoft.com/office/powerpoint/2010/main" val="326827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a:prstGeom prst="rect">
            <a:avLst/>
          </a:prstGeom>
        </p:spPr>
        <p:txBody>
          <a:bodyPr/>
          <a:lstStyle/>
          <a:p>
            <a:r>
              <a:rPr lang="en-US"/>
              <a:t>Click to edit Master title style</a:t>
            </a:r>
            <a:endParaRPr lang="en-PH"/>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a:xfrm>
            <a:off x="9000066" y="6347892"/>
            <a:ext cx="2844800" cy="365125"/>
          </a:xfrm>
          <a:prstGeom prst="rect">
            <a:avLst/>
          </a:prstGeom>
        </p:spPr>
        <p:txBody>
          <a:bodyPr/>
          <a:lstStyle/>
          <a:p>
            <a:endParaRPr lang="en-PH" dirty="0"/>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35000" y="6347893"/>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49550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Vertical Text Placeholder 2"/>
          <p:cNvSpPr>
            <a:spLocks noGrp="1"/>
          </p:cNvSpPr>
          <p:nvPr>
            <p:ph type="body" orient="vert" idx="1"/>
          </p:nvPr>
        </p:nvSpPr>
        <p:spPr>
          <a:xfrm>
            <a:off x="609600" y="1600206"/>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PH"/>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
        <p:nvSpPr>
          <p:cNvPr id="7" name="Footer Placeholder 4">
            <a:extLst>
              <a:ext uri="{FF2B5EF4-FFF2-40B4-BE49-F238E27FC236}">
                <a16:creationId xmlns:a16="http://schemas.microsoft.com/office/drawing/2014/main" xmlns="" id="{D057E4A9-8BC1-4D03-B0CD-00353C3D487D}"/>
              </a:ext>
            </a:extLst>
          </p:cNvPr>
          <p:cNvSpPr>
            <a:spLocks noGrp="1"/>
          </p:cNvSpPr>
          <p:nvPr userDrawn="1"/>
        </p:nvSpPr>
        <p:spPr>
          <a:xfrm>
            <a:off x="4038600" y="635159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C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3ICT 2021 - 29-30 September 2021    University of Bahrain</a:t>
            </a:r>
          </a:p>
        </p:txBody>
      </p:sp>
    </p:spTree>
    <p:extLst>
      <p:ext uri="{BB962C8B-B14F-4D97-AF65-F5344CB8AC3E}">
        <p14:creationId xmlns:p14="http://schemas.microsoft.com/office/powerpoint/2010/main" val="238409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a:prstGeom prst="rect">
            <a:avLst/>
          </a:prstGeo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09600" y="274647"/>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9075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idx="1"/>
          </p:nvPr>
        </p:nvSpPr>
        <p:spPr>
          <a:xfrm>
            <a:off x="609600" y="1600206"/>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8370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a:prstGeom prst="rect">
            <a:avLst/>
          </a:prstGeom>
        </p:spPr>
        <p:txBody>
          <a:bodyPr anchor="t"/>
          <a:lstStyle>
            <a:lvl1pPr algn="l">
              <a:defRPr sz="4000" b="1" cap="all"/>
            </a:lvl1pPr>
          </a:lstStyle>
          <a:p>
            <a:r>
              <a:rPr lang="en-US"/>
              <a:t>Click to edit Master title style</a:t>
            </a:r>
            <a:endParaRPr lang="en-PH"/>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25429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sz="half" idx="1"/>
          </p:nvPr>
        </p:nvSpPr>
        <p:spPr>
          <a:xfrm>
            <a:off x="609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97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36266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93373"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a:xfrm>
            <a:off x="609600" y="6356359"/>
            <a:ext cx="2844800" cy="365125"/>
          </a:xfrm>
          <a:prstGeom prst="rect">
            <a:avLst/>
          </a:prstGeom>
        </p:spPr>
        <p:txBody>
          <a:bodyPr/>
          <a:lstStyle/>
          <a:p>
            <a:endParaRPr lang="en-PH"/>
          </a:p>
        </p:txBody>
      </p:sp>
      <p:sp>
        <p:nvSpPr>
          <p:cNvPr id="8" name="Footer Placeholder 7"/>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65633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Date Placeholder 2"/>
          <p:cNvSpPr>
            <a:spLocks noGrp="1"/>
          </p:cNvSpPr>
          <p:nvPr>
            <p:ph type="dt" sz="half" idx="10"/>
          </p:nvPr>
        </p:nvSpPr>
        <p:spPr>
          <a:xfrm>
            <a:off x="609600" y="6356359"/>
            <a:ext cx="2844800" cy="365125"/>
          </a:xfrm>
          <a:prstGeom prst="rect">
            <a:avLst/>
          </a:prstGeom>
        </p:spPr>
        <p:txBody>
          <a:bodyPr/>
          <a:lstStyle/>
          <a:p>
            <a:endParaRPr lang="en-PH"/>
          </a:p>
        </p:txBody>
      </p:sp>
      <p:sp>
        <p:nvSpPr>
          <p:cNvPr id="4" name="Footer Placeholder 3"/>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6251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9"/>
            <a:ext cx="2844800" cy="365125"/>
          </a:xfrm>
          <a:prstGeom prst="rect">
            <a:avLst/>
          </a:prstGeom>
        </p:spPr>
        <p:txBody>
          <a:bodyPr/>
          <a:lstStyle/>
          <a:p>
            <a:endParaRPr lang="en-PH"/>
          </a:p>
        </p:txBody>
      </p:sp>
      <p:sp>
        <p:nvSpPr>
          <p:cNvPr id="3" name="Footer Placeholder 2"/>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79775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a:prstGeom prst="rect">
            <a:avLst/>
          </a:prstGeo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4766733" y="273059"/>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408517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7177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146801"/>
            <a:ext cx="12192000" cy="711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p:cNvSpPr/>
          <p:nvPr userDrawn="1"/>
        </p:nvSpPr>
        <p:spPr>
          <a:xfrm>
            <a:off x="1" y="6354237"/>
            <a:ext cx="12192000" cy="368300"/>
          </a:xfrm>
          <a:prstGeom prst="rect">
            <a:avLst/>
          </a:prstGeom>
          <a:solidFill>
            <a:schemeClr val="tx2">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EXPONENTIAL WEIGHTED MOVING AVERAGE (EWMA)</a:t>
            </a:r>
            <a:endParaRPr lang="en-PH" sz="1400" b="1" dirty="0"/>
          </a:p>
        </p:txBody>
      </p:sp>
      <p:sp>
        <p:nvSpPr>
          <p:cNvPr id="17" name="Rectangle 16"/>
          <p:cNvSpPr/>
          <p:nvPr userDrawn="1"/>
        </p:nvSpPr>
        <p:spPr>
          <a:xfrm>
            <a:off x="254977" y="385020"/>
            <a:ext cx="11720146" cy="313266"/>
          </a:xfrm>
          <a:prstGeom prst="rect">
            <a:avLst/>
          </a:prstGeom>
          <a:solidFill>
            <a:srgbClr val="C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Arial Black" pitchFamily="34" charset="0"/>
              </a:rPr>
              <a:t>Cognate/Professional Electives</a:t>
            </a:r>
            <a:endParaRPr lang="en-PH" sz="2000" b="1" dirty="0">
              <a:solidFill>
                <a:srgbClr val="0070C0"/>
              </a:solidFill>
              <a:latin typeface="Arial Black" pitchFamily="34" charset="0"/>
            </a:endParaRPr>
          </a:p>
        </p:txBody>
      </p:sp>
    </p:spTree>
    <p:extLst>
      <p:ext uri="{BB962C8B-B14F-4D97-AF65-F5344CB8AC3E}">
        <p14:creationId xmlns:p14="http://schemas.microsoft.com/office/powerpoint/2010/main" val="31357943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902" y="1759366"/>
            <a:ext cx="11452196" cy="1569660"/>
          </a:xfrm>
          <a:prstGeom prst="rect">
            <a:avLst/>
          </a:prstGeom>
          <a:noFill/>
        </p:spPr>
        <p:txBody>
          <a:bodyPr wrap="square" rtlCol="0">
            <a:spAutoFit/>
          </a:bodyPr>
          <a:lstStyle/>
          <a:p>
            <a:pPr algn="ctr"/>
            <a:r>
              <a:rPr lang="en-US" sz="4800" b="1" dirty="0" smtClean="0"/>
              <a:t>Exponential Weighted </a:t>
            </a:r>
          </a:p>
          <a:p>
            <a:pPr algn="ctr"/>
            <a:r>
              <a:rPr lang="en-US" sz="4800" b="1" dirty="0" smtClean="0"/>
              <a:t>Moving Average (EWMA)</a:t>
            </a:r>
            <a:endParaRPr lang="en-US" sz="4800" b="1" dirty="0"/>
          </a:p>
        </p:txBody>
      </p:sp>
      <p:sp>
        <p:nvSpPr>
          <p:cNvPr id="6" name="TextBox 5"/>
          <p:cNvSpPr txBox="1"/>
          <p:nvPr/>
        </p:nvSpPr>
        <p:spPr>
          <a:xfrm>
            <a:off x="3318029" y="4059278"/>
            <a:ext cx="5555942" cy="1323439"/>
          </a:xfrm>
          <a:prstGeom prst="rect">
            <a:avLst/>
          </a:prstGeom>
          <a:noFill/>
        </p:spPr>
        <p:txBody>
          <a:bodyPr wrap="square" rtlCol="0">
            <a:spAutoFit/>
          </a:bodyPr>
          <a:lstStyle/>
          <a:p>
            <a:pPr algn="ctr"/>
            <a:r>
              <a:rPr lang="en-US" sz="2000" b="1" dirty="0" smtClean="0"/>
              <a:t>Renato </a:t>
            </a:r>
            <a:r>
              <a:rPr lang="en-US" sz="2000" b="1" dirty="0"/>
              <a:t>R. </a:t>
            </a:r>
            <a:r>
              <a:rPr lang="en-US" sz="2000" b="1" dirty="0" err="1"/>
              <a:t>Maaliw</a:t>
            </a:r>
            <a:r>
              <a:rPr lang="en-US" sz="2000" b="1" dirty="0"/>
              <a:t> III, </a:t>
            </a:r>
            <a:r>
              <a:rPr lang="en-US" sz="2000" b="1" i="1" dirty="0"/>
              <a:t>DIT</a:t>
            </a:r>
          </a:p>
          <a:p>
            <a:pPr algn="ctr"/>
            <a:r>
              <a:rPr lang="en-US" sz="2000" i="1" dirty="0" smtClean="0"/>
              <a:t>Professor 1, College </a:t>
            </a:r>
            <a:r>
              <a:rPr lang="en-US" sz="2000" i="1" dirty="0"/>
              <a:t>of Engineering</a:t>
            </a:r>
          </a:p>
          <a:p>
            <a:pPr algn="ctr"/>
            <a:r>
              <a:rPr lang="en-US" sz="2000" i="1" dirty="0"/>
              <a:t>Southern Luzon State University</a:t>
            </a:r>
          </a:p>
          <a:p>
            <a:pPr algn="ctr"/>
            <a:r>
              <a:rPr lang="en-US" sz="2000" dirty="0" err="1"/>
              <a:t>Lucban</a:t>
            </a:r>
            <a:r>
              <a:rPr lang="en-US" sz="2000" dirty="0"/>
              <a:t>, Quezon, Philippines</a:t>
            </a:r>
            <a:endParaRPr lang="en-PH" sz="2000" dirty="0"/>
          </a:p>
        </p:txBody>
      </p:sp>
    </p:spTree>
    <p:extLst>
      <p:ext uri="{BB962C8B-B14F-4D97-AF65-F5344CB8AC3E}">
        <p14:creationId xmlns:p14="http://schemas.microsoft.com/office/powerpoint/2010/main" val="3906540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923128"/>
            <a:ext cx="10558668" cy="4985980"/>
          </a:xfrm>
          <a:prstGeom prst="rect">
            <a:avLst/>
          </a:prstGeom>
          <a:noFill/>
        </p:spPr>
        <p:txBody>
          <a:bodyPr wrap="square" rtlCol="0">
            <a:spAutoFit/>
          </a:bodyPr>
          <a:lstStyle/>
          <a:p>
            <a:r>
              <a:rPr lang="en-US" sz="4000" b="1" dirty="0" smtClean="0"/>
              <a:t>Motivation on Choosing the Smoothing Factor </a:t>
            </a:r>
            <a:r>
              <a:rPr lang="el-GR" sz="4000" b="1" dirty="0"/>
              <a:t>(λ)</a:t>
            </a:r>
          </a:p>
          <a:p>
            <a:endParaRPr lang="en-US" sz="1400" b="1" dirty="0"/>
          </a:p>
          <a:p>
            <a:r>
              <a:rPr lang="en-US" sz="3600" b="1" dirty="0" smtClean="0">
                <a:latin typeface="+mj-lt"/>
                <a:cs typeface="Arial" pitchFamily="34" charset="0"/>
              </a:rPr>
              <a:t>Higher </a:t>
            </a:r>
            <a:r>
              <a:rPr lang="el-GR" sz="3600" b="1" dirty="0" smtClean="0"/>
              <a:t>λ</a:t>
            </a:r>
            <a:r>
              <a:rPr lang="en-US" sz="3600" b="1" dirty="0" smtClean="0"/>
              <a:t> </a:t>
            </a:r>
            <a:r>
              <a:rPr lang="en-US" sz="3600" dirty="0" smtClean="0"/>
              <a:t>(close to 1)</a:t>
            </a:r>
          </a:p>
          <a:p>
            <a:r>
              <a:rPr lang="en-US" sz="3600" dirty="0">
                <a:latin typeface="+mj-lt"/>
                <a:cs typeface="Arial" pitchFamily="34" charset="0"/>
              </a:rPr>
              <a:t> </a:t>
            </a:r>
            <a:r>
              <a:rPr lang="en-US" sz="3600" dirty="0" smtClean="0">
                <a:latin typeface="+mj-lt"/>
                <a:cs typeface="Arial" pitchFamily="34" charset="0"/>
              </a:rPr>
              <a:t>  - places significant importance on </a:t>
            </a:r>
            <a:r>
              <a:rPr lang="en-US" sz="3600" dirty="0" smtClean="0">
                <a:solidFill>
                  <a:srgbClr val="C00000"/>
                </a:solidFill>
                <a:latin typeface="+mj-lt"/>
                <a:cs typeface="Arial" pitchFamily="34" charset="0"/>
              </a:rPr>
              <a:t>recent data</a:t>
            </a:r>
          </a:p>
          <a:p>
            <a:r>
              <a:rPr lang="en-US" sz="3600" dirty="0">
                <a:latin typeface="+mj-lt"/>
                <a:cs typeface="Arial" pitchFamily="34" charset="0"/>
              </a:rPr>
              <a:t> </a:t>
            </a:r>
            <a:r>
              <a:rPr lang="en-US" sz="3600" dirty="0" smtClean="0">
                <a:latin typeface="+mj-lt"/>
                <a:cs typeface="Arial" pitchFamily="34" charset="0"/>
              </a:rPr>
              <a:t>  - you want quick detection of recent changes</a:t>
            </a:r>
            <a:endParaRPr lang="en-US" sz="3600" dirty="0" smtClean="0">
              <a:latin typeface="+mj-lt"/>
              <a:cs typeface="Arial" pitchFamily="34" charset="0"/>
            </a:endParaRPr>
          </a:p>
          <a:p>
            <a:endParaRPr lang="en-US" sz="1200" dirty="0">
              <a:latin typeface="+mj-lt"/>
              <a:cs typeface="Arial" pitchFamily="34" charset="0"/>
            </a:endParaRPr>
          </a:p>
          <a:p>
            <a:r>
              <a:rPr lang="en-US" sz="3600" b="1" dirty="0" smtClean="0">
                <a:cs typeface="Arial" pitchFamily="34" charset="0"/>
              </a:rPr>
              <a:t>Lower </a:t>
            </a:r>
            <a:r>
              <a:rPr lang="el-GR" sz="3600" b="1" dirty="0"/>
              <a:t>λ</a:t>
            </a:r>
            <a:r>
              <a:rPr lang="en-US" sz="3600" b="1" dirty="0"/>
              <a:t> </a:t>
            </a:r>
            <a:r>
              <a:rPr lang="en-US" sz="3600" dirty="0"/>
              <a:t>(close to </a:t>
            </a:r>
            <a:r>
              <a:rPr lang="en-US" sz="3600" dirty="0" smtClean="0"/>
              <a:t>0)</a:t>
            </a:r>
            <a:endParaRPr lang="en-US" sz="3600" dirty="0"/>
          </a:p>
          <a:p>
            <a:r>
              <a:rPr lang="en-US" sz="3600" dirty="0">
                <a:cs typeface="Arial" pitchFamily="34" charset="0"/>
              </a:rPr>
              <a:t>   - </a:t>
            </a:r>
            <a:r>
              <a:rPr lang="en-US" sz="3600" dirty="0" smtClean="0">
                <a:cs typeface="Arial" pitchFamily="34" charset="0"/>
              </a:rPr>
              <a:t>assigns greater weight to </a:t>
            </a:r>
            <a:r>
              <a:rPr lang="en-US" sz="3600" dirty="0" smtClean="0">
                <a:solidFill>
                  <a:srgbClr val="C00000"/>
                </a:solidFill>
                <a:cs typeface="Arial" pitchFamily="34" charset="0"/>
              </a:rPr>
              <a:t>historical data</a:t>
            </a:r>
          </a:p>
          <a:p>
            <a:r>
              <a:rPr lang="en-US" sz="3600" dirty="0">
                <a:cs typeface="Arial" pitchFamily="34" charset="0"/>
              </a:rPr>
              <a:t> </a:t>
            </a:r>
            <a:r>
              <a:rPr lang="en-US" sz="3600" dirty="0" smtClean="0">
                <a:cs typeface="Arial" pitchFamily="34" charset="0"/>
              </a:rPr>
              <a:t>  - you want a more stable and less volatile trend </a:t>
            </a:r>
          </a:p>
          <a:p>
            <a:r>
              <a:rPr lang="en-US" sz="3600" dirty="0">
                <a:cs typeface="Arial" pitchFamily="34" charset="0"/>
              </a:rPr>
              <a:t> </a:t>
            </a:r>
            <a:r>
              <a:rPr lang="en-US" sz="3600" dirty="0" smtClean="0">
                <a:cs typeface="Arial" pitchFamily="34" charset="0"/>
              </a:rPr>
              <a:t>    analysis</a:t>
            </a:r>
            <a:endParaRPr lang="en-US" sz="3600" dirty="0">
              <a:cs typeface="Arial" pitchFamily="34" charset="0"/>
            </a:endParaRPr>
          </a:p>
        </p:txBody>
      </p:sp>
    </p:spTree>
    <p:extLst>
      <p:ext uri="{BB962C8B-B14F-4D97-AF65-F5344CB8AC3E}">
        <p14:creationId xmlns:p14="http://schemas.microsoft.com/office/powerpoint/2010/main" val="980221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891598"/>
            <a:ext cx="10558668" cy="5001369"/>
          </a:xfrm>
          <a:prstGeom prst="rect">
            <a:avLst/>
          </a:prstGeom>
          <a:noFill/>
        </p:spPr>
        <p:txBody>
          <a:bodyPr wrap="square" rtlCol="0">
            <a:spAutoFit/>
          </a:bodyPr>
          <a:lstStyle/>
          <a:p>
            <a:r>
              <a:rPr lang="en-US" sz="4000" b="1" dirty="0" smtClean="0"/>
              <a:t>Best Practices for Selecting </a:t>
            </a:r>
            <a:r>
              <a:rPr lang="el-GR" sz="4000" b="1" dirty="0"/>
              <a:t>λ</a:t>
            </a:r>
          </a:p>
          <a:p>
            <a:endParaRPr lang="en-US" sz="1200" b="1" dirty="0"/>
          </a:p>
          <a:p>
            <a:r>
              <a:rPr lang="en-US" sz="3200" dirty="0" smtClean="0">
                <a:latin typeface="+mj-lt"/>
                <a:cs typeface="Arial" pitchFamily="34" charset="0"/>
              </a:rPr>
              <a:t>Note: There is </a:t>
            </a:r>
            <a:r>
              <a:rPr lang="en-US" sz="3200" dirty="0" smtClean="0">
                <a:solidFill>
                  <a:srgbClr val="C00000"/>
                </a:solidFill>
                <a:latin typeface="+mj-lt"/>
                <a:cs typeface="Arial" pitchFamily="34" charset="0"/>
              </a:rPr>
              <a:t>no single perfect </a:t>
            </a:r>
            <a:r>
              <a:rPr lang="el-GR" sz="3200" dirty="0" smtClean="0">
                <a:solidFill>
                  <a:srgbClr val="C00000"/>
                </a:solidFill>
              </a:rPr>
              <a:t>λ</a:t>
            </a:r>
            <a:r>
              <a:rPr lang="en-US" sz="3200" dirty="0" smtClean="0">
                <a:solidFill>
                  <a:srgbClr val="C00000"/>
                </a:solidFill>
              </a:rPr>
              <a:t> value</a:t>
            </a:r>
            <a:r>
              <a:rPr lang="en-US" sz="3200" dirty="0" smtClean="0"/>
              <a:t>, but this general guidelines help:</a:t>
            </a:r>
            <a:endParaRPr lang="el-GR" sz="3200" dirty="0"/>
          </a:p>
          <a:p>
            <a:endParaRPr lang="en-US" sz="1100" dirty="0" smtClean="0"/>
          </a:p>
          <a:p>
            <a:pPr marL="971550" lvl="1" indent="-514350">
              <a:buFont typeface="+mj-lt"/>
              <a:buAutoNum type="alphaLcParenR"/>
            </a:pPr>
            <a:r>
              <a:rPr lang="en-US" sz="3200" dirty="0" smtClean="0">
                <a:latin typeface="+mj-lt"/>
                <a:cs typeface="Arial" pitchFamily="34" charset="0"/>
              </a:rPr>
              <a:t>Typical values range between </a:t>
            </a:r>
            <a:r>
              <a:rPr lang="en-US" sz="3200" dirty="0" smtClean="0">
                <a:solidFill>
                  <a:srgbClr val="C00000"/>
                </a:solidFill>
                <a:latin typeface="+mj-lt"/>
                <a:cs typeface="Arial" pitchFamily="34" charset="0"/>
              </a:rPr>
              <a:t>0.2 to 0.5 </a:t>
            </a:r>
            <a:r>
              <a:rPr lang="en-US" sz="3200" dirty="0" smtClean="0">
                <a:latin typeface="+mj-lt"/>
                <a:cs typeface="Arial" pitchFamily="34" charset="0"/>
              </a:rPr>
              <a:t>for balanced responsiveness</a:t>
            </a:r>
          </a:p>
          <a:p>
            <a:pPr marL="971550" lvl="1" indent="-514350">
              <a:buFont typeface="+mj-lt"/>
              <a:buAutoNum type="alphaLcParenR"/>
            </a:pPr>
            <a:r>
              <a:rPr lang="en-US" sz="3200" dirty="0">
                <a:cs typeface="Arial" pitchFamily="34" charset="0"/>
              </a:rPr>
              <a:t>Use historical data to </a:t>
            </a:r>
            <a:r>
              <a:rPr lang="en-US" sz="3200" dirty="0">
                <a:solidFill>
                  <a:srgbClr val="C00000"/>
                </a:solidFill>
                <a:cs typeface="Arial" pitchFamily="34" charset="0"/>
              </a:rPr>
              <a:t>experiment</a:t>
            </a:r>
            <a:r>
              <a:rPr lang="en-US" sz="3200" dirty="0">
                <a:cs typeface="Arial" pitchFamily="34" charset="0"/>
              </a:rPr>
              <a:t> and choose a value </a:t>
            </a:r>
          </a:p>
          <a:p>
            <a:r>
              <a:rPr lang="en-US" sz="3200" dirty="0">
                <a:cs typeface="Arial" pitchFamily="34" charset="0"/>
              </a:rPr>
              <a:t>	that best fits your </a:t>
            </a:r>
            <a:r>
              <a:rPr lang="en-US" sz="3200" dirty="0" smtClean="0">
                <a:cs typeface="Arial" pitchFamily="34" charset="0"/>
              </a:rPr>
              <a:t>situation</a:t>
            </a:r>
          </a:p>
          <a:p>
            <a:r>
              <a:rPr lang="en-US" sz="3200" dirty="0" smtClean="0">
                <a:cs typeface="Arial" pitchFamily="34" charset="0"/>
              </a:rPr>
              <a:t>     c</a:t>
            </a:r>
            <a:r>
              <a:rPr lang="en-US" sz="3200" dirty="0">
                <a:cs typeface="Arial" pitchFamily="34" charset="0"/>
              </a:rPr>
              <a:t>) </a:t>
            </a:r>
            <a:r>
              <a:rPr lang="en-US" sz="3200" dirty="0" smtClean="0">
                <a:cs typeface="Arial" pitchFamily="34" charset="0"/>
              </a:rPr>
              <a:t> Regularly </a:t>
            </a:r>
            <a:r>
              <a:rPr lang="en-US" sz="3200" dirty="0">
                <a:solidFill>
                  <a:srgbClr val="C00000"/>
                </a:solidFill>
                <a:cs typeface="Arial" pitchFamily="34" charset="0"/>
              </a:rPr>
              <a:t>review</a:t>
            </a:r>
            <a:r>
              <a:rPr lang="en-US" sz="3200" dirty="0">
                <a:cs typeface="Arial" pitchFamily="34" charset="0"/>
              </a:rPr>
              <a:t> and adjust </a:t>
            </a:r>
            <a:r>
              <a:rPr lang="el-GR" sz="3200" dirty="0"/>
              <a:t>λ</a:t>
            </a:r>
            <a:r>
              <a:rPr lang="en-US" sz="3200" dirty="0"/>
              <a:t>, if circumstances or data </a:t>
            </a:r>
            <a:r>
              <a:rPr lang="en-US" sz="3200" dirty="0" smtClean="0"/>
              <a:t>	behavior change</a:t>
            </a:r>
            <a:endParaRPr lang="en-US" sz="3200" dirty="0">
              <a:cs typeface="Arial" pitchFamily="34" charset="0"/>
            </a:endParaRPr>
          </a:p>
        </p:txBody>
      </p:sp>
    </p:spTree>
    <p:extLst>
      <p:ext uri="{BB962C8B-B14F-4D97-AF65-F5344CB8AC3E}">
        <p14:creationId xmlns:p14="http://schemas.microsoft.com/office/powerpoint/2010/main" val="363385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891598"/>
            <a:ext cx="10558668" cy="3477875"/>
          </a:xfrm>
          <a:prstGeom prst="rect">
            <a:avLst/>
          </a:prstGeom>
          <a:noFill/>
        </p:spPr>
        <p:txBody>
          <a:bodyPr wrap="square" rtlCol="0">
            <a:spAutoFit/>
          </a:bodyPr>
          <a:lstStyle/>
          <a:p>
            <a:r>
              <a:rPr lang="en-US" sz="4000" b="1" dirty="0" smtClean="0"/>
              <a:t>EWMA Formula</a:t>
            </a:r>
          </a:p>
          <a:p>
            <a:endParaRPr lang="en-US" sz="4000" b="1" dirty="0"/>
          </a:p>
          <a:p>
            <a:endParaRPr lang="en-US" sz="1200" b="1" dirty="0"/>
          </a:p>
          <a:p>
            <a:endParaRPr lang="en-US" sz="3200" b="1" dirty="0" smtClean="0"/>
          </a:p>
          <a:p>
            <a:r>
              <a:rPr lang="el-GR" sz="3200" b="1" dirty="0" smtClean="0"/>
              <a:t>λ</a:t>
            </a:r>
            <a:r>
              <a:rPr lang="en-US" sz="3200" b="1" dirty="0" smtClean="0"/>
              <a:t>: </a:t>
            </a:r>
            <a:r>
              <a:rPr lang="en-US" sz="3200" dirty="0" smtClean="0"/>
              <a:t>Smoothing factor</a:t>
            </a:r>
          </a:p>
          <a:p>
            <a:r>
              <a:rPr lang="en-US" sz="3200" b="1" dirty="0" smtClean="0"/>
              <a:t>Current Value</a:t>
            </a:r>
            <a:r>
              <a:rPr lang="en-US" sz="3200" dirty="0" smtClean="0"/>
              <a:t>: Most recent data</a:t>
            </a:r>
          </a:p>
          <a:p>
            <a:r>
              <a:rPr lang="en-US" sz="3200" b="1" dirty="0" smtClean="0"/>
              <a:t>Previous EMWA</a:t>
            </a:r>
            <a:r>
              <a:rPr lang="en-US" sz="3200" dirty="0" smtClean="0"/>
              <a:t>: Last Calculated EWMA value</a:t>
            </a:r>
            <a:endParaRPr lang="el-GR"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092" y="1993470"/>
            <a:ext cx="8957955" cy="51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84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891598"/>
            <a:ext cx="10558668" cy="3508653"/>
          </a:xfrm>
          <a:prstGeom prst="rect">
            <a:avLst/>
          </a:prstGeom>
          <a:noFill/>
        </p:spPr>
        <p:txBody>
          <a:bodyPr wrap="square" rtlCol="0">
            <a:spAutoFit/>
          </a:bodyPr>
          <a:lstStyle/>
          <a:p>
            <a:r>
              <a:rPr lang="en-US" sz="4000" b="1" dirty="0" smtClean="0"/>
              <a:t>Simple Example</a:t>
            </a:r>
          </a:p>
          <a:p>
            <a:r>
              <a:rPr lang="en-US" sz="4000" dirty="0" smtClean="0"/>
              <a:t>Imagine tracking website traffic daily:</a:t>
            </a:r>
            <a:endParaRPr lang="en-US" sz="4000" dirty="0"/>
          </a:p>
          <a:p>
            <a:endParaRPr lang="en-US" sz="1400" b="1" dirty="0" smtClean="0"/>
          </a:p>
          <a:p>
            <a:r>
              <a:rPr lang="en-US" sz="3200" dirty="0" smtClean="0"/>
              <a:t>Monday: 		100 </a:t>
            </a:r>
          </a:p>
          <a:p>
            <a:r>
              <a:rPr lang="en-US" sz="3200" dirty="0" smtClean="0"/>
              <a:t>Tuesday:		120</a:t>
            </a:r>
          </a:p>
          <a:p>
            <a:r>
              <a:rPr lang="en-US" sz="3200" dirty="0" smtClean="0"/>
              <a:t>Wednesday:	90</a:t>
            </a:r>
          </a:p>
          <a:p>
            <a:r>
              <a:rPr lang="en-US" sz="3200" dirty="0" smtClean="0"/>
              <a:t>Thursday:		130</a:t>
            </a:r>
            <a:r>
              <a:rPr lang="en-US" sz="3200" b="1" dirty="0" smtClean="0"/>
              <a:t>		</a:t>
            </a:r>
            <a:endParaRPr lang="en-US" sz="3200" dirty="0" smtClean="0"/>
          </a:p>
        </p:txBody>
      </p:sp>
    </p:spTree>
    <p:extLst>
      <p:ext uri="{BB962C8B-B14F-4D97-AF65-F5344CB8AC3E}">
        <p14:creationId xmlns:p14="http://schemas.microsoft.com/office/powerpoint/2010/main" val="79595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891598"/>
            <a:ext cx="10558668" cy="2893100"/>
          </a:xfrm>
          <a:prstGeom prst="rect">
            <a:avLst/>
          </a:prstGeom>
          <a:noFill/>
        </p:spPr>
        <p:txBody>
          <a:bodyPr wrap="square" rtlCol="0">
            <a:spAutoFit/>
          </a:bodyPr>
          <a:lstStyle/>
          <a:p>
            <a:r>
              <a:rPr lang="en-US" sz="4000" b="1" dirty="0" smtClean="0"/>
              <a:t>Using </a:t>
            </a:r>
            <a:r>
              <a:rPr lang="el-GR" sz="4000" b="1" dirty="0" smtClean="0"/>
              <a:t>λ</a:t>
            </a:r>
            <a:r>
              <a:rPr lang="en-US" sz="4000" b="1" dirty="0" smtClean="0"/>
              <a:t> = 0.3 (moderate responsiveness)</a:t>
            </a:r>
          </a:p>
          <a:p>
            <a:endParaRPr lang="en-US" sz="1400" b="1" dirty="0" smtClean="0"/>
          </a:p>
          <a:p>
            <a:r>
              <a:rPr lang="en-US" sz="3200" dirty="0" smtClean="0"/>
              <a:t>Monday’s EWMA: 	</a:t>
            </a:r>
            <a:r>
              <a:rPr lang="en-US" sz="3200" dirty="0" smtClean="0">
                <a:solidFill>
                  <a:srgbClr val="0070C0"/>
                </a:solidFill>
              </a:rPr>
              <a:t>100</a:t>
            </a:r>
            <a:r>
              <a:rPr lang="en-US" sz="3200" dirty="0" smtClean="0"/>
              <a:t> (initial value)</a:t>
            </a:r>
          </a:p>
          <a:p>
            <a:r>
              <a:rPr lang="en-US" sz="3200" dirty="0" smtClean="0"/>
              <a:t>Tuesday:			(0.3 * </a:t>
            </a:r>
            <a:r>
              <a:rPr lang="en-US" sz="3200" dirty="0" smtClean="0">
                <a:solidFill>
                  <a:srgbClr val="0070C0"/>
                </a:solidFill>
              </a:rPr>
              <a:t>120</a:t>
            </a:r>
            <a:r>
              <a:rPr lang="en-US" sz="3200" dirty="0" smtClean="0"/>
              <a:t>) + (0.7 * 100) = </a:t>
            </a:r>
            <a:r>
              <a:rPr lang="en-US" sz="3200" dirty="0" smtClean="0">
                <a:solidFill>
                  <a:srgbClr val="FF0000"/>
                </a:solidFill>
              </a:rPr>
              <a:t>106</a:t>
            </a:r>
          </a:p>
          <a:p>
            <a:r>
              <a:rPr lang="en-US" sz="3200" dirty="0" smtClean="0"/>
              <a:t>Wednesday:		(0.3 * </a:t>
            </a:r>
            <a:r>
              <a:rPr lang="en-US" sz="3200" dirty="0" smtClean="0">
                <a:solidFill>
                  <a:srgbClr val="0070C0"/>
                </a:solidFill>
              </a:rPr>
              <a:t>90</a:t>
            </a:r>
            <a:r>
              <a:rPr lang="en-US" sz="3200" dirty="0" smtClean="0"/>
              <a:t>) + (0.7 * </a:t>
            </a:r>
            <a:r>
              <a:rPr lang="en-US" sz="3200" dirty="0" smtClean="0">
                <a:solidFill>
                  <a:srgbClr val="FF0000"/>
                </a:solidFill>
              </a:rPr>
              <a:t>106</a:t>
            </a:r>
            <a:r>
              <a:rPr lang="en-US" sz="3200" dirty="0" smtClean="0"/>
              <a:t>) = 101.2</a:t>
            </a:r>
          </a:p>
          <a:p>
            <a:r>
              <a:rPr lang="en-US" sz="3200" dirty="0" smtClean="0"/>
              <a:t>Thursday:		</a:t>
            </a:r>
            <a:r>
              <a:rPr lang="en-US" sz="3200" b="1" dirty="0" smtClean="0"/>
              <a:t>	</a:t>
            </a:r>
            <a:r>
              <a:rPr lang="en-US" sz="3200" dirty="0" smtClean="0"/>
              <a:t>(0.3 * 130) + (0.7 * 101.2) = 109.84</a:t>
            </a:r>
            <a:r>
              <a:rPr lang="en-US" sz="3200" b="1" dirty="0" smtClean="0"/>
              <a:t>	</a:t>
            </a:r>
            <a:endParaRPr lang="en-US" sz="3200" dirty="0" smtClean="0"/>
          </a:p>
        </p:txBody>
      </p:sp>
    </p:spTree>
    <p:extLst>
      <p:ext uri="{BB962C8B-B14F-4D97-AF65-F5344CB8AC3E}">
        <p14:creationId xmlns:p14="http://schemas.microsoft.com/office/powerpoint/2010/main" val="77770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891598"/>
            <a:ext cx="10558668" cy="2893100"/>
          </a:xfrm>
          <a:prstGeom prst="rect">
            <a:avLst/>
          </a:prstGeom>
          <a:noFill/>
        </p:spPr>
        <p:txBody>
          <a:bodyPr wrap="square" rtlCol="0">
            <a:spAutoFit/>
          </a:bodyPr>
          <a:lstStyle/>
          <a:p>
            <a:r>
              <a:rPr lang="en-US" sz="4000" b="1" dirty="0" smtClean="0"/>
              <a:t>Using </a:t>
            </a:r>
            <a:r>
              <a:rPr lang="el-GR" sz="4000" b="1" dirty="0" smtClean="0"/>
              <a:t>λ</a:t>
            </a:r>
            <a:r>
              <a:rPr lang="en-US" sz="4000" b="1" dirty="0" smtClean="0"/>
              <a:t> = 0.4 (moderate responsiveness)</a:t>
            </a:r>
          </a:p>
          <a:p>
            <a:endParaRPr lang="en-US" sz="1400" b="1" dirty="0" smtClean="0"/>
          </a:p>
          <a:p>
            <a:r>
              <a:rPr lang="en-US" sz="3200" dirty="0" smtClean="0"/>
              <a:t>Monday’s EWMA: 	</a:t>
            </a:r>
            <a:r>
              <a:rPr lang="en-US" sz="3200" dirty="0" smtClean="0">
                <a:solidFill>
                  <a:srgbClr val="0070C0"/>
                </a:solidFill>
              </a:rPr>
              <a:t>100</a:t>
            </a:r>
            <a:r>
              <a:rPr lang="en-US" sz="3200" dirty="0" smtClean="0"/>
              <a:t> (initial value)</a:t>
            </a:r>
          </a:p>
          <a:p>
            <a:r>
              <a:rPr lang="en-US" sz="3200" dirty="0" smtClean="0"/>
              <a:t>Tuesday:			(0.4 * </a:t>
            </a:r>
            <a:r>
              <a:rPr lang="en-US" sz="3200" dirty="0" smtClean="0">
                <a:solidFill>
                  <a:srgbClr val="0070C0"/>
                </a:solidFill>
              </a:rPr>
              <a:t>120</a:t>
            </a:r>
            <a:r>
              <a:rPr lang="en-US" sz="3200" dirty="0" smtClean="0"/>
              <a:t>) + (0.6 * 100) = </a:t>
            </a:r>
            <a:r>
              <a:rPr lang="en-US" sz="3200" dirty="0" smtClean="0">
                <a:solidFill>
                  <a:srgbClr val="FF0000"/>
                </a:solidFill>
              </a:rPr>
              <a:t>108</a:t>
            </a:r>
          </a:p>
          <a:p>
            <a:r>
              <a:rPr lang="en-US" sz="3200" dirty="0" smtClean="0"/>
              <a:t>Wednesday:		(0.4 * </a:t>
            </a:r>
            <a:r>
              <a:rPr lang="en-US" sz="3200" dirty="0" smtClean="0">
                <a:solidFill>
                  <a:srgbClr val="0070C0"/>
                </a:solidFill>
              </a:rPr>
              <a:t>90</a:t>
            </a:r>
            <a:r>
              <a:rPr lang="en-US" sz="3200" dirty="0" smtClean="0"/>
              <a:t>) + (0.6 * </a:t>
            </a:r>
            <a:r>
              <a:rPr lang="en-US" sz="3200" dirty="0" smtClean="0">
                <a:solidFill>
                  <a:srgbClr val="FF0000"/>
                </a:solidFill>
              </a:rPr>
              <a:t>108</a:t>
            </a:r>
            <a:r>
              <a:rPr lang="en-US" sz="3200" dirty="0" smtClean="0"/>
              <a:t>) = 100.8</a:t>
            </a:r>
          </a:p>
          <a:p>
            <a:r>
              <a:rPr lang="en-US" sz="3200" dirty="0" smtClean="0"/>
              <a:t>Thursday:		</a:t>
            </a:r>
            <a:r>
              <a:rPr lang="en-US" sz="3200" b="1" dirty="0" smtClean="0"/>
              <a:t>	</a:t>
            </a:r>
            <a:r>
              <a:rPr lang="en-US" sz="3200" dirty="0" smtClean="0"/>
              <a:t>(0.4 * </a:t>
            </a:r>
            <a:r>
              <a:rPr lang="en-US" sz="3200" dirty="0" smtClean="0">
                <a:solidFill>
                  <a:srgbClr val="0070C0"/>
                </a:solidFill>
              </a:rPr>
              <a:t>130</a:t>
            </a:r>
            <a:r>
              <a:rPr lang="en-US" sz="3200" dirty="0" smtClean="0"/>
              <a:t>) + (0.6 * 100.8) = 112.48</a:t>
            </a:r>
            <a:r>
              <a:rPr lang="en-US" sz="3200" b="1" dirty="0" smtClean="0"/>
              <a:t>	</a:t>
            </a:r>
            <a:endParaRPr lang="en-US" sz="3200" dirty="0" smtClean="0"/>
          </a:p>
        </p:txBody>
      </p:sp>
    </p:spTree>
    <p:extLst>
      <p:ext uri="{BB962C8B-B14F-4D97-AF65-F5344CB8AC3E}">
        <p14:creationId xmlns:p14="http://schemas.microsoft.com/office/powerpoint/2010/main" val="864732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769441"/>
          </a:xfrm>
          <a:prstGeom prst="rect">
            <a:avLst/>
          </a:prstGeom>
          <a:noFill/>
        </p:spPr>
        <p:txBody>
          <a:bodyPr wrap="square" rtlCol="0">
            <a:spAutoFit/>
          </a:bodyPr>
          <a:lstStyle/>
          <a:p>
            <a:pPr algn="ctr"/>
            <a:r>
              <a:rPr lang="en-US" sz="4400" b="1" dirty="0" smtClean="0">
                <a:latin typeface="Arial" pitchFamily="34" charset="0"/>
                <a:cs typeface="Arial" pitchFamily="34" charset="0"/>
              </a:rPr>
              <a:t>[Code Demo]</a:t>
            </a:r>
            <a:endParaRPr lang="en-US" sz="28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123772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830997"/>
          </a:xfrm>
          <a:prstGeom prst="rect">
            <a:avLst/>
          </a:prstGeom>
          <a:noFill/>
        </p:spPr>
        <p:txBody>
          <a:bodyPr wrap="square" rtlCol="0">
            <a:spAutoFit/>
          </a:bodyPr>
          <a:lstStyle/>
          <a:p>
            <a:pPr algn="ctr"/>
            <a:r>
              <a:rPr lang="en-US" sz="4800" b="1" dirty="0">
                <a:latin typeface="Arial" pitchFamily="34" charset="0"/>
                <a:cs typeface="Arial" pitchFamily="34" charset="0"/>
              </a:rPr>
              <a:t>Thank you very much for listening</a:t>
            </a:r>
            <a:r>
              <a:rPr lang="en-US" sz="3200" b="1" dirty="0">
                <a:latin typeface="Arial" pitchFamily="34" charset="0"/>
                <a:cs typeface="Arial" pitchFamily="34" charset="0"/>
              </a:rPr>
              <a:t>.</a:t>
            </a:r>
            <a:endParaRPr lang="en-US" sz="32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132837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211204"/>
            <a:ext cx="5205762" cy="4216539"/>
          </a:xfrm>
          <a:prstGeom prst="rect">
            <a:avLst/>
          </a:prstGeom>
          <a:noFill/>
        </p:spPr>
        <p:txBody>
          <a:bodyPr wrap="square" rtlCol="0">
            <a:spAutoFit/>
          </a:bodyPr>
          <a:lstStyle/>
          <a:p>
            <a:r>
              <a:rPr lang="en-US" sz="4400" b="1" dirty="0" smtClean="0"/>
              <a:t>Motivation:</a:t>
            </a:r>
            <a:endParaRPr lang="en-US" sz="4400" b="1" dirty="0"/>
          </a:p>
          <a:p>
            <a:endParaRPr lang="en-US" sz="2400" b="1" dirty="0"/>
          </a:p>
          <a:p>
            <a:r>
              <a:rPr lang="en-US" sz="4000" dirty="0" smtClean="0">
                <a:latin typeface="+mj-lt"/>
                <a:cs typeface="Arial" pitchFamily="34" charset="0"/>
              </a:rPr>
              <a:t>Imagine you are managing coffe</a:t>
            </a:r>
            <a:r>
              <a:rPr lang="en-US" sz="4000" dirty="0" smtClean="0">
                <a:latin typeface="+mj-lt"/>
                <a:cs typeface="Arial" pitchFamily="34" charset="0"/>
              </a:rPr>
              <a:t>e shop. Every day, you order coffee beans based on your </a:t>
            </a:r>
            <a:r>
              <a:rPr lang="en-US" sz="4000" dirty="0" smtClean="0">
                <a:solidFill>
                  <a:srgbClr val="FF0000"/>
                </a:solidFill>
                <a:latin typeface="+mj-lt"/>
                <a:cs typeface="Arial" pitchFamily="34" charset="0"/>
              </a:rPr>
              <a:t>past sales</a:t>
            </a:r>
            <a:r>
              <a:rPr lang="en-US" sz="4000" dirty="0" smtClean="0">
                <a:latin typeface="+mj-lt"/>
                <a:cs typeface="Arial" pitchFamily="34" charset="0"/>
              </a:rPr>
              <a:t>.</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498" y="1143496"/>
            <a:ext cx="4379586" cy="4393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25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211204"/>
            <a:ext cx="5205762" cy="4216539"/>
          </a:xfrm>
          <a:prstGeom prst="rect">
            <a:avLst/>
          </a:prstGeom>
          <a:noFill/>
        </p:spPr>
        <p:txBody>
          <a:bodyPr wrap="square" rtlCol="0">
            <a:spAutoFit/>
          </a:bodyPr>
          <a:lstStyle/>
          <a:p>
            <a:r>
              <a:rPr lang="en-US" sz="4400" b="1" dirty="0" smtClean="0"/>
              <a:t>Motivation:</a:t>
            </a:r>
            <a:endParaRPr lang="en-US" sz="4400" b="1" dirty="0"/>
          </a:p>
          <a:p>
            <a:endParaRPr lang="en-US" sz="2400" b="1" dirty="0"/>
          </a:p>
          <a:p>
            <a:r>
              <a:rPr lang="en-US" sz="4000" dirty="0" smtClean="0">
                <a:latin typeface="+mj-lt"/>
                <a:cs typeface="Arial" pitchFamily="34" charset="0"/>
              </a:rPr>
              <a:t>Recently, you noticed </a:t>
            </a:r>
            <a:r>
              <a:rPr lang="en-US" sz="4000" dirty="0" smtClean="0">
                <a:solidFill>
                  <a:srgbClr val="FF0000"/>
                </a:solidFill>
                <a:latin typeface="+mj-lt"/>
                <a:cs typeface="Arial" pitchFamily="34" charset="0"/>
              </a:rPr>
              <a:t>sudden changes</a:t>
            </a:r>
            <a:r>
              <a:rPr lang="en-US" sz="4000" dirty="0" smtClean="0">
                <a:latin typeface="+mj-lt"/>
                <a:cs typeface="Arial" pitchFamily="34" charset="0"/>
              </a:rPr>
              <a:t>: some day you run out early, other days you have left overs.</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133" y="1211204"/>
            <a:ext cx="4351446" cy="425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725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211204"/>
            <a:ext cx="5205762" cy="4216539"/>
          </a:xfrm>
          <a:prstGeom prst="rect">
            <a:avLst/>
          </a:prstGeom>
          <a:noFill/>
        </p:spPr>
        <p:txBody>
          <a:bodyPr wrap="square" rtlCol="0">
            <a:spAutoFit/>
          </a:bodyPr>
          <a:lstStyle/>
          <a:p>
            <a:r>
              <a:rPr lang="en-US" sz="4400" b="1" dirty="0" smtClean="0"/>
              <a:t>Motivation:</a:t>
            </a:r>
            <a:endParaRPr lang="en-US" sz="4400" b="1" dirty="0"/>
          </a:p>
          <a:p>
            <a:endParaRPr lang="en-US" sz="2400" b="1" dirty="0"/>
          </a:p>
          <a:p>
            <a:r>
              <a:rPr lang="en-US" sz="4000" dirty="0" smtClean="0">
                <a:latin typeface="+mj-lt"/>
                <a:cs typeface="Arial" pitchFamily="34" charset="0"/>
              </a:rPr>
              <a:t>How can you </a:t>
            </a:r>
            <a:r>
              <a:rPr lang="en-US" sz="4000" dirty="0" smtClean="0">
                <a:solidFill>
                  <a:srgbClr val="FF0000"/>
                </a:solidFill>
                <a:latin typeface="+mj-lt"/>
                <a:cs typeface="Arial" pitchFamily="34" charset="0"/>
              </a:rPr>
              <a:t>adjust quickly</a:t>
            </a:r>
            <a:r>
              <a:rPr lang="en-US" sz="4000" dirty="0" smtClean="0">
                <a:latin typeface="+mj-lt"/>
                <a:cs typeface="Arial" pitchFamily="34" charset="0"/>
              </a:rPr>
              <a:t> to avoid disappointing customers and lost profits?</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374" y="1224700"/>
            <a:ext cx="4258529" cy="4203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6761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290984"/>
            <a:ext cx="10558668" cy="4154984"/>
          </a:xfrm>
          <a:prstGeom prst="rect">
            <a:avLst/>
          </a:prstGeom>
          <a:noFill/>
        </p:spPr>
        <p:txBody>
          <a:bodyPr wrap="square" rtlCol="0">
            <a:spAutoFit/>
          </a:bodyPr>
          <a:lstStyle/>
          <a:p>
            <a:r>
              <a:rPr lang="en-US" sz="4400" b="1" dirty="0" smtClean="0"/>
              <a:t>This is where EWMA helps! </a:t>
            </a:r>
          </a:p>
          <a:p>
            <a:endParaRPr lang="en-US" sz="4400" b="1" dirty="0" smtClean="0"/>
          </a:p>
          <a:p>
            <a:r>
              <a:rPr lang="en-US" sz="4400" dirty="0" smtClean="0"/>
              <a:t>By using EWMA, </a:t>
            </a:r>
            <a:r>
              <a:rPr lang="en-US" sz="4400" dirty="0" smtClean="0">
                <a:solidFill>
                  <a:srgbClr val="C00000"/>
                </a:solidFill>
              </a:rPr>
              <a:t>you prioritize recent sales </a:t>
            </a:r>
            <a:r>
              <a:rPr lang="en-US" sz="4400" dirty="0" smtClean="0"/>
              <a:t>information to quickly adapt your orders, ensuring you always have the right amount of coffee beans.</a:t>
            </a:r>
            <a:endParaRPr lang="en-US" sz="4400" dirty="0"/>
          </a:p>
        </p:txBody>
      </p:sp>
    </p:spTree>
    <p:extLst>
      <p:ext uri="{BB962C8B-B14F-4D97-AF65-F5344CB8AC3E}">
        <p14:creationId xmlns:p14="http://schemas.microsoft.com/office/powerpoint/2010/main" val="322711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185878"/>
            <a:ext cx="10558668" cy="4216539"/>
          </a:xfrm>
          <a:prstGeom prst="rect">
            <a:avLst/>
          </a:prstGeom>
          <a:noFill/>
        </p:spPr>
        <p:txBody>
          <a:bodyPr wrap="square" rtlCol="0">
            <a:spAutoFit/>
          </a:bodyPr>
          <a:lstStyle/>
          <a:p>
            <a:r>
              <a:rPr lang="en-US" sz="4400" b="1" dirty="0" smtClean="0"/>
              <a:t>EWMA</a:t>
            </a:r>
            <a:endParaRPr lang="en-US" sz="4400" b="1" dirty="0"/>
          </a:p>
          <a:p>
            <a:endParaRPr lang="en-US" sz="2400" b="1" dirty="0"/>
          </a:p>
          <a:p>
            <a:pPr marL="571500" indent="-571500">
              <a:buFontTx/>
              <a:buChar char="-"/>
            </a:pPr>
            <a:r>
              <a:rPr lang="en-US" sz="4000" dirty="0" smtClean="0">
                <a:latin typeface="+mj-lt"/>
                <a:cs typeface="Arial" pitchFamily="34" charset="0"/>
              </a:rPr>
              <a:t>a statistical method used to analyze data trends over time. </a:t>
            </a:r>
          </a:p>
          <a:p>
            <a:pPr marL="571500" indent="-571500">
              <a:buFontTx/>
              <a:buChar char="-"/>
            </a:pPr>
            <a:r>
              <a:rPr lang="en-US" sz="4000" dirty="0">
                <a:latin typeface="+mj-lt"/>
                <a:cs typeface="Arial" pitchFamily="34" charset="0"/>
              </a:rPr>
              <a:t>u</a:t>
            </a:r>
            <a:r>
              <a:rPr lang="en-US" sz="4000" dirty="0" smtClean="0">
                <a:latin typeface="+mj-lt"/>
                <a:cs typeface="Arial" pitchFamily="34" charset="0"/>
              </a:rPr>
              <a:t>nlike SMA, it </a:t>
            </a:r>
            <a:r>
              <a:rPr lang="en-US" sz="4000" dirty="0" smtClean="0">
                <a:solidFill>
                  <a:srgbClr val="C00000"/>
                </a:solidFill>
                <a:latin typeface="+mj-lt"/>
                <a:cs typeface="Arial" pitchFamily="34" charset="0"/>
              </a:rPr>
              <a:t>assigns importance </a:t>
            </a:r>
            <a:r>
              <a:rPr lang="en-US" sz="4000" dirty="0" smtClean="0">
                <a:latin typeface="+mj-lt"/>
                <a:cs typeface="Arial" pitchFamily="34" charset="0"/>
              </a:rPr>
              <a:t>(“weight”) to </a:t>
            </a:r>
            <a:r>
              <a:rPr lang="en-US" sz="4000" dirty="0" smtClean="0">
                <a:solidFill>
                  <a:srgbClr val="C00000"/>
                </a:solidFill>
                <a:latin typeface="+mj-lt"/>
                <a:cs typeface="Arial" pitchFamily="34" charset="0"/>
              </a:rPr>
              <a:t>recent observations</a:t>
            </a:r>
            <a:r>
              <a:rPr lang="en-US" sz="4000" dirty="0" smtClean="0">
                <a:latin typeface="+mj-lt"/>
                <a:cs typeface="Arial" pitchFamily="34" charset="0"/>
              </a:rPr>
              <a:t>, with older data gradually receiving less importance.</a:t>
            </a:r>
            <a:endParaRPr lang="en-US" sz="4000" dirty="0">
              <a:latin typeface="+mj-lt"/>
              <a:cs typeface="Arial" pitchFamily="34" charset="0"/>
            </a:endParaRPr>
          </a:p>
        </p:txBody>
      </p:sp>
    </p:spTree>
    <p:extLst>
      <p:ext uri="{BB962C8B-B14F-4D97-AF65-F5344CB8AC3E}">
        <p14:creationId xmlns:p14="http://schemas.microsoft.com/office/powerpoint/2010/main" val="47514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185878"/>
            <a:ext cx="10558668" cy="2800767"/>
          </a:xfrm>
          <a:prstGeom prst="rect">
            <a:avLst/>
          </a:prstGeom>
          <a:noFill/>
        </p:spPr>
        <p:txBody>
          <a:bodyPr wrap="square" rtlCol="0">
            <a:spAutoFit/>
          </a:bodyPr>
          <a:lstStyle/>
          <a:p>
            <a:r>
              <a:rPr lang="en-US" sz="4400" b="1" dirty="0" smtClean="0"/>
              <a:t>Why use EWMA?</a:t>
            </a:r>
            <a:endParaRPr lang="en-US" sz="4400" b="1" dirty="0"/>
          </a:p>
          <a:p>
            <a:endParaRPr lang="en-US" sz="2400" b="1" dirty="0"/>
          </a:p>
          <a:p>
            <a:pPr marL="571500" indent="-571500">
              <a:buFontTx/>
              <a:buChar char="-"/>
            </a:pPr>
            <a:r>
              <a:rPr lang="en-US" sz="3600" dirty="0" smtClean="0">
                <a:latin typeface="+mj-lt"/>
                <a:cs typeface="Arial" pitchFamily="34" charset="0"/>
              </a:rPr>
              <a:t>recent data carries </a:t>
            </a:r>
            <a:r>
              <a:rPr lang="en-US" sz="3600" dirty="0" smtClean="0">
                <a:solidFill>
                  <a:srgbClr val="C00000"/>
                </a:solidFill>
                <a:latin typeface="+mj-lt"/>
                <a:cs typeface="Arial" pitchFamily="34" charset="0"/>
              </a:rPr>
              <a:t>more relevance</a:t>
            </a:r>
            <a:r>
              <a:rPr lang="en-US" sz="3600" dirty="0" smtClean="0">
                <a:latin typeface="+mj-lt"/>
                <a:cs typeface="Arial" pitchFamily="34" charset="0"/>
              </a:rPr>
              <a:t> that older data</a:t>
            </a:r>
          </a:p>
          <a:p>
            <a:pPr marL="571500" indent="-571500">
              <a:buFontTx/>
              <a:buChar char="-"/>
            </a:pPr>
            <a:r>
              <a:rPr lang="en-US" sz="3600" dirty="0" smtClean="0">
                <a:latin typeface="+mj-lt"/>
                <a:cs typeface="Arial" pitchFamily="34" charset="0"/>
              </a:rPr>
              <a:t>data contains noise or random fluctuations</a:t>
            </a:r>
          </a:p>
          <a:p>
            <a:pPr marL="571500" indent="-571500">
              <a:buFontTx/>
              <a:buChar char="-"/>
            </a:pPr>
            <a:r>
              <a:rPr lang="en-US" sz="3600" dirty="0" smtClean="0">
                <a:latin typeface="+mj-lt"/>
                <a:cs typeface="Arial" pitchFamily="34" charset="0"/>
              </a:rPr>
              <a:t>rapid detection of changes is crucial</a:t>
            </a:r>
            <a:endParaRPr lang="en-US" sz="3600" dirty="0">
              <a:latin typeface="+mj-lt"/>
              <a:cs typeface="Arial" pitchFamily="34" charset="0"/>
            </a:endParaRPr>
          </a:p>
        </p:txBody>
      </p:sp>
    </p:spTree>
    <p:extLst>
      <p:ext uri="{BB962C8B-B14F-4D97-AF65-F5344CB8AC3E}">
        <p14:creationId xmlns:p14="http://schemas.microsoft.com/office/powerpoint/2010/main" val="245203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185878"/>
            <a:ext cx="10558668" cy="3354765"/>
          </a:xfrm>
          <a:prstGeom prst="rect">
            <a:avLst/>
          </a:prstGeom>
          <a:noFill/>
        </p:spPr>
        <p:txBody>
          <a:bodyPr wrap="square" rtlCol="0">
            <a:spAutoFit/>
          </a:bodyPr>
          <a:lstStyle/>
          <a:p>
            <a:r>
              <a:rPr lang="en-US" sz="4400" b="1" dirty="0" smtClean="0"/>
              <a:t>Key Components:</a:t>
            </a:r>
            <a:endParaRPr lang="en-US" sz="4400" b="1" dirty="0"/>
          </a:p>
          <a:p>
            <a:endParaRPr lang="en-US" sz="2400" b="1" dirty="0"/>
          </a:p>
          <a:p>
            <a:r>
              <a:rPr lang="en-US" sz="3600" dirty="0" smtClean="0">
                <a:latin typeface="+mj-lt"/>
                <a:cs typeface="Arial" pitchFamily="34" charset="0"/>
              </a:rPr>
              <a:t>1. Smoothing Factor (</a:t>
            </a:r>
            <a:r>
              <a:rPr lang="el-GR" sz="3600" b="1" dirty="0"/>
              <a:t>λ </a:t>
            </a:r>
            <a:r>
              <a:rPr lang="el-GR" sz="3600" b="1" dirty="0" smtClean="0"/>
              <a:t>– </a:t>
            </a:r>
            <a:r>
              <a:rPr lang="en-PH" sz="3600" b="1" dirty="0" smtClean="0"/>
              <a:t>lambda)</a:t>
            </a:r>
            <a:endParaRPr lang="en-PH" sz="3600" dirty="0"/>
          </a:p>
          <a:p>
            <a:r>
              <a:rPr lang="en-US" sz="3600" dirty="0">
                <a:latin typeface="+mj-lt"/>
                <a:cs typeface="Arial" pitchFamily="34" charset="0"/>
              </a:rPr>
              <a:t> </a:t>
            </a:r>
            <a:r>
              <a:rPr lang="en-US" sz="3600" dirty="0" smtClean="0">
                <a:latin typeface="+mj-lt"/>
                <a:cs typeface="Arial" pitchFamily="34" charset="0"/>
              </a:rPr>
              <a:t>    - determines the </a:t>
            </a:r>
            <a:r>
              <a:rPr lang="en-US" sz="3600" dirty="0" smtClean="0">
                <a:solidFill>
                  <a:srgbClr val="C00000"/>
                </a:solidFill>
                <a:latin typeface="+mj-lt"/>
                <a:cs typeface="Arial" pitchFamily="34" charset="0"/>
              </a:rPr>
              <a:t>emphasis</a:t>
            </a:r>
            <a:r>
              <a:rPr lang="en-US" sz="3600" dirty="0" smtClean="0">
                <a:latin typeface="+mj-lt"/>
                <a:cs typeface="Arial" pitchFamily="34" charset="0"/>
              </a:rPr>
              <a:t> given to recent data</a:t>
            </a:r>
          </a:p>
          <a:p>
            <a:r>
              <a:rPr lang="en-US" sz="3600" dirty="0">
                <a:latin typeface="+mj-lt"/>
                <a:cs typeface="Arial" pitchFamily="34" charset="0"/>
              </a:rPr>
              <a:t> </a:t>
            </a:r>
            <a:r>
              <a:rPr lang="en-US" sz="3600" dirty="0" smtClean="0">
                <a:latin typeface="+mj-lt"/>
                <a:cs typeface="Arial" pitchFamily="34" charset="0"/>
              </a:rPr>
              <a:t>    - value ranges from </a:t>
            </a:r>
            <a:r>
              <a:rPr lang="en-US" sz="3600" dirty="0" smtClean="0">
                <a:solidFill>
                  <a:srgbClr val="C00000"/>
                </a:solidFill>
                <a:latin typeface="+mj-lt"/>
                <a:cs typeface="Arial" pitchFamily="34" charset="0"/>
              </a:rPr>
              <a:t>0 to 1</a:t>
            </a:r>
          </a:p>
          <a:p>
            <a:r>
              <a:rPr lang="en-US" sz="3600" dirty="0">
                <a:latin typeface="+mj-lt"/>
                <a:cs typeface="Arial" pitchFamily="34" charset="0"/>
              </a:rPr>
              <a:t> </a:t>
            </a:r>
            <a:r>
              <a:rPr lang="en-US" sz="3600" dirty="0" smtClean="0">
                <a:latin typeface="+mj-lt"/>
                <a:cs typeface="Arial" pitchFamily="34" charset="0"/>
              </a:rPr>
              <a:t>    - a higher </a:t>
            </a:r>
            <a:r>
              <a:rPr lang="el-GR" sz="3600" b="1" dirty="0" smtClean="0"/>
              <a:t>λ</a:t>
            </a:r>
            <a:r>
              <a:rPr lang="en-US" sz="3600" b="1" dirty="0" smtClean="0"/>
              <a:t> </a:t>
            </a:r>
            <a:r>
              <a:rPr lang="en-US" sz="3600" dirty="0" smtClean="0"/>
              <a:t>indicates </a:t>
            </a:r>
            <a:r>
              <a:rPr lang="en-US" sz="3600" dirty="0" smtClean="0">
                <a:solidFill>
                  <a:srgbClr val="C00000"/>
                </a:solidFill>
              </a:rPr>
              <a:t>more emphasis</a:t>
            </a:r>
            <a:r>
              <a:rPr lang="en-US" sz="3600" dirty="0" smtClean="0"/>
              <a:t> on recent data</a:t>
            </a:r>
            <a:endParaRPr lang="en-US" sz="3600" dirty="0" smtClean="0">
              <a:latin typeface="+mj-lt"/>
              <a:cs typeface="Arial" pitchFamily="34" charset="0"/>
            </a:endParaRPr>
          </a:p>
        </p:txBody>
      </p:sp>
    </p:spTree>
    <p:extLst>
      <p:ext uri="{BB962C8B-B14F-4D97-AF65-F5344CB8AC3E}">
        <p14:creationId xmlns:p14="http://schemas.microsoft.com/office/powerpoint/2010/main" val="257811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185878"/>
            <a:ext cx="10558668" cy="2800767"/>
          </a:xfrm>
          <a:prstGeom prst="rect">
            <a:avLst/>
          </a:prstGeom>
          <a:noFill/>
        </p:spPr>
        <p:txBody>
          <a:bodyPr wrap="square" rtlCol="0">
            <a:spAutoFit/>
          </a:bodyPr>
          <a:lstStyle/>
          <a:p>
            <a:r>
              <a:rPr lang="en-US" sz="4400" b="1" dirty="0" smtClean="0"/>
              <a:t>Key Components:</a:t>
            </a:r>
            <a:endParaRPr lang="en-US" sz="4400" b="1" dirty="0"/>
          </a:p>
          <a:p>
            <a:endParaRPr lang="en-US" sz="2400" b="1" dirty="0"/>
          </a:p>
          <a:p>
            <a:r>
              <a:rPr lang="en-US" sz="3600" dirty="0" smtClean="0">
                <a:latin typeface="+mj-lt"/>
                <a:cs typeface="Arial" pitchFamily="34" charset="0"/>
              </a:rPr>
              <a:t>2. Previous EWMA value </a:t>
            </a:r>
          </a:p>
          <a:p>
            <a:r>
              <a:rPr lang="en-US" sz="3600" dirty="0">
                <a:latin typeface="+mj-lt"/>
                <a:cs typeface="Arial" pitchFamily="34" charset="0"/>
              </a:rPr>
              <a:t> </a:t>
            </a:r>
            <a:r>
              <a:rPr lang="en-US" sz="3600" dirty="0" smtClean="0">
                <a:latin typeface="+mj-lt"/>
                <a:cs typeface="Arial" pitchFamily="34" charset="0"/>
              </a:rPr>
              <a:t>    - the previous EWMA calculation </a:t>
            </a:r>
            <a:r>
              <a:rPr lang="en-US" sz="3600" dirty="0" smtClean="0">
                <a:solidFill>
                  <a:srgbClr val="C00000"/>
                </a:solidFill>
                <a:latin typeface="+mj-lt"/>
                <a:cs typeface="Arial" pitchFamily="34" charset="0"/>
              </a:rPr>
              <a:t>influences</a:t>
            </a:r>
            <a:r>
              <a:rPr lang="en-US" sz="3600" dirty="0" smtClean="0">
                <a:latin typeface="+mj-lt"/>
                <a:cs typeface="Arial" pitchFamily="34" charset="0"/>
              </a:rPr>
              <a:t> current   </a:t>
            </a:r>
          </a:p>
          <a:p>
            <a:r>
              <a:rPr lang="en-US" sz="3600" dirty="0">
                <a:latin typeface="+mj-lt"/>
                <a:cs typeface="Arial" pitchFamily="34" charset="0"/>
              </a:rPr>
              <a:t> </a:t>
            </a:r>
            <a:r>
              <a:rPr lang="en-US" sz="3600" dirty="0" smtClean="0">
                <a:latin typeface="+mj-lt"/>
                <a:cs typeface="Arial" pitchFamily="34" charset="0"/>
              </a:rPr>
              <a:t>      </a:t>
            </a:r>
            <a:r>
              <a:rPr lang="en-US" sz="3600" dirty="0" smtClean="0">
                <a:latin typeface="+mj-lt"/>
                <a:cs typeface="Arial" pitchFamily="34" charset="0"/>
              </a:rPr>
              <a:t>EWMA, for smooth transitions and continuity</a:t>
            </a:r>
          </a:p>
        </p:txBody>
      </p:sp>
    </p:spTree>
    <p:extLst>
      <p:ext uri="{BB962C8B-B14F-4D97-AF65-F5344CB8AC3E}">
        <p14:creationId xmlns:p14="http://schemas.microsoft.com/office/powerpoint/2010/main" val="4059718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1658</TotalTime>
  <Words>406</Words>
  <Application>Microsoft Office PowerPoint</Application>
  <PresentationFormat>Custom</PresentationFormat>
  <Paragraphs>85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Wael Elmedany</dc:creator>
  <cp:lastModifiedBy>Renato Racelis Maaliw III</cp:lastModifiedBy>
  <cp:revision>311</cp:revision>
  <dcterms:created xsi:type="dcterms:W3CDTF">2018-09-30T06:22:05Z</dcterms:created>
  <dcterms:modified xsi:type="dcterms:W3CDTF">2025-03-09T02:13:19Z</dcterms:modified>
</cp:coreProperties>
</file>