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34"/>
  </p:notesMasterIdLst>
  <p:handoutMasterIdLst>
    <p:handoutMasterId r:id="rId35"/>
  </p:handoutMasterIdLst>
  <p:sldIdLst>
    <p:sldId id="258" r:id="rId2"/>
    <p:sldId id="395" r:id="rId3"/>
    <p:sldId id="428" r:id="rId4"/>
    <p:sldId id="467" r:id="rId5"/>
    <p:sldId id="429" r:id="rId6"/>
    <p:sldId id="468" r:id="rId7"/>
    <p:sldId id="469" r:id="rId8"/>
    <p:sldId id="430" r:id="rId9"/>
    <p:sldId id="470" r:id="rId10"/>
    <p:sldId id="471" r:id="rId11"/>
    <p:sldId id="472" r:id="rId12"/>
    <p:sldId id="473" r:id="rId13"/>
    <p:sldId id="474" r:id="rId14"/>
    <p:sldId id="475" r:id="rId15"/>
    <p:sldId id="476" r:id="rId16"/>
    <p:sldId id="477" r:id="rId17"/>
    <p:sldId id="478" r:id="rId18"/>
    <p:sldId id="479" r:id="rId19"/>
    <p:sldId id="480" r:id="rId20"/>
    <p:sldId id="481" r:id="rId21"/>
    <p:sldId id="484" r:id="rId22"/>
    <p:sldId id="482" r:id="rId23"/>
    <p:sldId id="392" r:id="rId24"/>
    <p:sldId id="485" r:id="rId25"/>
    <p:sldId id="486" r:id="rId26"/>
    <p:sldId id="487" r:id="rId27"/>
    <p:sldId id="488" r:id="rId28"/>
    <p:sldId id="489" r:id="rId29"/>
    <p:sldId id="490" r:id="rId30"/>
    <p:sldId id="491" r:id="rId31"/>
    <p:sldId id="483" r:id="rId32"/>
    <p:sldId id="31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32" autoAdjust="0"/>
  </p:normalViewPr>
  <p:slideViewPr>
    <p:cSldViewPr snapToGrid="0">
      <p:cViewPr varScale="1">
        <p:scale>
          <a:sx n="82" d="100"/>
          <a:sy n="82" d="100"/>
        </p:scale>
        <p:origin x="835"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28 Mar 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3/28/2025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2A838477-70AC-4892-810E-E936ABB30F23}" type="slidenum">
              <a:rPr lang="en-US" smtClean="0"/>
              <a:t>1</a:t>
            </a:fld>
            <a:endParaRPr lang="en-US"/>
          </a:p>
        </p:txBody>
      </p:sp>
    </p:spTree>
    <p:extLst>
      <p:ext uri="{BB962C8B-B14F-4D97-AF65-F5344CB8AC3E}">
        <p14:creationId xmlns:p14="http://schemas.microsoft.com/office/powerpoint/2010/main" val="32682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dirty="0"/>
              <a:t>Click to edit Master title style</a:t>
            </a:r>
            <a:endParaRPr lang="en-PH"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a16="http://schemas.microsoft.com/office/drawing/2014/main"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02833"/>
            <a:ext cx="12192000" cy="4551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451773"/>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MEASURING TIME SERIES FORECASTING ERRORS</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902" y="1780374"/>
            <a:ext cx="11452196" cy="1569660"/>
          </a:xfrm>
          <a:prstGeom prst="rect">
            <a:avLst/>
          </a:prstGeom>
          <a:noFill/>
        </p:spPr>
        <p:txBody>
          <a:bodyPr wrap="square" rtlCol="0">
            <a:spAutoFit/>
          </a:bodyPr>
          <a:lstStyle/>
          <a:p>
            <a:pPr algn="ctr"/>
            <a:r>
              <a:rPr lang="en-US" sz="4800" b="1" dirty="0"/>
              <a:t>Measuring Time Series </a:t>
            </a:r>
          </a:p>
          <a:p>
            <a:pPr algn="ctr"/>
            <a:r>
              <a:rPr lang="en-US" sz="4800" b="1" dirty="0"/>
              <a:t>Forecasting Errors</a:t>
            </a:r>
          </a:p>
        </p:txBody>
      </p:sp>
      <p:sp>
        <p:nvSpPr>
          <p:cNvPr id="6" name="TextBox 5"/>
          <p:cNvSpPr txBox="1"/>
          <p:nvPr/>
        </p:nvSpPr>
        <p:spPr>
          <a:xfrm>
            <a:off x="3318029" y="4059278"/>
            <a:ext cx="5555942" cy="1323439"/>
          </a:xfrm>
          <a:prstGeom prst="rect">
            <a:avLst/>
          </a:prstGeom>
          <a:noFill/>
        </p:spPr>
        <p:txBody>
          <a:bodyPr wrap="square" rtlCol="0">
            <a:spAutoFit/>
          </a:bodyPr>
          <a:lstStyle/>
          <a:p>
            <a:pPr algn="ctr"/>
            <a:r>
              <a:rPr lang="en-US" sz="2000" b="1" dirty="0"/>
              <a:t>Renato R. </a:t>
            </a:r>
            <a:r>
              <a:rPr lang="en-US" sz="2000" b="1" dirty="0" err="1"/>
              <a:t>Maaliw</a:t>
            </a:r>
            <a:r>
              <a:rPr lang="en-US" sz="2000" b="1" dirty="0"/>
              <a:t> III, </a:t>
            </a:r>
            <a:r>
              <a:rPr lang="en-US" sz="2000" b="1" i="1" dirty="0"/>
              <a:t>DIT</a:t>
            </a:r>
          </a:p>
          <a:p>
            <a:pPr algn="ctr"/>
            <a:r>
              <a:rPr lang="en-US" sz="2000" i="1" dirty="0"/>
              <a:t>Professor 1, College of Engineering</a:t>
            </a:r>
          </a:p>
          <a:p>
            <a:pPr algn="ctr"/>
            <a:r>
              <a:rPr lang="en-US" sz="2000" i="1" dirty="0"/>
              <a:t>Southern Luzon State University</a:t>
            </a:r>
          </a:p>
          <a:p>
            <a:pPr algn="ctr"/>
            <a:r>
              <a:rPr lang="en-US" sz="2000" dirty="0" err="1"/>
              <a:t>Lucban</a:t>
            </a:r>
            <a:r>
              <a:rPr lang="en-US" sz="2000" dirty="0"/>
              <a:t>, Quezon, Philippines</a:t>
            </a:r>
            <a:endParaRPr lang="en-PH" sz="2000" dirty="0"/>
          </a:p>
        </p:txBody>
      </p:sp>
    </p:spTree>
    <p:extLst>
      <p:ext uri="{BB962C8B-B14F-4D97-AF65-F5344CB8AC3E}">
        <p14:creationId xmlns:p14="http://schemas.microsoft.com/office/powerpoint/2010/main" val="390654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01714" y="891402"/>
                <a:ext cx="10558668" cy="5079467"/>
              </a:xfrm>
              <a:prstGeom prst="rect">
                <a:avLst/>
              </a:prstGeom>
              <a:noFill/>
            </p:spPr>
            <p:txBody>
              <a:bodyPr wrap="square" rtlCol="0">
                <a:spAutoFit/>
              </a:bodyPr>
              <a:lstStyle/>
              <a:p>
                <a:r>
                  <a:rPr lang="en-US" sz="4400" b="1" dirty="0"/>
                  <a:t>Mean Absolute Percentage Error (MAPE)</a:t>
                </a:r>
              </a:p>
              <a:p>
                <a:pPr marL="571500" indent="-571500">
                  <a:buFontTx/>
                  <a:buChar char="-"/>
                </a:pPr>
                <a:r>
                  <a:rPr lang="en-US" sz="3600" dirty="0"/>
                  <a:t>It expresses the forecast error as a percentage of the actual values, making it useful for comparing accuracy across different scales.</a:t>
                </a:r>
                <a:endParaRPr lang="en-US" sz="1600" dirty="0"/>
              </a:p>
              <a:p>
                <a:pPr marL="571500" indent="-571500">
                  <a:buFontTx/>
                  <a:buChar char="-"/>
                </a:pPr>
                <a:r>
                  <a:rPr lang="en-US" sz="3600" dirty="0"/>
                  <a:t>It is intuitive for understanding the error in relative terms but can be sensitive when actual values are very close to zero.</a:t>
                </a:r>
              </a:p>
              <a:p>
                <a:pPr marL="571500" indent="-571500">
                  <a:buFontTx/>
                  <a:buChar char="-"/>
                </a:pPr>
                <a14:m>
                  <m:oMath xmlns:m="http://schemas.openxmlformats.org/officeDocument/2006/math">
                    <m:r>
                      <a:rPr lang="en-US" sz="3600" b="0" i="1" smtClean="0">
                        <a:latin typeface="Cambria Math" panose="02040503050406030204" pitchFamily="18" charset="0"/>
                      </a:rPr>
                      <m:t>𝑀𝐴𝑃𝐸</m:t>
                    </m:r>
                    <m:r>
                      <a:rPr lang="en-US" sz="3600" i="1" smtClean="0">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b="0" i="1" smtClean="0">
                            <a:latin typeface="Cambria Math" panose="02040503050406030204" pitchFamily="18" charset="0"/>
                          </a:rPr>
                          <m:t>100%</m:t>
                        </m:r>
                      </m:num>
                      <m:den>
                        <m:r>
                          <a:rPr lang="en-US" sz="3600" i="1">
                            <a:latin typeface="Cambria Math" panose="02040503050406030204" pitchFamily="18" charset="0"/>
                          </a:rPr>
                          <m:t>𝑛</m:t>
                        </m:r>
                      </m:den>
                    </m:f>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d>
                          <m:dPr>
                            <m:begChr m:val="|"/>
                            <m:endChr m:val="|"/>
                            <m:ctrlPr>
                              <a:rPr lang="en-US" sz="3600" i="1" smtClean="0">
                                <a:latin typeface="Cambria Math" panose="02040503050406030204" pitchFamily="18" charset="0"/>
                              </a:rPr>
                            </m:ctrlPr>
                          </m:dPr>
                          <m:e>
                            <m:f>
                              <m:fPr>
                                <m:ctrlPr>
                                  <a:rPr lang="en-US" sz="360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b="0" i="1" smtClean="0">
                                    <a:latin typeface="Cambria Math" panose="02040503050406030204" pitchFamily="18" charset="0"/>
                                  </a:rPr>
                                  <m:t> −</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den>
                            </m:f>
                          </m:e>
                        </m:d>
                      </m:e>
                    </m:nary>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901714" y="891402"/>
                <a:ext cx="10558668" cy="5079467"/>
              </a:xfrm>
              <a:prstGeom prst="rect">
                <a:avLst/>
              </a:prstGeom>
              <a:blipFill>
                <a:blip r:embed="rId2"/>
                <a:stretch>
                  <a:fillRect l="-2367" t="-2401" r="-2136"/>
                </a:stretch>
              </a:blipFill>
            </p:spPr>
            <p:txBody>
              <a:bodyPr/>
              <a:lstStyle/>
              <a:p>
                <a:r>
                  <a:rPr lang="en-PH">
                    <a:noFill/>
                  </a:rPr>
                  <a:t> </a:t>
                </a:r>
              </a:p>
            </p:txBody>
          </p:sp>
        </mc:Fallback>
      </mc:AlternateContent>
    </p:spTree>
    <p:extLst>
      <p:ext uri="{BB962C8B-B14F-4D97-AF65-F5344CB8AC3E}">
        <p14:creationId xmlns:p14="http://schemas.microsoft.com/office/powerpoint/2010/main" val="281873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01714" y="966050"/>
                <a:ext cx="10558668" cy="4913012"/>
              </a:xfrm>
              <a:prstGeom prst="rect">
                <a:avLst/>
              </a:prstGeom>
              <a:noFill/>
            </p:spPr>
            <p:txBody>
              <a:bodyPr wrap="square" rtlCol="0">
                <a:spAutoFit/>
              </a:bodyPr>
              <a:lstStyle/>
              <a:p>
                <a:r>
                  <a:rPr lang="en-US" sz="4400" b="1" dirty="0"/>
                  <a:t>Root Mean Squared Error (RMSE)</a:t>
                </a:r>
              </a:p>
              <a:p>
                <a:pPr marL="571500" indent="-571500">
                  <a:buFontTx/>
                  <a:buChar char="-"/>
                </a:pPr>
                <a:r>
                  <a:rPr lang="en-US" sz="3600" dirty="0"/>
                  <a:t>It is the square root of the MSE, which brings the error metric back to the original units of the data.</a:t>
                </a:r>
              </a:p>
              <a:p>
                <a:endParaRPr lang="en-US" sz="1600" dirty="0"/>
              </a:p>
              <a:p>
                <a:pPr marL="571500" indent="-571500">
                  <a:buFontTx/>
                  <a:buChar char="-"/>
                </a:pPr>
                <a:r>
                  <a:rPr lang="en-US" sz="3600" dirty="0"/>
                  <a:t>It is particularly popular because it maintains the benefits of MSE (penalizing larger errors) while remaining interpretable.</a:t>
                </a:r>
              </a:p>
              <a:p>
                <a:pPr marL="571500" indent="-571500">
                  <a:buFontTx/>
                  <a:buChar char="-"/>
                </a:pPr>
                <a14:m>
                  <m:oMath xmlns:m="http://schemas.openxmlformats.org/officeDocument/2006/math">
                    <m:r>
                      <a:rPr lang="en-US" sz="3600" b="0" i="1" smtClean="0">
                        <a:latin typeface="Cambria Math" panose="02040503050406030204" pitchFamily="18" charset="0"/>
                      </a:rPr>
                      <m:t>𝑅𝑀𝑆𝐸</m:t>
                    </m:r>
                    <m:r>
                      <a:rPr lang="en-US" sz="3600" i="1" smtClean="0">
                        <a:latin typeface="Cambria Math" panose="02040503050406030204" pitchFamily="18" charset="0"/>
                      </a:rPr>
                      <m:t>=</m:t>
                    </m:r>
                    <m:r>
                      <a:rPr lang="en-US" sz="3600" b="0" i="1" smtClean="0">
                        <a:latin typeface="Cambria Math" panose="02040503050406030204" pitchFamily="18" charset="0"/>
                      </a:rPr>
                      <m:t> </m:t>
                    </m:r>
                    <m:rad>
                      <m:radPr>
                        <m:degHide m:val="on"/>
                        <m:ctrlPr>
                          <a:rPr lang="en-US" sz="3600" b="0" i="1" smtClean="0">
                            <a:latin typeface="Cambria Math" panose="02040503050406030204" pitchFamily="18" charset="0"/>
                          </a:rPr>
                        </m:ctrlPr>
                      </m:radPr>
                      <m:deg/>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𝑛</m:t>
                            </m:r>
                          </m:den>
                        </m:f>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 −</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i="1">
                                    <a:latin typeface="Cambria Math" panose="02040503050406030204" pitchFamily="18" charset="0"/>
                                  </a:rPr>
                                  <m:t>2</m:t>
                                </m:r>
                              </m:sup>
                            </m:sSup>
                          </m:e>
                        </m:nary>
                      </m:e>
                    </m:rad>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901714" y="966050"/>
                <a:ext cx="10558668" cy="4913012"/>
              </a:xfrm>
              <a:prstGeom prst="rect">
                <a:avLst/>
              </a:prstGeom>
              <a:blipFill>
                <a:blip r:embed="rId2"/>
                <a:stretch>
                  <a:fillRect l="-2367" t="-2481"/>
                </a:stretch>
              </a:blipFill>
            </p:spPr>
            <p:txBody>
              <a:bodyPr/>
              <a:lstStyle/>
              <a:p>
                <a:r>
                  <a:rPr lang="en-PH">
                    <a:noFill/>
                  </a:rPr>
                  <a:t> </a:t>
                </a:r>
              </a:p>
            </p:txBody>
          </p:sp>
        </mc:Fallback>
      </mc:AlternateContent>
    </p:spTree>
    <p:extLst>
      <p:ext uri="{BB962C8B-B14F-4D97-AF65-F5344CB8AC3E}">
        <p14:creationId xmlns:p14="http://schemas.microsoft.com/office/powerpoint/2010/main" val="243472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12</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413337"/>
            <a:ext cx="11452196" cy="1015663"/>
          </a:xfrm>
          <a:prstGeom prst="rect">
            <a:avLst/>
          </a:prstGeom>
          <a:noFill/>
        </p:spPr>
        <p:txBody>
          <a:bodyPr wrap="square" rtlCol="0">
            <a:spAutoFit/>
          </a:bodyPr>
          <a:lstStyle/>
          <a:p>
            <a:pPr algn="ctr"/>
            <a:r>
              <a:rPr lang="en-US" sz="6000" b="1" dirty="0"/>
              <a:t>Examples</a:t>
            </a:r>
          </a:p>
        </p:txBody>
      </p:sp>
    </p:spTree>
    <p:extLst>
      <p:ext uri="{BB962C8B-B14F-4D97-AF65-F5344CB8AC3E}">
        <p14:creationId xmlns:p14="http://schemas.microsoft.com/office/powerpoint/2010/main" val="281823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725915724"/>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725915724"/>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sp>
        <p:nvSpPr>
          <p:cNvPr id="6" name="Rectangle 5">
            <a:extLst>
              <a:ext uri="{FF2B5EF4-FFF2-40B4-BE49-F238E27FC236}">
                <a16:creationId xmlns:a16="http://schemas.microsoft.com/office/drawing/2014/main" id="{42C03F5E-E3ED-4350-9B3B-87690671BF01}"/>
              </a:ext>
            </a:extLst>
          </p:cNvPr>
          <p:cNvSpPr/>
          <p:nvPr/>
        </p:nvSpPr>
        <p:spPr>
          <a:xfrm>
            <a:off x="503853" y="3482340"/>
            <a:ext cx="6727371" cy="1569660"/>
          </a:xfrm>
          <a:prstGeom prst="rect">
            <a:avLst/>
          </a:prstGeom>
        </p:spPr>
        <p:txBody>
          <a:bodyPr wrap="square">
            <a:spAutoFit/>
          </a:bodyPr>
          <a:lstStyle/>
          <a:p>
            <a:r>
              <a:rPr lang="en-PH" sz="2400" i="1" dirty="0"/>
              <a:t>Month 1: </a:t>
            </a:r>
            <a:r>
              <a:rPr lang="en-PH" sz="2400" dirty="0"/>
              <a:t>100 − 110 =  </a:t>
            </a:r>
            <a:r>
              <a:rPr lang="en-PH" sz="2400" dirty="0">
                <a:solidFill>
                  <a:srgbClr val="0070C0"/>
                </a:solidFill>
              </a:rPr>
              <a:t>10</a:t>
            </a:r>
            <a:r>
              <a:rPr lang="en-PH" sz="2400" dirty="0"/>
              <a:t> (absolute)</a:t>
            </a:r>
          </a:p>
          <a:p>
            <a:r>
              <a:rPr lang="en-PH" sz="2400" i="1" dirty="0"/>
              <a:t>Month 2: </a:t>
            </a:r>
            <a:r>
              <a:rPr lang="en-PH" sz="2400" dirty="0"/>
              <a:t>150 − 140 =  </a:t>
            </a:r>
            <a:r>
              <a:rPr lang="en-PH" sz="2400" dirty="0">
                <a:solidFill>
                  <a:srgbClr val="0070C0"/>
                </a:solidFill>
              </a:rPr>
              <a:t>10</a:t>
            </a:r>
            <a:r>
              <a:rPr lang="en-PH" sz="2400" dirty="0"/>
              <a:t> (absolute)</a:t>
            </a:r>
          </a:p>
          <a:p>
            <a:r>
              <a:rPr lang="en-PH" sz="2400" i="1" dirty="0"/>
              <a:t>Month 3: </a:t>
            </a:r>
            <a:r>
              <a:rPr lang="en-PH" sz="2400" dirty="0"/>
              <a:t>200 − 210 = </a:t>
            </a:r>
            <a:r>
              <a:rPr lang="en-PH" sz="2400" dirty="0">
                <a:solidFill>
                  <a:srgbClr val="0070C0"/>
                </a:solidFill>
              </a:rPr>
              <a:t>10</a:t>
            </a:r>
            <a:r>
              <a:rPr lang="en-PH" sz="2400" dirty="0"/>
              <a:t> (absolute)</a:t>
            </a:r>
          </a:p>
          <a:p>
            <a:r>
              <a:rPr lang="en-PH" sz="2400" i="1" dirty="0"/>
              <a:t>Month 4: </a:t>
            </a:r>
            <a:r>
              <a:rPr lang="en-PH" sz="2400" dirty="0"/>
              <a:t>250 − 240 = </a:t>
            </a:r>
            <a:r>
              <a:rPr lang="en-PH" sz="2400" dirty="0">
                <a:solidFill>
                  <a:srgbClr val="0070C0"/>
                </a:solidFill>
              </a:rPr>
              <a:t>10</a:t>
            </a:r>
            <a:r>
              <a:rPr lang="en-PH" sz="2400" dirty="0"/>
              <a:t> (absolute)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A0A9E09-F04C-4419-ACA0-624D88A33C16}"/>
                  </a:ext>
                </a:extLst>
              </p:cNvPr>
              <p:cNvSpPr/>
              <p:nvPr/>
            </p:nvSpPr>
            <p:spPr>
              <a:xfrm>
                <a:off x="5578563" y="3872799"/>
                <a:ext cx="5691417" cy="801310"/>
              </a:xfrm>
              <a:prstGeom prst="rect">
                <a:avLst/>
              </a:prstGeom>
            </p:spPr>
            <p:txBody>
              <a:bodyPr wrap="square">
                <a:spAutoFit/>
              </a:bodyPr>
              <a:lstStyle/>
              <a:p>
                <a14:m>
                  <m:oMath xmlns:m="http://schemas.openxmlformats.org/officeDocument/2006/math">
                    <m:r>
                      <a:rPr lang="en-US" sz="3200" i="1" smtClean="0">
                        <a:latin typeface="Cambria Math" panose="02040503050406030204" pitchFamily="18" charset="0"/>
                      </a:rPr>
                      <m:t>𝑀𝐴𝐸</m:t>
                    </m:r>
                    <m:r>
                      <a:rPr lang="en-US" sz="3200" i="1" smtClean="0">
                        <a:latin typeface="Cambria Math" panose="02040503050406030204" pitchFamily="18" charset="0"/>
                      </a:rPr>
                      <m:t>= </m:t>
                    </m:r>
                    <m:f>
                      <m:fPr>
                        <m:ctrlPr>
                          <a:rPr lang="en-US" sz="3200" i="1" smtClean="0">
                            <a:latin typeface="Cambria Math" panose="02040503050406030204" pitchFamily="18" charset="0"/>
                          </a:rPr>
                        </m:ctrlPr>
                      </m:fPr>
                      <m:num>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num>
                      <m:den>
                        <m:r>
                          <a:rPr lang="en-US" sz="3200" b="0" i="1" smtClean="0">
                            <a:latin typeface="Cambria Math" panose="02040503050406030204" pitchFamily="18" charset="0"/>
                          </a:rPr>
                          <m:t>4</m:t>
                        </m:r>
                      </m:den>
                    </m:f>
                    <m:r>
                      <a:rPr lang="en-US" sz="3200" b="0" i="0"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40</m:t>
                        </m:r>
                      </m:num>
                      <m:den>
                        <m:r>
                          <a:rPr lang="en-US" sz="3200" b="0" i="1" smtClean="0">
                            <a:latin typeface="Cambria Math" panose="02040503050406030204" pitchFamily="18" charset="0"/>
                          </a:rPr>
                          <m:t>4</m:t>
                        </m:r>
                      </m:den>
                    </m:f>
                    <m:r>
                      <a:rPr lang="en-US" sz="3200">
                        <a:latin typeface="Cambria Math" panose="02040503050406030204" pitchFamily="18" charset="0"/>
                      </a:rPr>
                      <m:t>=</m:t>
                    </m:r>
                  </m:oMath>
                </a14:m>
                <a:r>
                  <a:rPr lang="en-US" sz="2400" dirty="0"/>
                  <a:t> </a:t>
                </a:r>
                <a:r>
                  <a:rPr lang="en-US" sz="2400" b="1" dirty="0">
                    <a:solidFill>
                      <a:srgbClr val="C00000"/>
                    </a:solidFill>
                  </a:rPr>
                  <a:t>10</a:t>
                </a:r>
              </a:p>
            </p:txBody>
          </p:sp>
        </mc:Choice>
        <mc:Fallback xmlns="">
          <p:sp>
            <p:nvSpPr>
              <p:cNvPr id="7" name="Rectangle 6">
                <a:extLst>
                  <a:ext uri="{FF2B5EF4-FFF2-40B4-BE49-F238E27FC236}">
                    <a16:creationId xmlns:a16="http://schemas.microsoft.com/office/drawing/2014/main" id="{CA0A9E09-F04C-4419-ACA0-624D88A33C16}"/>
                  </a:ext>
                </a:extLst>
              </p:cNvPr>
              <p:cNvSpPr>
                <a:spLocks noRot="1" noChangeAspect="1" noMove="1" noResize="1" noEditPoints="1" noAdjustHandles="1" noChangeArrowheads="1" noChangeShapeType="1" noTextEdit="1"/>
              </p:cNvSpPr>
              <p:nvPr/>
            </p:nvSpPr>
            <p:spPr>
              <a:xfrm>
                <a:off x="5578563" y="3872799"/>
                <a:ext cx="5691417" cy="801310"/>
              </a:xfrm>
              <a:prstGeom prst="rect">
                <a:avLst/>
              </a:prstGeom>
              <a:blipFill>
                <a:blip r:embed="rId3"/>
                <a:stretch>
                  <a:fillRect b="-758"/>
                </a:stretch>
              </a:blipFill>
            </p:spPr>
            <p:txBody>
              <a:bodyPr/>
              <a:lstStyle/>
              <a:p>
                <a:r>
                  <a:rPr lang="en-PH">
                    <a:noFill/>
                  </a:rPr>
                  <a:t> </a:t>
                </a:r>
              </a:p>
            </p:txBody>
          </p:sp>
        </mc:Fallback>
      </mc:AlternateContent>
      <p:sp>
        <p:nvSpPr>
          <p:cNvPr id="8" name="Rectangle 7">
            <a:extLst>
              <a:ext uri="{FF2B5EF4-FFF2-40B4-BE49-F238E27FC236}">
                <a16:creationId xmlns:a16="http://schemas.microsoft.com/office/drawing/2014/main" id="{994885C2-2BFE-4F3E-9587-E977A16051D6}"/>
              </a:ext>
            </a:extLst>
          </p:cNvPr>
          <p:cNvSpPr/>
          <p:nvPr/>
        </p:nvSpPr>
        <p:spPr>
          <a:xfrm>
            <a:off x="503853" y="5415412"/>
            <a:ext cx="7832428" cy="461665"/>
          </a:xfrm>
          <a:prstGeom prst="rect">
            <a:avLst/>
          </a:prstGeom>
        </p:spPr>
        <p:txBody>
          <a:bodyPr wrap="square">
            <a:spAutoFit/>
          </a:bodyPr>
          <a:lstStyle/>
          <a:p>
            <a:r>
              <a:rPr lang="en-PH" sz="2400" dirty="0">
                <a:solidFill>
                  <a:srgbClr val="C00000"/>
                </a:solidFill>
              </a:rPr>
              <a:t>Interpretation: </a:t>
            </a:r>
            <a:r>
              <a:rPr lang="en-PH" sz="2400" dirty="0"/>
              <a:t>On average, the forecast is off by </a:t>
            </a:r>
            <a:r>
              <a:rPr lang="en-PH" sz="2400" dirty="0">
                <a:solidFill>
                  <a:srgbClr val="C00000"/>
                </a:solidFill>
              </a:rPr>
              <a:t>10</a:t>
            </a:r>
            <a:r>
              <a:rPr lang="en-PH" sz="2400" dirty="0"/>
              <a:t> units</a:t>
            </a:r>
          </a:p>
        </p:txBody>
      </p:sp>
    </p:spTree>
    <p:extLst>
      <p:ext uri="{BB962C8B-B14F-4D97-AF65-F5344CB8AC3E}">
        <p14:creationId xmlns:p14="http://schemas.microsoft.com/office/powerpoint/2010/main" val="77315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1044597388"/>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1044597388"/>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sp>
        <p:nvSpPr>
          <p:cNvPr id="6" name="Rectangle 5">
            <a:extLst>
              <a:ext uri="{FF2B5EF4-FFF2-40B4-BE49-F238E27FC236}">
                <a16:creationId xmlns:a16="http://schemas.microsoft.com/office/drawing/2014/main" id="{42C03F5E-E3ED-4350-9B3B-87690671BF01}"/>
              </a:ext>
            </a:extLst>
          </p:cNvPr>
          <p:cNvSpPr/>
          <p:nvPr/>
        </p:nvSpPr>
        <p:spPr>
          <a:xfrm>
            <a:off x="503853" y="3482340"/>
            <a:ext cx="6727371" cy="1569660"/>
          </a:xfrm>
          <a:prstGeom prst="rect">
            <a:avLst/>
          </a:prstGeom>
        </p:spPr>
        <p:txBody>
          <a:bodyPr wrap="square">
            <a:spAutoFit/>
          </a:bodyPr>
          <a:lstStyle/>
          <a:p>
            <a:r>
              <a:rPr lang="en-PH" sz="2400" i="1" dirty="0"/>
              <a:t>Month 1: </a:t>
            </a:r>
            <a:r>
              <a:rPr lang="en-PH" sz="2400" dirty="0"/>
              <a:t>100 − 110 =  -</a:t>
            </a:r>
            <a:r>
              <a:rPr lang="en-PH" sz="2400" dirty="0">
                <a:solidFill>
                  <a:srgbClr val="0070C0"/>
                </a:solidFill>
              </a:rPr>
              <a:t>10</a:t>
            </a:r>
            <a:r>
              <a:rPr lang="en-PH" sz="2400" dirty="0"/>
              <a:t> </a:t>
            </a:r>
          </a:p>
          <a:p>
            <a:r>
              <a:rPr lang="en-PH" sz="2400" i="1" dirty="0"/>
              <a:t>Month 2: </a:t>
            </a:r>
            <a:r>
              <a:rPr lang="en-PH" sz="2400" dirty="0"/>
              <a:t>150 − 140 =  </a:t>
            </a:r>
            <a:r>
              <a:rPr lang="en-PH" sz="2400" dirty="0">
                <a:solidFill>
                  <a:srgbClr val="0070C0"/>
                </a:solidFill>
              </a:rPr>
              <a:t>10</a:t>
            </a:r>
            <a:r>
              <a:rPr lang="en-PH" sz="2400" dirty="0"/>
              <a:t> </a:t>
            </a:r>
          </a:p>
          <a:p>
            <a:r>
              <a:rPr lang="en-PH" sz="2400" i="1" dirty="0"/>
              <a:t>Month 3: </a:t>
            </a:r>
            <a:r>
              <a:rPr lang="en-PH" sz="2400" dirty="0"/>
              <a:t>200 − 210 = -</a:t>
            </a:r>
            <a:r>
              <a:rPr lang="en-PH" sz="2400" dirty="0">
                <a:solidFill>
                  <a:srgbClr val="0070C0"/>
                </a:solidFill>
              </a:rPr>
              <a:t>10</a:t>
            </a:r>
            <a:endParaRPr lang="en-PH" sz="2400" dirty="0"/>
          </a:p>
          <a:p>
            <a:r>
              <a:rPr lang="en-PH" sz="2400" i="1" dirty="0"/>
              <a:t>Month 4: </a:t>
            </a:r>
            <a:r>
              <a:rPr lang="en-PH" sz="2400" dirty="0"/>
              <a:t>250 − 240 = </a:t>
            </a:r>
            <a:r>
              <a:rPr lang="en-PH" sz="2400" dirty="0">
                <a:solidFill>
                  <a:srgbClr val="0070C0"/>
                </a:solidFill>
              </a:rPr>
              <a:t>10</a:t>
            </a:r>
            <a:endParaRPr lang="en-PH" sz="24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A0A9E09-F04C-4419-ACA0-624D88A33C16}"/>
                  </a:ext>
                </a:extLst>
              </p:cNvPr>
              <p:cNvSpPr/>
              <p:nvPr/>
            </p:nvSpPr>
            <p:spPr>
              <a:xfrm>
                <a:off x="4235930" y="3482340"/>
                <a:ext cx="6354098" cy="83106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𝑀</m:t>
                      </m:r>
                      <m:r>
                        <a:rPr lang="en-US" sz="2400" b="0" i="1" smtClean="0">
                          <a:latin typeface="Cambria Math"/>
                        </a:rPr>
                        <m:t>𝑆</m:t>
                      </m:r>
                      <m:r>
                        <a:rPr lang="en-US" sz="2400" i="1" smtClean="0">
                          <a:latin typeface="Cambria Math" panose="02040503050406030204" pitchFamily="18" charset="0"/>
                        </a:rPr>
                        <m:t>𝐸</m:t>
                      </m:r>
                      <m:r>
                        <a:rPr lang="en-US" sz="2400" i="1" smtClean="0">
                          <a:latin typeface="Cambria Math" panose="02040503050406030204" pitchFamily="18" charset="0"/>
                        </a:rPr>
                        <m:t>= </m:t>
                      </m:r>
                      <m:f>
                        <m:fPr>
                          <m:ctrlPr>
                            <a:rPr lang="en-US" sz="2400" i="1" smtClean="0">
                              <a:latin typeface="Cambria Math" panose="02040503050406030204" pitchFamily="18" charset="0"/>
                            </a:rPr>
                          </m:ctrlPr>
                        </m:fPr>
                        <m:num>
                          <m:sSup>
                            <m:sSupPr>
                              <m:ctrlPr>
                                <a:rPr lang="en-US" sz="2400" i="1" smtClean="0">
                                  <a:latin typeface="Cambria Math" panose="02040503050406030204" pitchFamily="18" charset="0"/>
                                </a:rPr>
                              </m:ctrlPr>
                            </m:sSupPr>
                            <m:e>
                              <m:r>
                                <a:rPr lang="en-US" sz="2400" b="0" i="1" smtClean="0">
                                  <a:latin typeface="Cambria Math"/>
                                </a:rPr>
                                <m:t>(−10)</m:t>
                              </m:r>
                            </m:e>
                            <m:sup>
                              <m:r>
                                <a:rPr lang="en-US" sz="2400" b="0" i="1" smtClean="0">
                                  <a:latin typeface="Cambria Math"/>
                                </a:rPr>
                                <m:t>2</m:t>
                              </m:r>
                            </m:sup>
                          </m:sSup>
                          <m:r>
                            <a:rPr lang="en-US" sz="2400" b="1" i="1" smtClean="0">
                              <a:latin typeface="Cambria Math"/>
                            </a:rPr>
                            <m:t>+</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2</m:t>
                              </m:r>
                            </m:sup>
                          </m:sSup>
                          <m:r>
                            <a:rPr lang="en-US" sz="2400" b="1" i="1" smtClean="0">
                              <a:latin typeface="Cambria Math"/>
                            </a:rPr>
                            <m:t>+</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2</m:t>
                              </m:r>
                            </m:sup>
                          </m:sSup>
                          <m:r>
                            <a:rPr lang="en-US" sz="2400" b="1" i="1" smtClean="0">
                              <a:latin typeface="Cambria Math"/>
                            </a:rPr>
                            <m:t>+</m:t>
                          </m:r>
                          <m:sSup>
                            <m:sSupPr>
                              <m:ctrlPr>
                                <a:rPr lang="en-US" sz="2400" i="1">
                                  <a:latin typeface="Cambria Math" panose="02040503050406030204" pitchFamily="18" charset="0"/>
                                </a:rPr>
                              </m:ctrlPr>
                            </m:sSupPr>
                            <m:e>
                              <m:r>
                                <a:rPr lang="en-US" sz="2400" i="1">
                                  <a:latin typeface="Cambria Math"/>
                                </a:rPr>
                                <m:t>10</m:t>
                              </m:r>
                            </m:e>
                            <m:sup>
                              <m:r>
                                <a:rPr lang="en-US" sz="2400" i="1">
                                  <a:latin typeface="Cambria Math"/>
                                </a:rPr>
                                <m:t>2</m:t>
                              </m:r>
                            </m:sup>
                          </m:sSup>
                        </m:num>
                        <m:den>
                          <m:r>
                            <a:rPr lang="en-US" sz="2400" b="0" i="1" smtClean="0">
                              <a:latin typeface="Cambria Math" panose="02040503050406030204" pitchFamily="18" charset="0"/>
                            </a:rPr>
                            <m:t>4</m:t>
                          </m:r>
                        </m:den>
                      </m:f>
                    </m:oMath>
                  </m:oMathPara>
                </a14:m>
                <a:endParaRPr lang="en-US" sz="2400" b="1" dirty="0">
                  <a:solidFill>
                    <a:srgbClr val="C00000"/>
                  </a:solidFill>
                </a:endParaRPr>
              </a:p>
            </p:txBody>
          </p:sp>
        </mc:Choice>
        <mc:Fallback xmlns="">
          <p:sp>
            <p:nvSpPr>
              <p:cNvPr id="7" name="Rectangle 6">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235930" y="3482340"/>
                <a:ext cx="6354098" cy="831061"/>
              </a:xfrm>
              <a:prstGeom prst="rect">
                <a:avLst/>
              </a:prstGeom>
              <a:blipFill rotWithShape="1">
                <a:blip r:embed="rId3"/>
                <a:stretch>
                  <a:fillRect/>
                </a:stretch>
              </a:blipFill>
            </p:spPr>
            <p:txBody>
              <a:bodyPr/>
              <a:lstStyle/>
              <a:p>
                <a:r>
                  <a:rPr lang="en-PH">
                    <a:noFill/>
                  </a:rPr>
                  <a:t> </a:t>
                </a:r>
              </a:p>
            </p:txBody>
          </p:sp>
        </mc:Fallback>
      </mc:AlternateContent>
      <p:sp>
        <p:nvSpPr>
          <p:cNvPr id="8" name="Rectangle 7">
            <a:extLst>
              <a:ext uri="{FF2B5EF4-FFF2-40B4-BE49-F238E27FC236}">
                <a16:creationId xmlns:a16="http://schemas.microsoft.com/office/drawing/2014/main" id="{994885C2-2BFE-4F3E-9587-E977A16051D6}"/>
              </a:ext>
            </a:extLst>
          </p:cNvPr>
          <p:cNvSpPr/>
          <p:nvPr/>
        </p:nvSpPr>
        <p:spPr>
          <a:xfrm>
            <a:off x="503853" y="5415412"/>
            <a:ext cx="11287654" cy="461665"/>
          </a:xfrm>
          <a:prstGeom prst="rect">
            <a:avLst/>
          </a:prstGeom>
        </p:spPr>
        <p:txBody>
          <a:bodyPr wrap="square">
            <a:spAutoFit/>
          </a:bodyPr>
          <a:lstStyle/>
          <a:p>
            <a:r>
              <a:rPr lang="en-PH" sz="2400" dirty="0">
                <a:solidFill>
                  <a:srgbClr val="C00000"/>
                </a:solidFill>
              </a:rPr>
              <a:t>Interpretation: </a:t>
            </a:r>
            <a:r>
              <a:rPr lang="en-PH" sz="2400" dirty="0"/>
              <a:t>On average, the square of the error is 100, emphasizing larger errors.</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A0A9E09-F04C-4419-ACA0-624D88A33C16}"/>
                  </a:ext>
                </a:extLst>
              </p:cNvPr>
              <p:cNvSpPr/>
              <p:nvPr/>
            </p:nvSpPr>
            <p:spPr>
              <a:xfrm>
                <a:off x="4868799" y="4472400"/>
                <a:ext cx="6369815" cy="712631"/>
              </a:xfrm>
              <a:prstGeom prst="rect">
                <a:avLst/>
              </a:prstGeom>
            </p:spPr>
            <p:txBody>
              <a:bodyPr wrap="square">
                <a:spAutoFit/>
              </a:bodyPr>
              <a:lstStyle/>
              <a:p>
                <a14:m>
                  <m:oMath xmlns:m="http://schemas.openxmlformats.org/officeDocument/2006/math">
                    <m:r>
                      <a:rPr lang="en-US" sz="2800" i="1" smtClean="0">
                        <a:latin typeface="Cambria Math" panose="02040503050406030204" pitchFamily="18" charset="0"/>
                      </a:rPr>
                      <m:t>𝑀</m:t>
                    </m:r>
                    <m:r>
                      <a:rPr lang="en-US" sz="2800" b="0" i="1" smtClean="0">
                        <a:latin typeface="Cambria Math"/>
                      </a:rPr>
                      <m:t>𝑆</m:t>
                    </m:r>
                    <m:r>
                      <a:rPr lang="en-US" sz="2800" i="1" smtClean="0">
                        <a:latin typeface="Cambria Math" panose="02040503050406030204" pitchFamily="18" charset="0"/>
                      </a:rPr>
                      <m:t>𝐸</m:t>
                    </m:r>
                    <m:r>
                      <a:rPr lang="en-US" sz="2800" i="1" smtClean="0">
                        <a:latin typeface="Cambria Math" panose="02040503050406030204" pitchFamily="18" charset="0"/>
                      </a:rPr>
                      <m:t>= </m:t>
                    </m:r>
                    <m:f>
                      <m:fPr>
                        <m:ctrlPr>
                          <a:rPr lang="en-US" sz="2800" i="1" smtClean="0">
                            <a:latin typeface="Cambria Math" panose="02040503050406030204" pitchFamily="18" charset="0"/>
                          </a:rPr>
                        </m:ctrlPr>
                      </m:fPr>
                      <m:num>
                        <m:r>
                          <a:rPr lang="en-US" sz="2800" b="1" i="1" smtClean="0">
                            <a:solidFill>
                              <a:srgbClr val="0070C0"/>
                            </a:solidFill>
                            <a:latin typeface="Cambria Math" panose="02040503050406030204" pitchFamily="18" charset="0"/>
                          </a:rPr>
                          <m:t>𝟏𝟎</m:t>
                        </m:r>
                        <m:r>
                          <a:rPr lang="en-US" sz="2800" b="1" i="1" smtClean="0">
                            <a:solidFill>
                              <a:srgbClr val="0070C0"/>
                            </a:solidFill>
                            <a:latin typeface="Cambria Math"/>
                          </a:rPr>
                          <m:t>𝟎</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𝟏𝟎𝟎</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𝟏𝟎𝟎</m:t>
                        </m:r>
                        <m:r>
                          <a:rPr lang="en-US" sz="2800" b="1" i="1" smtClean="0">
                            <a:solidFill>
                              <a:srgbClr val="0070C0"/>
                            </a:solidFill>
                            <a:latin typeface="Cambria Math" panose="02040503050406030204" pitchFamily="18" charset="0"/>
                          </a:rPr>
                          <m:t>+</m:t>
                        </m:r>
                        <m:r>
                          <a:rPr lang="en-US" sz="2800" b="1" i="1" smtClean="0">
                            <a:solidFill>
                              <a:srgbClr val="0070C0"/>
                            </a:solidFill>
                            <a:latin typeface="Cambria Math" panose="02040503050406030204" pitchFamily="18" charset="0"/>
                          </a:rPr>
                          <m:t>𝟏𝟎𝟎</m:t>
                        </m:r>
                      </m:num>
                      <m:den>
                        <m:r>
                          <a:rPr lang="en-US" sz="2800" b="0" i="1" smtClean="0">
                            <a:latin typeface="Cambria Math" panose="02040503050406030204" pitchFamily="18" charset="0"/>
                          </a:rPr>
                          <m:t>4</m:t>
                        </m:r>
                      </m:den>
                    </m:f>
                    <m:r>
                      <a:rPr lang="en-US" sz="2800" b="0" i="0" smtClean="0">
                        <a:latin typeface="Cambria Math" panose="020405030504060302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40</m:t>
                        </m:r>
                        <m:r>
                          <a:rPr lang="en-US" sz="2800" b="0" i="1" smtClean="0">
                            <a:latin typeface="Cambria Math"/>
                          </a:rPr>
                          <m:t>0</m:t>
                        </m:r>
                      </m:num>
                      <m:den>
                        <m:r>
                          <a:rPr lang="en-US" sz="2800" b="0" i="1" smtClean="0">
                            <a:latin typeface="Cambria Math" panose="02040503050406030204" pitchFamily="18" charset="0"/>
                          </a:rPr>
                          <m:t>4</m:t>
                        </m:r>
                      </m:den>
                    </m:f>
                    <m:r>
                      <a:rPr lang="en-US" sz="2800">
                        <a:latin typeface="Cambria Math" panose="02040503050406030204" pitchFamily="18" charset="0"/>
                      </a:rPr>
                      <m:t>=</m:t>
                    </m:r>
                  </m:oMath>
                </a14:m>
                <a:r>
                  <a:rPr lang="en-US" sz="2800" dirty="0"/>
                  <a:t> </a:t>
                </a:r>
                <a:r>
                  <a:rPr lang="en-US" sz="2800" b="1" dirty="0">
                    <a:solidFill>
                      <a:srgbClr val="C00000"/>
                    </a:solidFill>
                  </a:rPr>
                  <a:t>100</a:t>
                </a:r>
              </a:p>
            </p:txBody>
          </p:sp>
        </mc:Choice>
        <mc:Fallback xmlns="">
          <p:sp>
            <p:nvSpPr>
              <p:cNvPr id="9" name="Rectangle 8">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868799" y="4472400"/>
                <a:ext cx="6369815" cy="712631"/>
              </a:xfrm>
              <a:prstGeom prst="rect">
                <a:avLst/>
              </a:prstGeom>
              <a:blipFill rotWithShape="1">
                <a:blip r:embed="rId4"/>
                <a:stretch>
                  <a:fillRect b="-11111"/>
                </a:stretch>
              </a:blipFill>
            </p:spPr>
            <p:txBody>
              <a:bodyPr/>
              <a:lstStyle/>
              <a:p>
                <a:r>
                  <a:rPr lang="en-PH">
                    <a:noFill/>
                  </a:rPr>
                  <a:t> </a:t>
                </a:r>
              </a:p>
            </p:txBody>
          </p:sp>
        </mc:Fallback>
      </mc:AlternateContent>
    </p:spTree>
    <p:extLst>
      <p:ext uri="{BB962C8B-B14F-4D97-AF65-F5344CB8AC3E}">
        <p14:creationId xmlns:p14="http://schemas.microsoft.com/office/powerpoint/2010/main" val="1667929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4119176559"/>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4119176559"/>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sp>
        <p:nvSpPr>
          <p:cNvPr id="6" name="Rectangle 5">
            <a:extLst>
              <a:ext uri="{FF2B5EF4-FFF2-40B4-BE49-F238E27FC236}">
                <a16:creationId xmlns:a16="http://schemas.microsoft.com/office/drawing/2014/main" id="{42C03F5E-E3ED-4350-9B3B-87690671BF01}"/>
              </a:ext>
            </a:extLst>
          </p:cNvPr>
          <p:cNvSpPr/>
          <p:nvPr/>
        </p:nvSpPr>
        <p:spPr>
          <a:xfrm>
            <a:off x="503853" y="3482340"/>
            <a:ext cx="6727371" cy="1569660"/>
          </a:xfrm>
          <a:prstGeom prst="rect">
            <a:avLst/>
          </a:prstGeom>
        </p:spPr>
        <p:txBody>
          <a:bodyPr wrap="square">
            <a:spAutoFit/>
          </a:bodyPr>
          <a:lstStyle/>
          <a:p>
            <a:r>
              <a:rPr lang="en-PH" sz="2400" i="1" dirty="0"/>
              <a:t>Month 1: </a:t>
            </a:r>
            <a:r>
              <a:rPr lang="en-PH" sz="2400" dirty="0"/>
              <a:t>100 − 110 =  -</a:t>
            </a:r>
            <a:r>
              <a:rPr lang="en-PH" sz="2400" dirty="0">
                <a:solidFill>
                  <a:srgbClr val="0070C0"/>
                </a:solidFill>
              </a:rPr>
              <a:t>10</a:t>
            </a:r>
            <a:r>
              <a:rPr lang="en-PH" sz="2400" dirty="0"/>
              <a:t> </a:t>
            </a:r>
          </a:p>
          <a:p>
            <a:r>
              <a:rPr lang="en-PH" sz="2400" i="1" dirty="0"/>
              <a:t>Month 2: </a:t>
            </a:r>
            <a:r>
              <a:rPr lang="en-PH" sz="2400" dirty="0"/>
              <a:t>150 − 140 =  </a:t>
            </a:r>
            <a:r>
              <a:rPr lang="en-PH" sz="2400" dirty="0">
                <a:solidFill>
                  <a:srgbClr val="0070C0"/>
                </a:solidFill>
              </a:rPr>
              <a:t>10</a:t>
            </a:r>
            <a:r>
              <a:rPr lang="en-PH" sz="2400" dirty="0"/>
              <a:t> </a:t>
            </a:r>
          </a:p>
          <a:p>
            <a:r>
              <a:rPr lang="en-PH" sz="2400" i="1" dirty="0"/>
              <a:t>Month 3: </a:t>
            </a:r>
            <a:r>
              <a:rPr lang="en-PH" sz="2400" dirty="0"/>
              <a:t>200 − 210 = -</a:t>
            </a:r>
            <a:r>
              <a:rPr lang="en-PH" sz="2400" dirty="0">
                <a:solidFill>
                  <a:srgbClr val="0070C0"/>
                </a:solidFill>
              </a:rPr>
              <a:t>10</a:t>
            </a:r>
            <a:endParaRPr lang="en-PH" sz="2400" dirty="0"/>
          </a:p>
          <a:p>
            <a:r>
              <a:rPr lang="en-PH" sz="2400" i="1" dirty="0"/>
              <a:t>Month 4: </a:t>
            </a:r>
            <a:r>
              <a:rPr lang="en-PH" sz="2400" dirty="0"/>
              <a:t>250 − 240 = </a:t>
            </a:r>
            <a:r>
              <a:rPr lang="en-PH" sz="2400" dirty="0">
                <a:solidFill>
                  <a:srgbClr val="0070C0"/>
                </a:solidFill>
              </a:rPr>
              <a:t>10</a:t>
            </a:r>
            <a:endParaRPr lang="en-PH" sz="2400" dirty="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A0A9E09-F04C-4419-ACA0-624D88A33C16}"/>
                  </a:ext>
                </a:extLst>
              </p:cNvPr>
              <p:cNvSpPr/>
              <p:nvPr/>
            </p:nvSpPr>
            <p:spPr>
              <a:xfrm>
                <a:off x="4661232" y="3349605"/>
                <a:ext cx="6354098" cy="109267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a:rPr>
                        <m:t>𝑅</m:t>
                      </m:r>
                      <m:r>
                        <a:rPr lang="en-US" sz="2200" i="1" smtClean="0">
                          <a:latin typeface="Cambria Math" panose="02040503050406030204" pitchFamily="18" charset="0"/>
                        </a:rPr>
                        <m:t>𝑀</m:t>
                      </m:r>
                      <m:r>
                        <a:rPr lang="en-US" sz="2200" b="0" i="1" smtClean="0">
                          <a:latin typeface="Cambria Math"/>
                        </a:rPr>
                        <m:t>𝑆</m:t>
                      </m:r>
                      <m:r>
                        <a:rPr lang="en-US" sz="2200" i="1" smtClean="0">
                          <a:latin typeface="Cambria Math" panose="02040503050406030204" pitchFamily="18" charset="0"/>
                        </a:rPr>
                        <m:t>𝐸</m:t>
                      </m:r>
                      <m:r>
                        <a:rPr lang="en-US" sz="2200" i="1" smtClean="0">
                          <a:latin typeface="Cambria Math" panose="02040503050406030204" pitchFamily="18" charset="0"/>
                        </a:rPr>
                        <m:t>= </m:t>
                      </m:r>
                      <m:rad>
                        <m:radPr>
                          <m:degHide m:val="on"/>
                          <m:ctrlPr>
                            <a:rPr lang="en-US" sz="2200" i="1" smtClean="0">
                              <a:latin typeface="Cambria Math" panose="02040503050406030204" pitchFamily="18" charset="0"/>
                            </a:rPr>
                          </m:ctrlPr>
                        </m:radPr>
                        <m:deg/>
                        <m:e>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a:rPr>
                                    <m:t>(−10)</m:t>
                                  </m:r>
                                </m:e>
                                <m:sup>
                                  <m:r>
                                    <a:rPr lang="en-US" sz="2200" i="1">
                                      <a:latin typeface="Cambria Math"/>
                                    </a:rPr>
                                    <m:t>2</m:t>
                                  </m:r>
                                </m:sup>
                              </m:sSup>
                              <m:r>
                                <a:rPr lang="en-US" sz="2200" b="1" i="1">
                                  <a:latin typeface="Cambria Math"/>
                                </a:rPr>
                                <m:t>+</m:t>
                              </m:r>
                              <m:sSup>
                                <m:sSupPr>
                                  <m:ctrlPr>
                                    <a:rPr lang="en-US" sz="2200" i="1">
                                      <a:latin typeface="Cambria Math" panose="02040503050406030204" pitchFamily="18" charset="0"/>
                                    </a:rPr>
                                  </m:ctrlPr>
                                </m:sSupPr>
                                <m:e>
                                  <m:r>
                                    <a:rPr lang="en-US" sz="2200" i="1">
                                      <a:latin typeface="Cambria Math"/>
                                    </a:rPr>
                                    <m:t>10</m:t>
                                  </m:r>
                                </m:e>
                                <m:sup>
                                  <m:r>
                                    <a:rPr lang="en-US" sz="2200" i="1">
                                      <a:latin typeface="Cambria Math"/>
                                    </a:rPr>
                                    <m:t>2</m:t>
                                  </m:r>
                                </m:sup>
                              </m:sSup>
                              <m:r>
                                <a:rPr lang="en-US" sz="2200" b="1" i="1">
                                  <a:latin typeface="Cambria Math"/>
                                </a:rPr>
                                <m:t>+</m:t>
                              </m:r>
                              <m:sSup>
                                <m:sSupPr>
                                  <m:ctrlPr>
                                    <a:rPr lang="en-US" sz="2200" i="1">
                                      <a:latin typeface="Cambria Math" panose="02040503050406030204" pitchFamily="18" charset="0"/>
                                    </a:rPr>
                                  </m:ctrlPr>
                                </m:sSupPr>
                                <m:e>
                                  <m:r>
                                    <a:rPr lang="en-US" sz="2200" i="1">
                                      <a:latin typeface="Cambria Math"/>
                                    </a:rPr>
                                    <m:t>(−10)</m:t>
                                  </m:r>
                                </m:e>
                                <m:sup>
                                  <m:r>
                                    <a:rPr lang="en-US" sz="2200" i="1">
                                      <a:latin typeface="Cambria Math"/>
                                    </a:rPr>
                                    <m:t>2</m:t>
                                  </m:r>
                                </m:sup>
                              </m:sSup>
                              <m:r>
                                <a:rPr lang="en-US" sz="2200" b="1" i="1">
                                  <a:latin typeface="Cambria Math"/>
                                </a:rPr>
                                <m:t>+</m:t>
                              </m:r>
                              <m:sSup>
                                <m:sSupPr>
                                  <m:ctrlPr>
                                    <a:rPr lang="en-US" sz="2200" i="1">
                                      <a:latin typeface="Cambria Math" panose="02040503050406030204" pitchFamily="18" charset="0"/>
                                    </a:rPr>
                                  </m:ctrlPr>
                                </m:sSupPr>
                                <m:e>
                                  <m:r>
                                    <a:rPr lang="en-US" sz="2200" i="1">
                                      <a:latin typeface="Cambria Math"/>
                                    </a:rPr>
                                    <m:t>10</m:t>
                                  </m:r>
                                </m:e>
                                <m:sup>
                                  <m:r>
                                    <a:rPr lang="en-US" sz="2200" i="1">
                                      <a:latin typeface="Cambria Math"/>
                                    </a:rPr>
                                    <m:t>2</m:t>
                                  </m:r>
                                </m:sup>
                              </m:sSup>
                            </m:num>
                            <m:den>
                              <m:r>
                                <a:rPr lang="en-US" sz="2200" i="1">
                                  <a:latin typeface="Cambria Math" panose="02040503050406030204" pitchFamily="18" charset="0"/>
                                </a:rPr>
                                <m:t>4</m:t>
                              </m:r>
                            </m:den>
                          </m:f>
                        </m:e>
                      </m:rad>
                    </m:oMath>
                  </m:oMathPara>
                </a14:m>
                <a:endParaRPr lang="en-US" sz="2200" b="1" dirty="0">
                  <a:solidFill>
                    <a:srgbClr val="C00000"/>
                  </a:solidFill>
                </a:endParaRPr>
              </a:p>
            </p:txBody>
          </p:sp>
        </mc:Choice>
        <mc:Fallback xmlns="">
          <p:sp>
            <p:nvSpPr>
              <p:cNvPr id="7" name="Rectangle 6">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661232" y="3349605"/>
                <a:ext cx="6354098" cy="1092671"/>
              </a:xfrm>
              <a:prstGeom prst="rect">
                <a:avLst/>
              </a:prstGeom>
              <a:blipFill rotWithShape="1">
                <a:blip r:embed="rId3"/>
                <a:stretch>
                  <a:fillRect/>
                </a:stretch>
              </a:blipFill>
            </p:spPr>
            <p:txBody>
              <a:bodyPr/>
              <a:lstStyle/>
              <a:p>
                <a:r>
                  <a:rPr lang="en-PH">
                    <a:noFill/>
                  </a:rPr>
                  <a:t> </a:t>
                </a:r>
              </a:p>
            </p:txBody>
          </p:sp>
        </mc:Fallback>
      </mc:AlternateContent>
      <p:sp>
        <p:nvSpPr>
          <p:cNvPr id="8" name="Rectangle 7">
            <a:extLst>
              <a:ext uri="{FF2B5EF4-FFF2-40B4-BE49-F238E27FC236}">
                <a16:creationId xmlns:a16="http://schemas.microsoft.com/office/drawing/2014/main" id="{994885C2-2BFE-4F3E-9587-E977A16051D6}"/>
              </a:ext>
            </a:extLst>
          </p:cNvPr>
          <p:cNvSpPr/>
          <p:nvPr/>
        </p:nvSpPr>
        <p:spPr>
          <a:xfrm>
            <a:off x="495306" y="5646244"/>
            <a:ext cx="11287654" cy="461665"/>
          </a:xfrm>
          <a:prstGeom prst="rect">
            <a:avLst/>
          </a:prstGeom>
        </p:spPr>
        <p:txBody>
          <a:bodyPr wrap="square">
            <a:spAutoFit/>
          </a:bodyPr>
          <a:lstStyle/>
          <a:p>
            <a:r>
              <a:rPr lang="en-PH" sz="2400" dirty="0">
                <a:solidFill>
                  <a:srgbClr val="C00000"/>
                </a:solidFill>
              </a:rPr>
              <a:t>Interpretation: </a:t>
            </a:r>
            <a:r>
              <a:rPr lang="en-PH" sz="2400" dirty="0"/>
              <a:t>The RMSE is 10, matching the MAE</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A0A9E09-F04C-4419-ACA0-624D88A33C16}"/>
                  </a:ext>
                </a:extLst>
              </p:cNvPr>
              <p:cNvSpPr/>
              <p:nvPr/>
            </p:nvSpPr>
            <p:spPr>
              <a:xfrm>
                <a:off x="4661232" y="4572420"/>
                <a:ext cx="7427987" cy="781304"/>
              </a:xfrm>
              <a:prstGeom prst="rect">
                <a:avLst/>
              </a:prstGeom>
            </p:spPr>
            <p:txBody>
              <a:bodyPr wrap="square">
                <a:spAutoFit/>
              </a:bodyPr>
              <a:lstStyle/>
              <a:p>
                <a14:m>
                  <m:oMath xmlns:m="http://schemas.openxmlformats.org/officeDocument/2006/math">
                    <m:r>
                      <a:rPr lang="en-US" sz="2200" b="0" i="1" smtClean="0">
                        <a:latin typeface="Cambria Math"/>
                      </a:rPr>
                      <m:t>𝑅</m:t>
                    </m:r>
                    <m:r>
                      <a:rPr lang="en-US" sz="2200" i="1" smtClean="0">
                        <a:latin typeface="Cambria Math" panose="02040503050406030204" pitchFamily="18" charset="0"/>
                      </a:rPr>
                      <m:t>𝑀</m:t>
                    </m:r>
                    <m:r>
                      <a:rPr lang="en-US" sz="2200" b="0" i="1" smtClean="0">
                        <a:latin typeface="Cambria Math"/>
                      </a:rPr>
                      <m:t>𝑆</m:t>
                    </m:r>
                    <m:r>
                      <a:rPr lang="en-US" sz="2200" i="1" smtClean="0">
                        <a:latin typeface="Cambria Math" panose="02040503050406030204" pitchFamily="18" charset="0"/>
                      </a:rPr>
                      <m:t>𝐸</m:t>
                    </m:r>
                    <m:r>
                      <a:rPr lang="en-US" sz="2200" i="1" smtClean="0">
                        <a:latin typeface="Cambria Math" panose="02040503050406030204" pitchFamily="18" charset="0"/>
                      </a:rPr>
                      <m:t>= </m:t>
                    </m:r>
                    <m:rad>
                      <m:radPr>
                        <m:degHide m:val="on"/>
                        <m:ctrlPr>
                          <a:rPr lang="en-US" sz="2200" i="1" smtClean="0">
                            <a:latin typeface="Cambria Math" panose="02040503050406030204" pitchFamily="18" charset="0"/>
                          </a:rPr>
                        </m:ctrlPr>
                      </m:radPr>
                      <m:deg/>
                      <m:e>
                        <m:f>
                          <m:fPr>
                            <m:ctrlPr>
                              <a:rPr lang="en-US" sz="2200" i="1">
                                <a:latin typeface="Cambria Math" panose="02040503050406030204" pitchFamily="18" charset="0"/>
                              </a:rPr>
                            </m:ctrlPr>
                          </m:fPr>
                          <m:num>
                            <m:r>
                              <a:rPr lang="en-US" sz="2200" b="1" i="1">
                                <a:solidFill>
                                  <a:srgbClr val="0070C0"/>
                                </a:solidFill>
                                <a:latin typeface="Cambria Math" panose="02040503050406030204" pitchFamily="18" charset="0"/>
                              </a:rPr>
                              <m:t>𝟏𝟎</m:t>
                            </m:r>
                            <m:r>
                              <a:rPr lang="en-US" sz="2200" b="1" i="1">
                                <a:solidFill>
                                  <a:srgbClr val="0070C0"/>
                                </a:solidFill>
                                <a:latin typeface="Cambria Math"/>
                              </a:rPr>
                              <m:t>𝟎</m:t>
                            </m:r>
                            <m:r>
                              <a:rPr lang="en-US" sz="2200" b="1" i="1">
                                <a:solidFill>
                                  <a:srgbClr val="0070C0"/>
                                </a:solidFill>
                                <a:latin typeface="Cambria Math" panose="02040503050406030204" pitchFamily="18" charset="0"/>
                              </a:rPr>
                              <m:t>+</m:t>
                            </m:r>
                            <m:r>
                              <a:rPr lang="en-US" sz="2200" b="1" i="1">
                                <a:solidFill>
                                  <a:srgbClr val="0070C0"/>
                                </a:solidFill>
                                <a:latin typeface="Cambria Math" panose="02040503050406030204" pitchFamily="18" charset="0"/>
                              </a:rPr>
                              <m:t>𝟏𝟎𝟎</m:t>
                            </m:r>
                            <m:r>
                              <a:rPr lang="en-US" sz="2200" b="1" i="1">
                                <a:solidFill>
                                  <a:srgbClr val="0070C0"/>
                                </a:solidFill>
                                <a:latin typeface="Cambria Math" panose="02040503050406030204" pitchFamily="18" charset="0"/>
                              </a:rPr>
                              <m:t>+</m:t>
                            </m:r>
                            <m:r>
                              <a:rPr lang="en-US" sz="2200" b="1" i="1">
                                <a:solidFill>
                                  <a:srgbClr val="0070C0"/>
                                </a:solidFill>
                                <a:latin typeface="Cambria Math" panose="02040503050406030204" pitchFamily="18" charset="0"/>
                              </a:rPr>
                              <m:t>𝟏𝟎𝟎</m:t>
                            </m:r>
                            <m:r>
                              <a:rPr lang="en-US" sz="2200" b="1" i="1">
                                <a:solidFill>
                                  <a:srgbClr val="0070C0"/>
                                </a:solidFill>
                                <a:latin typeface="Cambria Math" panose="02040503050406030204" pitchFamily="18" charset="0"/>
                              </a:rPr>
                              <m:t>+</m:t>
                            </m:r>
                            <m:r>
                              <a:rPr lang="en-US" sz="2200" b="1" i="1">
                                <a:solidFill>
                                  <a:srgbClr val="0070C0"/>
                                </a:solidFill>
                                <a:latin typeface="Cambria Math" panose="02040503050406030204" pitchFamily="18" charset="0"/>
                              </a:rPr>
                              <m:t>𝟏𝟎𝟎</m:t>
                            </m:r>
                          </m:num>
                          <m:den>
                            <m:r>
                              <a:rPr lang="en-US" sz="2200" i="1">
                                <a:latin typeface="Cambria Math" panose="02040503050406030204" pitchFamily="18" charset="0"/>
                              </a:rPr>
                              <m:t>4</m:t>
                            </m:r>
                          </m:den>
                        </m:f>
                      </m:e>
                    </m:rad>
                    <m:r>
                      <a:rPr lang="en-US" sz="2200" b="0" i="0" smtClean="0">
                        <a:latin typeface="Cambria Math" panose="02040503050406030204" pitchFamily="18" charset="0"/>
                      </a:rPr>
                      <m:t>= </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40</m:t>
                        </m:r>
                        <m:r>
                          <a:rPr lang="en-US" sz="2200" b="0" i="1" smtClean="0">
                            <a:latin typeface="Cambria Math"/>
                          </a:rPr>
                          <m:t>0</m:t>
                        </m:r>
                      </m:num>
                      <m:den>
                        <m:r>
                          <a:rPr lang="en-US" sz="2200" b="0" i="1" smtClean="0">
                            <a:latin typeface="Cambria Math" panose="02040503050406030204" pitchFamily="18" charset="0"/>
                          </a:rPr>
                          <m:t>4</m:t>
                        </m:r>
                      </m:den>
                    </m:f>
                    <m:r>
                      <a:rPr lang="en-US" sz="2200">
                        <a:latin typeface="Cambria Math" panose="02040503050406030204" pitchFamily="18" charset="0"/>
                      </a:rPr>
                      <m:t>=</m:t>
                    </m:r>
                    <m:rad>
                      <m:radPr>
                        <m:degHide m:val="on"/>
                        <m:ctrlPr>
                          <a:rPr lang="en-US" sz="2200" i="1" smtClean="0">
                            <a:latin typeface="Cambria Math" panose="02040503050406030204" pitchFamily="18" charset="0"/>
                          </a:rPr>
                        </m:ctrlPr>
                      </m:radPr>
                      <m:deg/>
                      <m:e>
                        <m:r>
                          <m:rPr>
                            <m:nor/>
                          </m:rPr>
                          <a:rPr lang="en-US" sz="2200" b="1" dirty="0" smtClean="0">
                            <a:solidFill>
                              <a:schemeClr val="tx1"/>
                            </a:solidFill>
                          </a:rPr>
                          <m:t>100</m:t>
                        </m:r>
                        <m:r>
                          <m:rPr>
                            <m:nor/>
                          </m:rPr>
                          <a:rPr lang="en-US" sz="2200" b="1" dirty="0">
                            <a:solidFill>
                              <a:srgbClr val="C00000"/>
                            </a:solidFill>
                          </a:rPr>
                          <m:t> </m:t>
                        </m:r>
                      </m:e>
                    </m:rad>
                  </m:oMath>
                </a14:m>
                <a:r>
                  <a:rPr lang="en-US" sz="2200" b="1" dirty="0">
                    <a:solidFill>
                      <a:srgbClr val="C00000"/>
                    </a:solidFill>
                  </a:rPr>
                  <a:t> = 10</a:t>
                </a:r>
              </a:p>
            </p:txBody>
          </p:sp>
        </mc:Choice>
        <mc:Fallback xmlns="">
          <p:sp>
            <p:nvSpPr>
              <p:cNvPr id="9" name="Rectangle 8">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661232" y="4572420"/>
                <a:ext cx="7427987" cy="781304"/>
              </a:xfrm>
              <a:prstGeom prst="rect">
                <a:avLst/>
              </a:prstGeom>
              <a:blipFill rotWithShape="1">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644459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2"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2883084757"/>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val="1310842188"/>
                      </a:ext>
                    </a:extLst>
                  </a:tr>
                </a:tbl>
              </a:graphicData>
            </a:graphic>
          </p:graphicFrame>
        </mc:Choice>
        <mc:Fallback xmlns="">
          <p:graphicFrame>
            <p:nvGraphicFramePr>
              <p:cNvPr id="2"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2883084757"/>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110</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a:t>150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140</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a:t>200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210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a:t>250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240</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2C03F5E-E3ED-4350-9B3B-87690671BF01}"/>
                  </a:ext>
                </a:extLst>
              </p:cNvPr>
              <p:cNvSpPr/>
              <p:nvPr/>
            </p:nvSpPr>
            <p:spPr>
              <a:xfrm>
                <a:off x="503854" y="3482340"/>
                <a:ext cx="3625750" cy="2109295"/>
              </a:xfrm>
              <a:prstGeom prst="rect">
                <a:avLst/>
              </a:prstGeom>
            </p:spPr>
            <p:txBody>
              <a:bodyPr wrap="square">
                <a:spAutoFit/>
              </a:bodyPr>
              <a:lstStyle/>
              <a:p>
                <a:r>
                  <a:rPr lang="en-PH" sz="2200" i="1" dirty="0"/>
                  <a:t>Month 1: </a:t>
                </a:r>
                <a14:m>
                  <m:oMath xmlns:m="http://schemas.openxmlformats.org/officeDocument/2006/math">
                    <m:d>
                      <m:dPr>
                        <m:begChr m:val="|"/>
                        <m:endChr m:val="|"/>
                        <m:ctrlPr>
                          <a:rPr lang="en-PH" sz="2200" i="1" smtClean="0">
                            <a:latin typeface="Cambria Math" panose="02040503050406030204" pitchFamily="18" charset="0"/>
                          </a:rPr>
                        </m:ctrlPr>
                      </m:dPr>
                      <m:e>
                        <m:f>
                          <m:fPr>
                            <m:ctrlPr>
                              <a:rPr lang="en-PH" sz="2200" i="1" smtClean="0">
                                <a:latin typeface="Cambria Math" panose="02040503050406030204" pitchFamily="18" charset="0"/>
                              </a:rPr>
                            </m:ctrlPr>
                          </m:fPr>
                          <m:num>
                            <m:r>
                              <a:rPr lang="en-US" sz="2200" b="0" i="1" smtClean="0">
                                <a:latin typeface="Cambria Math"/>
                              </a:rPr>
                              <m:t>100 −110</m:t>
                            </m:r>
                          </m:num>
                          <m:den>
                            <m:r>
                              <a:rPr lang="en-US" sz="2200" b="0" i="1" smtClean="0">
                                <a:latin typeface="Cambria Math"/>
                              </a:rPr>
                              <m:t>100</m:t>
                            </m:r>
                          </m:den>
                        </m:f>
                      </m:e>
                    </m:d>
                  </m:oMath>
                </a14:m>
                <a:r>
                  <a:rPr lang="en-PH" sz="2200" dirty="0"/>
                  <a:t> = 0.10</a:t>
                </a:r>
              </a:p>
              <a:p>
                <a:r>
                  <a:rPr lang="en-PH" sz="2200" i="1" dirty="0"/>
                  <a:t>Month 2: </a:t>
                </a:r>
                <a14:m>
                  <m:oMath xmlns:m="http://schemas.openxmlformats.org/officeDocument/2006/math">
                    <m:d>
                      <m:dPr>
                        <m:begChr m:val="|"/>
                        <m:endChr m:val="|"/>
                        <m:ctrlPr>
                          <a:rPr lang="en-PH" sz="2200" i="1">
                            <a:latin typeface="Cambria Math" panose="02040503050406030204" pitchFamily="18" charset="0"/>
                          </a:rPr>
                        </m:ctrlPr>
                      </m:dPr>
                      <m:e>
                        <m:f>
                          <m:fPr>
                            <m:ctrlPr>
                              <a:rPr lang="en-PH" sz="2200" i="1">
                                <a:latin typeface="Cambria Math" panose="02040503050406030204" pitchFamily="18" charset="0"/>
                              </a:rPr>
                            </m:ctrlPr>
                          </m:fPr>
                          <m:num>
                            <m:r>
                              <a:rPr lang="en-US" sz="2200" i="1">
                                <a:latin typeface="Cambria Math"/>
                              </a:rPr>
                              <m:t>1</m:t>
                            </m:r>
                            <m:r>
                              <a:rPr lang="en-US" sz="2200" b="0" i="1" smtClean="0">
                                <a:latin typeface="Cambria Math"/>
                              </a:rPr>
                              <m:t>5</m:t>
                            </m:r>
                            <m:r>
                              <a:rPr lang="en-US" sz="2200" i="1">
                                <a:latin typeface="Cambria Math"/>
                              </a:rPr>
                              <m:t>0 −1</m:t>
                            </m:r>
                            <m:r>
                              <a:rPr lang="en-US" sz="2200" b="0" i="1" smtClean="0">
                                <a:latin typeface="Cambria Math"/>
                              </a:rPr>
                              <m:t>4</m:t>
                            </m:r>
                            <m:r>
                              <a:rPr lang="en-US" sz="2200" i="1">
                                <a:latin typeface="Cambria Math"/>
                              </a:rPr>
                              <m:t>0</m:t>
                            </m:r>
                          </m:num>
                          <m:den>
                            <m:r>
                              <a:rPr lang="en-US" sz="2200" b="0" i="1" smtClean="0">
                                <a:latin typeface="Cambria Math"/>
                              </a:rPr>
                              <m:t>150</m:t>
                            </m:r>
                          </m:den>
                        </m:f>
                      </m:e>
                    </m:d>
                  </m:oMath>
                </a14:m>
                <a:r>
                  <a:rPr lang="en-PH" sz="2200" dirty="0"/>
                  <a:t> = 0.0667 </a:t>
                </a:r>
              </a:p>
              <a:p>
                <a:r>
                  <a:rPr lang="en-PH" sz="2200" i="1" dirty="0"/>
                  <a:t>Month 3: </a:t>
                </a:r>
                <a14:m>
                  <m:oMath xmlns:m="http://schemas.openxmlformats.org/officeDocument/2006/math">
                    <m:d>
                      <m:dPr>
                        <m:begChr m:val="|"/>
                        <m:endChr m:val="|"/>
                        <m:ctrlPr>
                          <a:rPr lang="en-PH" sz="2200" i="1">
                            <a:latin typeface="Cambria Math" panose="02040503050406030204" pitchFamily="18" charset="0"/>
                          </a:rPr>
                        </m:ctrlPr>
                      </m:dPr>
                      <m:e>
                        <m:f>
                          <m:fPr>
                            <m:ctrlPr>
                              <a:rPr lang="en-PH" sz="2200" i="1">
                                <a:latin typeface="Cambria Math" panose="02040503050406030204" pitchFamily="18" charset="0"/>
                              </a:rPr>
                            </m:ctrlPr>
                          </m:fPr>
                          <m:num>
                            <m:r>
                              <a:rPr lang="en-US" sz="2200" b="0" i="1" smtClean="0">
                                <a:latin typeface="Cambria Math"/>
                              </a:rPr>
                              <m:t>200</m:t>
                            </m:r>
                            <m:r>
                              <a:rPr lang="en-US" sz="2200" i="1">
                                <a:latin typeface="Cambria Math"/>
                              </a:rPr>
                              <m:t> −</m:t>
                            </m:r>
                            <m:r>
                              <a:rPr lang="en-US" sz="2200" b="0" i="1" smtClean="0">
                                <a:latin typeface="Cambria Math"/>
                              </a:rPr>
                              <m:t>210</m:t>
                            </m:r>
                          </m:num>
                          <m:den>
                            <m:r>
                              <a:rPr lang="en-US" sz="2200" b="0" i="1" smtClean="0">
                                <a:latin typeface="Cambria Math"/>
                              </a:rPr>
                              <m:t>200</m:t>
                            </m:r>
                          </m:den>
                        </m:f>
                      </m:e>
                    </m:d>
                  </m:oMath>
                </a14:m>
                <a:r>
                  <a:rPr lang="en-PH" sz="2200" dirty="0"/>
                  <a:t> = 0.05</a:t>
                </a:r>
              </a:p>
              <a:p>
                <a:r>
                  <a:rPr lang="en-PH" sz="2200" i="1" dirty="0"/>
                  <a:t>Month 4: </a:t>
                </a:r>
                <a14:m>
                  <m:oMath xmlns:m="http://schemas.openxmlformats.org/officeDocument/2006/math">
                    <m:d>
                      <m:dPr>
                        <m:begChr m:val="|"/>
                        <m:endChr m:val="|"/>
                        <m:ctrlPr>
                          <a:rPr lang="en-PH" sz="2200" i="1">
                            <a:latin typeface="Cambria Math" panose="02040503050406030204" pitchFamily="18" charset="0"/>
                          </a:rPr>
                        </m:ctrlPr>
                      </m:dPr>
                      <m:e>
                        <m:f>
                          <m:fPr>
                            <m:ctrlPr>
                              <a:rPr lang="en-PH" sz="2200" i="1">
                                <a:latin typeface="Cambria Math" panose="02040503050406030204" pitchFamily="18" charset="0"/>
                              </a:rPr>
                            </m:ctrlPr>
                          </m:fPr>
                          <m:num>
                            <m:r>
                              <a:rPr lang="en-US" sz="2200" i="1">
                                <a:latin typeface="Cambria Math"/>
                              </a:rPr>
                              <m:t>2</m:t>
                            </m:r>
                            <m:r>
                              <a:rPr lang="en-US" sz="2200" b="0" i="1" smtClean="0">
                                <a:latin typeface="Cambria Math"/>
                              </a:rPr>
                              <m:t>5</m:t>
                            </m:r>
                            <m:r>
                              <a:rPr lang="en-US" sz="2200" i="1">
                                <a:latin typeface="Cambria Math"/>
                              </a:rPr>
                              <m:t>0 −2</m:t>
                            </m:r>
                            <m:r>
                              <a:rPr lang="en-US" sz="2200" b="0" i="1" smtClean="0">
                                <a:latin typeface="Cambria Math"/>
                              </a:rPr>
                              <m:t>4</m:t>
                            </m:r>
                            <m:r>
                              <a:rPr lang="en-US" sz="2200" i="1">
                                <a:latin typeface="Cambria Math"/>
                              </a:rPr>
                              <m:t>0</m:t>
                            </m:r>
                          </m:num>
                          <m:den>
                            <m:r>
                              <a:rPr lang="en-US" sz="2200" i="1">
                                <a:latin typeface="Cambria Math"/>
                              </a:rPr>
                              <m:t>2</m:t>
                            </m:r>
                            <m:r>
                              <a:rPr lang="en-US" sz="2200" b="0" i="1" smtClean="0">
                                <a:latin typeface="Cambria Math"/>
                              </a:rPr>
                              <m:t>5</m:t>
                            </m:r>
                            <m:r>
                              <a:rPr lang="en-US" sz="2200" i="1">
                                <a:latin typeface="Cambria Math"/>
                              </a:rPr>
                              <m:t>0</m:t>
                            </m:r>
                          </m:den>
                        </m:f>
                      </m:e>
                    </m:d>
                  </m:oMath>
                </a14:m>
                <a:r>
                  <a:rPr lang="en-PH" sz="2200" dirty="0"/>
                  <a:t> = 0.04</a:t>
                </a:r>
              </a:p>
            </p:txBody>
          </p:sp>
        </mc:Choice>
        <mc:Fallback xmlns="">
          <p:sp>
            <p:nvSpPr>
              <p:cNvPr id="6" name="Rectangle 5">
                <a:extLst>
                  <a:ext uri="{FF2B5EF4-FFF2-40B4-BE49-F238E27FC236}">
                    <a16:creationId xmlns:a16="http://schemas.microsoft.com/office/drawing/2014/main" xmlns="" id="{42C03F5E-E3ED-4350-9B3B-87690671BF01}"/>
                  </a:ext>
                </a:extLst>
              </p:cNvPr>
              <p:cNvSpPr>
                <a:spLocks noRot="1" noChangeAspect="1" noMove="1" noResize="1" noEditPoints="1" noAdjustHandles="1" noChangeArrowheads="1" noChangeShapeType="1" noTextEdit="1"/>
              </p:cNvSpPr>
              <p:nvPr/>
            </p:nvSpPr>
            <p:spPr>
              <a:xfrm>
                <a:off x="503854" y="3482340"/>
                <a:ext cx="3625750" cy="2109295"/>
              </a:xfrm>
              <a:prstGeom prst="rect">
                <a:avLst/>
              </a:prstGeom>
              <a:blipFill rotWithShape="1">
                <a:blip r:embed="rId3"/>
                <a:stretch>
                  <a:fillRect l="-2189" b="-1156"/>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A0A9E09-F04C-4419-ACA0-624D88A33C16}"/>
                  </a:ext>
                </a:extLst>
              </p:cNvPr>
              <p:cNvSpPr/>
              <p:nvPr/>
            </p:nvSpPr>
            <p:spPr>
              <a:xfrm>
                <a:off x="4129603" y="3578382"/>
                <a:ext cx="7427987" cy="733021"/>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a:rPr>
                        <m:t>𝑀𝐴𝑃𝐸</m:t>
                      </m:r>
                      <m:r>
                        <a:rPr lang="en-US" sz="2200" i="1" smtClean="0">
                          <a:latin typeface="Cambria Math" panose="02040503050406030204" pitchFamily="18" charset="0"/>
                        </a:rPr>
                        <m:t>= </m:t>
                      </m:r>
                      <m:f>
                        <m:fPr>
                          <m:ctrlPr>
                            <a:rPr lang="en-US" sz="2200" i="1">
                              <a:latin typeface="Cambria Math" panose="02040503050406030204" pitchFamily="18" charset="0"/>
                            </a:rPr>
                          </m:ctrlPr>
                        </m:fPr>
                        <m:num>
                          <m:r>
                            <a:rPr lang="en-US" sz="2200" i="1" smtClean="0">
                              <a:latin typeface="Cambria Math"/>
                            </a:rPr>
                            <m:t>0</m:t>
                          </m:r>
                          <m:r>
                            <a:rPr lang="en-US" sz="2200" b="0" i="1" smtClean="0">
                              <a:latin typeface="Cambria Math"/>
                            </a:rPr>
                            <m:t>.10+0.0667+0.05+0.04</m:t>
                          </m:r>
                        </m:num>
                        <m:den>
                          <m:r>
                            <a:rPr lang="en-US" sz="2200" i="1">
                              <a:latin typeface="Cambria Math" panose="02040503050406030204" pitchFamily="18" charset="0"/>
                            </a:rPr>
                            <m:t>4</m:t>
                          </m:r>
                        </m:den>
                      </m:f>
                      <m:r>
                        <a:rPr lang="en-US" sz="2200" b="0" i="1" smtClean="0">
                          <a:latin typeface="Cambria Math"/>
                        </a:rPr>
                        <m:t>=</m:t>
                      </m:r>
                      <m:f>
                        <m:fPr>
                          <m:ctrlPr>
                            <a:rPr lang="en-US" sz="2200" b="0" i="1" smtClean="0">
                              <a:latin typeface="Cambria Math" panose="02040503050406030204" pitchFamily="18" charset="0"/>
                            </a:rPr>
                          </m:ctrlPr>
                        </m:fPr>
                        <m:num>
                          <m:r>
                            <a:rPr lang="en-US" sz="2200" b="0" i="1" smtClean="0">
                              <a:latin typeface="Cambria Math"/>
                            </a:rPr>
                            <m:t>0.2567</m:t>
                          </m:r>
                        </m:num>
                        <m:den>
                          <m:r>
                            <a:rPr lang="en-US" sz="2200" b="0" i="1" smtClean="0">
                              <a:latin typeface="Cambria Math"/>
                            </a:rPr>
                            <m:t>4</m:t>
                          </m:r>
                        </m:den>
                      </m:f>
                      <m:r>
                        <a:rPr lang="en-US" sz="2200" b="0" i="1" smtClean="0">
                          <a:latin typeface="Cambria Math"/>
                        </a:rPr>
                        <m:t>=</m:t>
                      </m:r>
                      <m:r>
                        <a:rPr lang="en-US" sz="2200" b="0" i="1" smtClean="0">
                          <a:solidFill>
                            <a:srgbClr val="C00000"/>
                          </a:solidFill>
                          <a:latin typeface="Cambria Math"/>
                        </a:rPr>
                        <m:t>0.0642</m:t>
                      </m:r>
                    </m:oMath>
                  </m:oMathPara>
                </a14:m>
                <a:endParaRPr lang="en-US" sz="2200" b="1" dirty="0">
                  <a:solidFill>
                    <a:srgbClr val="C00000"/>
                  </a:solidFill>
                </a:endParaRPr>
              </a:p>
            </p:txBody>
          </p:sp>
        </mc:Choice>
        <mc:Fallback xmlns="">
          <p:sp>
            <p:nvSpPr>
              <p:cNvPr id="7" name="Rectangle 6">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129603" y="3578382"/>
                <a:ext cx="7427987" cy="733021"/>
              </a:xfrm>
              <a:prstGeom prst="rect">
                <a:avLst/>
              </a:prstGeom>
              <a:blipFill rotWithShape="1">
                <a:blip r:embed="rId4"/>
                <a:stretch>
                  <a:fillRect/>
                </a:stretch>
              </a:blipFill>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A0A9E09-F04C-4419-ACA0-624D88A33C16}"/>
                  </a:ext>
                </a:extLst>
              </p:cNvPr>
              <p:cNvSpPr/>
              <p:nvPr/>
            </p:nvSpPr>
            <p:spPr>
              <a:xfrm>
                <a:off x="4140236" y="4653944"/>
                <a:ext cx="7427987" cy="430887"/>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200" b="0" i="1" smtClean="0">
                          <a:latin typeface="Cambria Math"/>
                        </a:rPr>
                        <m:t>𝑀𝐴𝑃𝐸</m:t>
                      </m:r>
                      <m:r>
                        <a:rPr lang="en-US" sz="2200" i="1" smtClean="0">
                          <a:latin typeface="Cambria Math" panose="02040503050406030204" pitchFamily="18" charset="0"/>
                        </a:rPr>
                        <m:t>= </m:t>
                      </m:r>
                      <m:r>
                        <a:rPr lang="en-US" sz="2200" b="0" i="1" smtClean="0">
                          <a:latin typeface="Cambria Math"/>
                        </a:rPr>
                        <m:t>0.0642 ∗100=</m:t>
                      </m:r>
                      <m:r>
                        <a:rPr lang="en-US" sz="2200" b="0" i="1" smtClean="0">
                          <a:solidFill>
                            <a:srgbClr val="C00000"/>
                          </a:solidFill>
                          <a:latin typeface="Cambria Math"/>
                        </a:rPr>
                        <m:t>6.42%</m:t>
                      </m:r>
                    </m:oMath>
                  </m:oMathPara>
                </a14:m>
                <a:endParaRPr lang="en-US" sz="2200" b="1" dirty="0">
                  <a:solidFill>
                    <a:srgbClr val="C00000"/>
                  </a:solidFill>
                </a:endParaRPr>
              </a:p>
            </p:txBody>
          </p:sp>
        </mc:Choice>
        <mc:Fallback xmlns="">
          <p:sp>
            <p:nvSpPr>
              <p:cNvPr id="10" name="Rectangle 9">
                <a:extLst>
                  <a:ext uri="{FF2B5EF4-FFF2-40B4-BE49-F238E27FC236}">
                    <a16:creationId xmlns:a16="http://schemas.microsoft.com/office/drawing/2014/main" xmlns:a14="http://schemas.microsoft.com/office/drawing/2010/main" xmlns="" id="{CA0A9E09-F04C-4419-ACA0-624D88A33C16}"/>
                  </a:ext>
                </a:extLst>
              </p:cNvPr>
              <p:cNvSpPr>
                <a:spLocks noRot="1" noChangeAspect="1" noMove="1" noResize="1" noEditPoints="1" noAdjustHandles="1" noChangeArrowheads="1" noChangeShapeType="1" noTextEdit="1"/>
              </p:cNvSpPr>
              <p:nvPr/>
            </p:nvSpPr>
            <p:spPr>
              <a:xfrm>
                <a:off x="4140236" y="4653944"/>
                <a:ext cx="7427987" cy="430887"/>
              </a:xfrm>
              <a:prstGeom prst="rect">
                <a:avLst/>
              </a:prstGeom>
              <a:blipFill rotWithShape="1">
                <a:blip r:embed="rId5"/>
                <a:stretch>
                  <a:fillRect/>
                </a:stretch>
              </a:blipFill>
            </p:spPr>
            <p:txBody>
              <a:bodyPr/>
              <a:lstStyle/>
              <a:p>
                <a:r>
                  <a:rPr lang="en-PH">
                    <a:noFill/>
                  </a:rPr>
                  <a:t> </a:t>
                </a:r>
              </a:p>
            </p:txBody>
          </p:sp>
        </mc:Fallback>
      </mc:AlternateContent>
      <p:sp>
        <p:nvSpPr>
          <p:cNvPr id="8" name="Rectangle 7">
            <a:extLst>
              <a:ext uri="{FF2B5EF4-FFF2-40B4-BE49-F238E27FC236}">
                <a16:creationId xmlns:a16="http://schemas.microsoft.com/office/drawing/2014/main" id="{994885C2-2BFE-4F3E-9587-E977A16051D6}"/>
              </a:ext>
            </a:extLst>
          </p:cNvPr>
          <p:cNvSpPr/>
          <p:nvPr/>
        </p:nvSpPr>
        <p:spPr>
          <a:xfrm>
            <a:off x="495306" y="5731305"/>
            <a:ext cx="11287654" cy="461665"/>
          </a:xfrm>
          <a:prstGeom prst="rect">
            <a:avLst/>
          </a:prstGeom>
        </p:spPr>
        <p:txBody>
          <a:bodyPr wrap="square">
            <a:spAutoFit/>
          </a:bodyPr>
          <a:lstStyle/>
          <a:p>
            <a:r>
              <a:rPr lang="en-PH" sz="2400" dirty="0">
                <a:solidFill>
                  <a:srgbClr val="C00000"/>
                </a:solidFill>
              </a:rPr>
              <a:t>Interpretation: </a:t>
            </a:r>
            <a:r>
              <a:rPr lang="en-PH" sz="2400" dirty="0"/>
              <a:t>On average, the forecast is off by about 6.42% relative to the actual values</a:t>
            </a:r>
          </a:p>
        </p:txBody>
      </p:sp>
    </p:spTree>
    <p:extLst>
      <p:ext uri="{BB962C8B-B14F-4D97-AF65-F5344CB8AC3E}">
        <p14:creationId xmlns:p14="http://schemas.microsoft.com/office/powerpoint/2010/main" val="784221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3600986"/>
          </a:xfrm>
          <a:prstGeom prst="rect">
            <a:avLst/>
          </a:prstGeom>
          <a:noFill/>
        </p:spPr>
        <p:txBody>
          <a:bodyPr wrap="square" rtlCol="0">
            <a:spAutoFit/>
          </a:bodyPr>
          <a:lstStyle/>
          <a:p>
            <a:r>
              <a:rPr lang="en-US" sz="4400" b="1" dirty="0"/>
              <a:t>Takeaway</a:t>
            </a:r>
          </a:p>
          <a:p>
            <a:endParaRPr lang="en-US" sz="1600" dirty="0"/>
          </a:p>
          <a:p>
            <a:pPr marL="514350" indent="-514350">
              <a:buAutoNum type="arabicPeriod"/>
            </a:pPr>
            <a:r>
              <a:rPr lang="en-US" sz="2800" b="1" dirty="0"/>
              <a:t>MAE</a:t>
            </a:r>
            <a:r>
              <a:rPr lang="en-US" sz="2800" dirty="0"/>
              <a:t> gives the average error in the same units as the data.</a:t>
            </a:r>
          </a:p>
          <a:p>
            <a:pPr marL="514350" indent="-514350">
              <a:buAutoNum type="arabicPeriod"/>
            </a:pPr>
            <a:r>
              <a:rPr lang="en-US" sz="2800" b="1" dirty="0"/>
              <a:t>MSE</a:t>
            </a:r>
            <a:r>
              <a:rPr lang="en-US" sz="2800" dirty="0"/>
              <a:t> penalizes larger errors more by squaring them.</a:t>
            </a:r>
          </a:p>
          <a:p>
            <a:pPr marL="514350" indent="-514350">
              <a:buAutoNum type="arabicPeriod"/>
            </a:pPr>
            <a:r>
              <a:rPr lang="en-US" sz="2800" b="1" dirty="0"/>
              <a:t>RMSE</a:t>
            </a:r>
            <a:r>
              <a:rPr lang="en-US" sz="2800" dirty="0"/>
              <a:t> brings MSE back to the original units, offering a clear view of the error magnitude.</a:t>
            </a:r>
          </a:p>
          <a:p>
            <a:pPr marL="514350" indent="-514350">
              <a:buAutoNum type="arabicPeriod"/>
            </a:pPr>
            <a:r>
              <a:rPr lang="en-US" sz="2800" b="1" dirty="0"/>
              <a:t>MAPE</a:t>
            </a:r>
            <a:r>
              <a:rPr lang="en-US" sz="2800" dirty="0"/>
              <a:t> expresses errors as percentage, making it easier to compare across different scales.</a:t>
            </a:r>
          </a:p>
        </p:txBody>
      </p:sp>
    </p:spTree>
    <p:extLst>
      <p:ext uri="{BB962C8B-B14F-4D97-AF65-F5344CB8AC3E}">
        <p14:creationId xmlns:p14="http://schemas.microsoft.com/office/powerpoint/2010/main" val="4042817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18</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413337"/>
            <a:ext cx="11452196" cy="1015663"/>
          </a:xfrm>
          <a:prstGeom prst="rect">
            <a:avLst/>
          </a:prstGeom>
          <a:noFill/>
        </p:spPr>
        <p:txBody>
          <a:bodyPr wrap="square" rtlCol="0">
            <a:spAutoFit/>
          </a:bodyPr>
          <a:lstStyle/>
          <a:p>
            <a:pPr algn="ctr"/>
            <a:r>
              <a:rPr lang="en-US" sz="6000" b="1" dirty="0"/>
              <a:t>Various Cases</a:t>
            </a:r>
          </a:p>
        </p:txBody>
      </p:sp>
    </p:spTree>
    <p:extLst>
      <p:ext uri="{BB962C8B-B14F-4D97-AF65-F5344CB8AC3E}">
        <p14:creationId xmlns:p14="http://schemas.microsoft.com/office/powerpoint/2010/main" val="253722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84CB54-17A6-4F9C-BC6F-202D8A01035C}"/>
              </a:ext>
            </a:extLst>
          </p:cNvPr>
          <p:cNvSpPr txBox="1"/>
          <p:nvPr/>
        </p:nvSpPr>
        <p:spPr>
          <a:xfrm>
            <a:off x="369902" y="2179421"/>
            <a:ext cx="11452196" cy="1938992"/>
          </a:xfrm>
          <a:prstGeom prst="rect">
            <a:avLst/>
          </a:prstGeom>
          <a:noFill/>
        </p:spPr>
        <p:txBody>
          <a:bodyPr wrap="square" rtlCol="0">
            <a:spAutoFit/>
          </a:bodyPr>
          <a:lstStyle/>
          <a:p>
            <a:pPr algn="ctr"/>
            <a:r>
              <a:rPr lang="en-US" sz="6000" b="1" dirty="0"/>
              <a:t>Example 1: </a:t>
            </a:r>
          </a:p>
          <a:p>
            <a:pPr algn="ctr"/>
            <a:r>
              <a:rPr lang="en-US" sz="6000" b="1" dirty="0"/>
              <a:t>Sensitivity to Outliers</a:t>
            </a:r>
          </a:p>
        </p:txBody>
      </p:sp>
    </p:spTree>
    <p:extLst>
      <p:ext uri="{BB962C8B-B14F-4D97-AF65-F5344CB8AC3E}">
        <p14:creationId xmlns:p14="http://schemas.microsoft.com/office/powerpoint/2010/main" val="3601320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969474"/>
            <a:ext cx="5205762" cy="4832092"/>
          </a:xfrm>
          <a:prstGeom prst="rect">
            <a:avLst/>
          </a:prstGeom>
          <a:noFill/>
        </p:spPr>
        <p:txBody>
          <a:bodyPr wrap="square" rtlCol="0">
            <a:spAutoFit/>
          </a:bodyPr>
          <a:lstStyle/>
          <a:p>
            <a:r>
              <a:rPr lang="en-US" sz="4400" b="1" dirty="0"/>
              <a:t>Motivation:</a:t>
            </a:r>
          </a:p>
          <a:p>
            <a:endParaRPr lang="en-US" sz="2400" b="1" dirty="0"/>
          </a:p>
          <a:p>
            <a:r>
              <a:rPr lang="en-US" sz="4000" dirty="0">
                <a:latin typeface="+mj-lt"/>
                <a:cs typeface="Arial" pitchFamily="34" charset="0"/>
              </a:rPr>
              <a:t>Forecasting is at the </a:t>
            </a:r>
            <a:r>
              <a:rPr lang="en-US" sz="4000" dirty="0">
                <a:solidFill>
                  <a:srgbClr val="C00000"/>
                </a:solidFill>
                <a:latin typeface="+mj-lt"/>
                <a:cs typeface="Arial" pitchFamily="34" charset="0"/>
              </a:rPr>
              <a:t>heart</a:t>
            </a:r>
            <a:r>
              <a:rPr lang="en-US" sz="4000" dirty="0">
                <a:latin typeface="+mj-lt"/>
                <a:cs typeface="Arial" pitchFamily="34" charset="0"/>
              </a:rPr>
              <a:t> of predictions. Accurately forecasting the future drives strategic actions, yet </a:t>
            </a:r>
            <a:r>
              <a:rPr lang="en-US" sz="4000" dirty="0">
                <a:solidFill>
                  <a:srgbClr val="C00000"/>
                </a:solidFill>
                <a:latin typeface="+mj-lt"/>
                <a:cs typeface="Arial" pitchFamily="34" charset="0"/>
              </a:rPr>
              <a:t>no forecast is perfect</a:t>
            </a:r>
            <a:r>
              <a:rPr lang="en-US" sz="4000" dirty="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4">
            <a:extLst>
              <a:ext uri="{FF2B5EF4-FFF2-40B4-BE49-F238E27FC236}">
                <a16:creationId xmlns:a16="http://schemas.microsoft.com/office/drawing/2014/main" id="{4A8FF7F7-BE07-4F68-A7D5-1F638CAE8FDD}"/>
              </a:ext>
            </a:extLst>
          </p:cNvPr>
          <p:cNvPicPr>
            <a:picLocks noChangeAspect="1"/>
          </p:cNvPicPr>
          <p:nvPr/>
        </p:nvPicPr>
        <p:blipFill>
          <a:blip r:embed="rId2"/>
          <a:stretch>
            <a:fillRect/>
          </a:stretch>
        </p:blipFill>
        <p:spPr>
          <a:xfrm>
            <a:off x="744937" y="1118385"/>
            <a:ext cx="4616925" cy="4534269"/>
          </a:xfrm>
          <a:prstGeom prst="rect">
            <a:avLst/>
          </a:prstGeom>
        </p:spPr>
      </p:pic>
    </p:spTree>
    <p:extLst>
      <p:ext uri="{BB962C8B-B14F-4D97-AF65-F5344CB8AC3E}">
        <p14:creationId xmlns:p14="http://schemas.microsoft.com/office/powerpoint/2010/main" val="874253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3145775552"/>
                  </p:ext>
                </p:extLst>
              </p:nvPr>
            </p:nvGraphicFramePr>
            <p:xfrm>
              <a:off x="2032001" y="980923"/>
              <a:ext cx="8127999" cy="27432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105</a:t>
                          </a:r>
                          <a:endParaRPr lang="en-PH" sz="2400" b="0" dirty="0"/>
                        </a:p>
                      </a:txBody>
                      <a:tcPr/>
                    </a:tc>
                    <a:extLst>
                      <a:ext uri="{0D108BD9-81ED-4DB2-BD59-A6C34878D82A}">
                        <a16:rowId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95</a:t>
                          </a:r>
                          <a:endParaRPr lang="en-PH" sz="2400" b="0" dirty="0"/>
                        </a:p>
                      </a:txBody>
                      <a:tcPr/>
                    </a:tc>
                    <a:extLst>
                      <a:ext uri="{0D108BD9-81ED-4DB2-BD59-A6C34878D82A}">
                        <a16:rowId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100</a:t>
                          </a:r>
                          <a:endParaRPr lang="en-PH" sz="2400" b="0" dirty="0"/>
                        </a:p>
                      </a:txBody>
                      <a:tcPr/>
                    </a:tc>
                    <a:extLst>
                      <a:ext uri="{0D108BD9-81ED-4DB2-BD59-A6C34878D82A}">
                        <a16:rowId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100</a:t>
                          </a:r>
                          <a:endParaRPr lang="en-PH" sz="2400" b="0" dirty="0"/>
                        </a:p>
                      </a:txBody>
                      <a:tcPr/>
                    </a:tc>
                    <a:extLst>
                      <a:ext uri="{0D108BD9-81ED-4DB2-BD59-A6C34878D82A}">
                        <a16:rowId xmlns:a16="http://schemas.microsoft.com/office/drawing/2014/main" val="1310842188"/>
                      </a:ext>
                    </a:extLst>
                  </a:tr>
                  <a:tr h="370840">
                    <a:tc>
                      <a:txBody>
                        <a:bodyPr/>
                        <a:lstStyle/>
                        <a:p>
                          <a:pPr algn="ctr"/>
                          <a:r>
                            <a:rPr lang="en-US" sz="2400" b="0" dirty="0"/>
                            <a:t>5</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160</a:t>
                          </a:r>
                          <a:endParaRPr lang="en-PH" sz="2400" b="0" dirty="0"/>
                        </a:p>
                      </a:txBody>
                      <a:tcPr/>
                    </a:tc>
                    <a:extLst>
                      <a:ext uri="{0D108BD9-81ED-4DB2-BD59-A6C34878D82A}">
                        <a16:rowId xmlns:a16="http://schemas.microsoft.com/office/drawing/2014/main" val="10005"/>
                      </a:ext>
                    </a:extLst>
                  </a:tr>
                </a:tbl>
              </a:graphicData>
            </a:graphic>
          </p:graphicFrame>
        </mc:Choice>
        <mc:Fallback xmlns="">
          <p:graphicFrame>
            <p:nvGraphicFramePr>
              <p:cNvPr id="3"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3145775552"/>
                  </p:ext>
                </p:extLst>
              </p:nvPr>
            </p:nvGraphicFramePr>
            <p:xfrm>
              <a:off x="2032001" y="980923"/>
              <a:ext cx="8127999" cy="27432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530667"/>
                          </a:stretch>
                        </a:blipFill>
                      </a:tcPr>
                    </a:tc>
                    <a:tc>
                      <a:txBody>
                        <a:bodyPr/>
                        <a:lstStyle/>
                        <a:p>
                          <a:endParaRPr lang="en-US"/>
                        </a:p>
                      </a:txBody>
                      <a:tcPr>
                        <a:blipFill rotWithShape="1">
                          <a:blip r:embed="rId2"/>
                          <a:stretch>
                            <a:fillRect l="-118331" t="-10667" b="-5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105</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95</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100</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100</a:t>
                          </a:r>
                          <a:endParaRPr lang="en-PH" sz="2400" b="0" dirty="0"/>
                        </a:p>
                      </a:txBody>
                      <a:tcPr/>
                    </a:tc>
                    <a:extLst>
                      <a:ext uri="{0D108BD9-81ED-4DB2-BD59-A6C34878D82A}">
                        <a16:rowId xmlns:a16="http://schemas.microsoft.com/office/drawing/2014/main" xmlns:a14="http://schemas.microsoft.com/office/drawing/2010/main" xmlns="" val="1310842188"/>
                      </a:ext>
                    </a:extLst>
                  </a:tr>
                  <a:tr h="457200">
                    <a:tc>
                      <a:txBody>
                        <a:bodyPr/>
                        <a:lstStyle/>
                        <a:p>
                          <a:pPr algn="ctr"/>
                          <a:r>
                            <a:rPr lang="en-US" sz="2400" b="0" dirty="0" smtClean="0"/>
                            <a:t>5</a:t>
                          </a:r>
                          <a:endParaRPr lang="en-PH" sz="2400" b="0" dirty="0"/>
                        </a:p>
                      </a:txBody>
                      <a:tcPr/>
                    </a:tc>
                    <a:tc>
                      <a:txBody>
                        <a:bodyPr/>
                        <a:lstStyle/>
                        <a:p>
                          <a:pPr algn="ctr"/>
                          <a:r>
                            <a:rPr lang="en-US" sz="2400" b="0" dirty="0" smtClean="0"/>
                            <a:t>100</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160</a:t>
                          </a:r>
                          <a:endParaRPr lang="en-PH" sz="2400" b="0" dirty="0"/>
                        </a:p>
                      </a:txBody>
                      <a:tcPr/>
                    </a:tc>
                  </a:tr>
                </a:tbl>
              </a:graphicData>
            </a:graphic>
          </p:graphicFrame>
        </mc:Fallback>
      </mc:AlternateContent>
      <p:grpSp>
        <p:nvGrpSpPr>
          <p:cNvPr id="2" name="Group 1"/>
          <p:cNvGrpSpPr/>
          <p:nvPr/>
        </p:nvGrpSpPr>
        <p:grpSpPr>
          <a:xfrm>
            <a:off x="376262" y="3989513"/>
            <a:ext cx="11351449" cy="2123658"/>
            <a:chOff x="376262" y="3989513"/>
            <a:chExt cx="11351449" cy="2123658"/>
          </a:xfrm>
        </p:grpSpPr>
        <p:sp>
          <p:nvSpPr>
            <p:cNvPr id="4" name="Rectangle 3">
              <a:extLst>
                <a:ext uri="{FF2B5EF4-FFF2-40B4-BE49-F238E27FC236}">
                  <a16:creationId xmlns:a16="http://schemas.microsoft.com/office/drawing/2014/main" id="{42C03F5E-E3ED-4350-9B3B-87690671BF01}"/>
                </a:ext>
              </a:extLst>
            </p:cNvPr>
            <p:cNvSpPr/>
            <p:nvPr/>
          </p:nvSpPr>
          <p:spPr>
            <a:xfrm>
              <a:off x="376262" y="4143401"/>
              <a:ext cx="2430733" cy="1815882"/>
            </a:xfrm>
            <a:prstGeom prst="rect">
              <a:avLst/>
            </a:prstGeom>
          </p:spPr>
          <p:txBody>
            <a:bodyPr wrap="square">
              <a:spAutoFit/>
            </a:bodyPr>
            <a:lstStyle/>
            <a:p>
              <a:r>
                <a:rPr lang="en-US" sz="2800" b="0" i="1" dirty="0"/>
                <a:t>MAE: </a:t>
              </a:r>
              <a:r>
                <a:rPr lang="en-US" sz="2800" b="0" i="1" dirty="0">
                  <a:solidFill>
                    <a:srgbClr val="C00000"/>
                  </a:solidFill>
                </a:rPr>
                <a:t>14</a:t>
              </a:r>
              <a:r>
                <a:rPr lang="en-US" sz="2800" b="0" i="1" dirty="0"/>
                <a:t> 	</a:t>
              </a:r>
            </a:p>
            <a:p>
              <a:r>
                <a:rPr lang="en-US" sz="2800" i="1" dirty="0"/>
                <a:t>MSE: </a:t>
              </a:r>
              <a:r>
                <a:rPr lang="en-US" sz="2800" i="1" dirty="0">
                  <a:solidFill>
                    <a:srgbClr val="C00000"/>
                  </a:solidFill>
                </a:rPr>
                <a:t>730</a:t>
              </a:r>
            </a:p>
            <a:p>
              <a:r>
                <a:rPr lang="en-US" sz="2800" b="0" i="1" dirty="0"/>
                <a:t>RMSE: </a:t>
              </a:r>
              <a:r>
                <a:rPr lang="en-US" sz="2800" b="0" i="1" dirty="0">
                  <a:solidFill>
                    <a:srgbClr val="C00000"/>
                  </a:solidFill>
                </a:rPr>
                <a:t>27.02</a:t>
              </a:r>
            </a:p>
            <a:p>
              <a:r>
                <a:rPr lang="en-US" sz="2800" i="1" dirty="0"/>
                <a:t>MAPE = </a:t>
              </a:r>
              <a:r>
                <a:rPr lang="en-US" sz="2800" i="1" dirty="0">
                  <a:solidFill>
                    <a:srgbClr val="C00000"/>
                  </a:solidFill>
                </a:rPr>
                <a:t>14%</a:t>
              </a:r>
              <a:endParaRPr lang="en-US" sz="2800" b="0" i="1" dirty="0">
                <a:solidFill>
                  <a:srgbClr val="C00000"/>
                </a:solidFill>
              </a:endParaRPr>
            </a:p>
          </p:txBody>
        </p:sp>
        <p:sp>
          <p:nvSpPr>
            <p:cNvPr id="6" name="Rectangle 5">
              <a:extLst>
                <a:ext uri="{FF2B5EF4-FFF2-40B4-BE49-F238E27FC236}">
                  <a16:creationId xmlns:a16="http://schemas.microsoft.com/office/drawing/2014/main" id="{42C03F5E-E3ED-4350-9B3B-87690671BF01}"/>
                </a:ext>
              </a:extLst>
            </p:cNvPr>
            <p:cNvSpPr/>
            <p:nvPr/>
          </p:nvSpPr>
          <p:spPr>
            <a:xfrm>
              <a:off x="3356922" y="3989513"/>
              <a:ext cx="8370789" cy="2123658"/>
            </a:xfrm>
            <a:prstGeom prst="rect">
              <a:avLst/>
            </a:prstGeom>
          </p:spPr>
          <p:txBody>
            <a:bodyPr wrap="square">
              <a:spAutoFit/>
            </a:bodyPr>
            <a:lstStyle/>
            <a:p>
              <a:r>
                <a:rPr lang="en-US" sz="2200" b="0" i="1" dirty="0"/>
                <a:t>MAE: Forecast is off by 14 units</a:t>
              </a:r>
            </a:p>
            <a:p>
              <a:r>
                <a:rPr lang="en-US" sz="2200" b="0" i="1" dirty="0"/>
                <a:t>MSE: </a:t>
              </a:r>
              <a:r>
                <a:rPr lang="en-US" sz="2200" i="1" dirty="0"/>
                <a:t>S</a:t>
              </a:r>
              <a:r>
                <a:rPr lang="en-US" sz="2200" b="0" i="1" dirty="0"/>
                <a:t>quaring the errors exaggerates the outlier, resulting in high MSE</a:t>
              </a:r>
            </a:p>
            <a:p>
              <a:r>
                <a:rPr lang="en-US" sz="2200" i="1" dirty="0"/>
                <a:t>RMSE: Indicates a larger average error when the large deviation is considered</a:t>
              </a:r>
            </a:p>
            <a:p>
              <a:r>
                <a:rPr lang="en-US" sz="2200" i="1" dirty="0"/>
                <a:t>MAPE: Shows a 14% average deviation, but note it doesn’t reflect the squared impact of the outlier as seen in MSE and RMSE</a:t>
              </a:r>
            </a:p>
          </p:txBody>
        </p:sp>
      </p:grpSp>
    </p:spTree>
    <p:extLst>
      <p:ext uri="{BB962C8B-B14F-4D97-AF65-F5344CB8AC3E}">
        <p14:creationId xmlns:p14="http://schemas.microsoft.com/office/powerpoint/2010/main" val="379578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3600986"/>
          </a:xfrm>
          <a:prstGeom prst="rect">
            <a:avLst/>
          </a:prstGeom>
          <a:noFill/>
        </p:spPr>
        <p:txBody>
          <a:bodyPr wrap="square" rtlCol="0">
            <a:spAutoFit/>
          </a:bodyPr>
          <a:lstStyle/>
          <a:p>
            <a:r>
              <a:rPr lang="en-US" sz="4400" b="1" dirty="0"/>
              <a:t>Insight</a:t>
            </a:r>
          </a:p>
          <a:p>
            <a:endParaRPr lang="en-US" sz="1600" dirty="0"/>
          </a:p>
          <a:p>
            <a:pPr marL="514350" indent="-514350">
              <a:buAutoNum type="arabicPeriod"/>
            </a:pPr>
            <a:r>
              <a:rPr lang="en-US" sz="2800" b="1" dirty="0"/>
              <a:t>MAE</a:t>
            </a:r>
            <a:r>
              <a:rPr lang="en-US" sz="2800" dirty="0"/>
              <a:t> and </a:t>
            </a:r>
            <a:r>
              <a:rPr lang="en-US" sz="2800" b="1" dirty="0"/>
              <a:t>MAPE</a:t>
            </a:r>
            <a:r>
              <a:rPr lang="en-US" sz="2800" dirty="0"/>
              <a:t> suggest a moderate average error.</a:t>
            </a:r>
          </a:p>
          <a:p>
            <a:pPr marL="514350" indent="-514350">
              <a:buAutoNum type="arabicPeriod"/>
            </a:pPr>
            <a:r>
              <a:rPr lang="en-US" sz="2800" b="1" dirty="0"/>
              <a:t>MSE</a:t>
            </a:r>
            <a:r>
              <a:rPr lang="en-US" sz="2800" dirty="0"/>
              <a:t> and </a:t>
            </a:r>
            <a:r>
              <a:rPr lang="en-US" sz="2800" b="1" dirty="0"/>
              <a:t>RMSE</a:t>
            </a:r>
            <a:r>
              <a:rPr lang="en-US" sz="2800" dirty="0"/>
              <a:t> are heavily influenced by the outlier.</a:t>
            </a:r>
          </a:p>
          <a:p>
            <a:pPr marL="514350" indent="-514350">
              <a:buAutoNum type="arabicPeriod"/>
            </a:pPr>
            <a:r>
              <a:rPr lang="en-US" sz="2800" b="1" dirty="0"/>
              <a:t>Voting-based decision: </a:t>
            </a:r>
            <a:r>
              <a:rPr lang="en-US" sz="2800" dirty="0"/>
              <a:t>In this case, if you looked at MAE or MAPE, you might underestimate the risk of the extreme error. Considering all metrics helps reveal that while most forecasts are accurate, one large error skews the overall performance significantly.</a:t>
            </a:r>
          </a:p>
        </p:txBody>
      </p:sp>
    </p:spTree>
    <p:extLst>
      <p:ext uri="{BB962C8B-B14F-4D97-AF65-F5344CB8AC3E}">
        <p14:creationId xmlns:p14="http://schemas.microsoft.com/office/powerpoint/2010/main" val="3765202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84CB54-17A6-4F9C-BC6F-202D8A01035C}"/>
              </a:ext>
            </a:extLst>
          </p:cNvPr>
          <p:cNvSpPr txBox="1"/>
          <p:nvPr/>
        </p:nvSpPr>
        <p:spPr>
          <a:xfrm>
            <a:off x="369902" y="2179421"/>
            <a:ext cx="11452196" cy="1938992"/>
          </a:xfrm>
          <a:prstGeom prst="rect">
            <a:avLst/>
          </a:prstGeom>
          <a:noFill/>
        </p:spPr>
        <p:txBody>
          <a:bodyPr wrap="square" rtlCol="0">
            <a:spAutoFit/>
          </a:bodyPr>
          <a:lstStyle/>
          <a:p>
            <a:pPr algn="ctr"/>
            <a:r>
              <a:rPr lang="en-US" sz="6000" b="1" dirty="0"/>
              <a:t>Example 2: </a:t>
            </a:r>
          </a:p>
          <a:p>
            <a:pPr algn="ctr"/>
            <a:r>
              <a:rPr lang="en-US" sz="6000" b="1" dirty="0"/>
              <a:t>Near-Zero Actual Values</a:t>
            </a:r>
          </a:p>
        </p:txBody>
      </p:sp>
    </p:spTree>
    <p:extLst>
      <p:ext uri="{BB962C8B-B14F-4D97-AF65-F5344CB8AC3E}">
        <p14:creationId xmlns:p14="http://schemas.microsoft.com/office/powerpoint/2010/main" val="683718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1808884981"/>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a16="http://schemas.microsoft.com/office/drawing/2014/main" val="1798310828"/>
                      </a:ext>
                    </a:extLst>
                  </a:tr>
                  <a:tr h="370840">
                    <a:tc>
                      <a:txBody>
                        <a:bodyPr/>
                        <a:lstStyle/>
                        <a:p>
                          <a:pPr algn="ctr"/>
                          <a:r>
                            <a:rPr lang="en-US" sz="2400" b="0" dirty="0"/>
                            <a:t>1</a:t>
                          </a:r>
                          <a:endParaRPr lang="en-PH" sz="2400" b="0" dirty="0"/>
                        </a:p>
                      </a:txBody>
                      <a:tcPr/>
                    </a:tc>
                    <a:tc>
                      <a:txBody>
                        <a:bodyPr/>
                        <a:lstStyle/>
                        <a:p>
                          <a:pPr algn="ctr"/>
                          <a:r>
                            <a:rPr lang="en-US" sz="2400" b="0" dirty="0"/>
                            <a:t>0.1</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0.3</a:t>
                          </a:r>
                          <a:endParaRPr lang="en-PH" sz="2400" b="0" dirty="0"/>
                        </a:p>
                      </a:txBody>
                      <a:tcPr/>
                    </a:tc>
                    <a:extLst>
                      <a:ext uri="{0D108BD9-81ED-4DB2-BD59-A6C34878D82A}">
                        <a16:rowId xmlns:a16="http://schemas.microsoft.com/office/drawing/2014/main" val="1404954822"/>
                      </a:ext>
                    </a:extLst>
                  </a:tr>
                  <a:tr h="370840">
                    <a:tc>
                      <a:txBody>
                        <a:bodyPr/>
                        <a:lstStyle/>
                        <a:p>
                          <a:pPr algn="ctr"/>
                          <a:r>
                            <a:rPr lang="en-US" sz="2400" b="0" dirty="0"/>
                            <a:t>2</a:t>
                          </a:r>
                          <a:endParaRPr lang="en-PH" sz="2400" b="0" dirty="0"/>
                        </a:p>
                      </a:txBody>
                      <a:tcPr/>
                    </a:tc>
                    <a:tc>
                      <a:txBody>
                        <a:bodyPr/>
                        <a:lstStyle/>
                        <a:p>
                          <a:pPr algn="ctr"/>
                          <a:r>
                            <a:rPr lang="en-US" sz="2400" b="0" dirty="0"/>
                            <a:t>0.2</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0.1</a:t>
                          </a:r>
                          <a:endParaRPr lang="en-PH" sz="2400" b="0" dirty="0"/>
                        </a:p>
                      </a:txBody>
                      <a:tcPr/>
                    </a:tc>
                    <a:extLst>
                      <a:ext uri="{0D108BD9-81ED-4DB2-BD59-A6C34878D82A}">
                        <a16:rowId xmlns:a16="http://schemas.microsoft.com/office/drawing/2014/main" val="3148427475"/>
                      </a:ext>
                    </a:extLst>
                  </a:tr>
                  <a:tr h="370840">
                    <a:tc>
                      <a:txBody>
                        <a:bodyPr/>
                        <a:lstStyle/>
                        <a:p>
                          <a:pPr algn="ctr"/>
                          <a:r>
                            <a:rPr lang="en-US" sz="2400" b="0" dirty="0"/>
                            <a:t>3</a:t>
                          </a:r>
                          <a:endParaRPr lang="en-PH" sz="2400" b="0" dirty="0"/>
                        </a:p>
                      </a:txBody>
                      <a:tcPr/>
                    </a:tc>
                    <a:tc>
                      <a:txBody>
                        <a:bodyPr/>
                        <a:lstStyle/>
                        <a:p>
                          <a:pPr algn="ctr"/>
                          <a:r>
                            <a:rPr lang="en-US" sz="2400" b="0" dirty="0"/>
                            <a:t>0.15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0.2</a:t>
                          </a:r>
                          <a:endParaRPr lang="en-PH" sz="2400" b="0" dirty="0"/>
                        </a:p>
                      </a:txBody>
                      <a:tcPr/>
                    </a:tc>
                    <a:extLst>
                      <a:ext uri="{0D108BD9-81ED-4DB2-BD59-A6C34878D82A}">
                        <a16:rowId xmlns:a16="http://schemas.microsoft.com/office/drawing/2014/main" val="1935952499"/>
                      </a:ext>
                    </a:extLst>
                  </a:tr>
                  <a:tr h="370840">
                    <a:tc>
                      <a:txBody>
                        <a:bodyPr/>
                        <a:lstStyle/>
                        <a:p>
                          <a:pPr algn="ctr"/>
                          <a:r>
                            <a:rPr lang="en-US" sz="2400" b="0" dirty="0"/>
                            <a:t>4</a:t>
                          </a:r>
                          <a:endParaRPr lang="en-PH" sz="2400" b="0" dirty="0"/>
                        </a:p>
                      </a:txBody>
                      <a:tcPr/>
                    </a:tc>
                    <a:tc>
                      <a:txBody>
                        <a:bodyPr/>
                        <a:lstStyle/>
                        <a:p>
                          <a:pPr algn="ctr"/>
                          <a:r>
                            <a:rPr lang="en-US" sz="2400" b="0" dirty="0"/>
                            <a:t>0.05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a:t>0.1</a:t>
                          </a:r>
                          <a:endParaRPr lang="en-PH" sz="2400" b="0" dirty="0"/>
                        </a:p>
                      </a:txBody>
                      <a:tcPr/>
                    </a:tc>
                    <a:extLst>
                      <a:ext uri="{0D108BD9-81ED-4DB2-BD59-A6C34878D82A}">
                        <a16:rowId xmlns:a16="http://schemas.microsoft.com/office/drawing/2014/main" val="1310842188"/>
                      </a:ext>
                    </a:extLst>
                  </a:tr>
                </a:tbl>
              </a:graphicData>
            </a:graphic>
          </p:graphicFrame>
        </mc:Choice>
        <mc:Fallback xmlns="">
          <p:graphicFrame>
            <p:nvGraphicFramePr>
              <p:cNvPr id="3" name="Table 2">
                <a:extLst>
                  <a:ext uri="{FF2B5EF4-FFF2-40B4-BE49-F238E27FC236}">
                    <a16:creationId xmlns:a16="http://schemas.microsoft.com/office/drawing/2014/main" xmlns:a14="http://schemas.microsoft.com/office/drawing/2010/main" xmlns="" id="{D5550273-5528-43BD-8412-7F8D06306A14}"/>
                  </a:ext>
                </a:extLst>
              </p:cNvPr>
              <p:cNvGraphicFramePr>
                <a:graphicFrameLocks noGrp="1"/>
              </p:cNvGraphicFramePr>
              <p:nvPr>
                <p:extLst>
                  <p:ext uri="{D42A27DB-BD31-4B8C-83A1-F6EECF244321}">
                    <p14:modId xmlns:p14="http://schemas.microsoft.com/office/powerpoint/2010/main" val="1808884981"/>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xmlns:a14="http://schemas.microsoft.com/office/drawing/2010/main" xmlns="" val="2590844336"/>
                        </a:ext>
                      </a:extLst>
                    </a:gridCol>
                    <a:gridCol w="3331028">
                      <a:extLst>
                        <a:ext uri="{9D8B030D-6E8A-4147-A177-3AD203B41FA5}">
                          <a16:colId xmlns:a16="http://schemas.microsoft.com/office/drawing/2014/main" xmlns:a14="http://schemas.microsoft.com/office/drawing/2010/main" xmlns="" val="2133703778"/>
                        </a:ext>
                      </a:extLst>
                    </a:gridCol>
                    <a:gridCol w="3721878">
                      <a:extLst>
                        <a:ext uri="{9D8B030D-6E8A-4147-A177-3AD203B41FA5}">
                          <a16:colId xmlns:a16="http://schemas.microsoft.com/office/drawing/2014/main" xmlns:a14="http://schemas.microsoft.com/office/drawing/2010/main" xmlns=""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rotWithShape="1">
                          <a:blip r:embed="rId2"/>
                          <a:stretch>
                            <a:fillRect l="-32176" t="-10667" r="-111700" b="-430667"/>
                          </a:stretch>
                        </a:blipFill>
                      </a:tcPr>
                    </a:tc>
                    <a:tc>
                      <a:txBody>
                        <a:bodyPr/>
                        <a:lstStyle/>
                        <a:p>
                          <a:endParaRPr lang="en-US"/>
                        </a:p>
                      </a:txBody>
                      <a:tcPr>
                        <a:blipFill rotWithShape="1">
                          <a:blip r:embed="rId2"/>
                          <a:stretch>
                            <a:fillRect l="-118331" t="-10667" b="-430667"/>
                          </a:stretch>
                        </a:blipFill>
                      </a:tcPr>
                    </a:tc>
                    <a:extLst>
                      <a:ext uri="{0D108BD9-81ED-4DB2-BD59-A6C34878D82A}">
                        <a16:rowId xmlns:a16="http://schemas.microsoft.com/office/drawing/2014/main" xmlns:a14="http://schemas.microsoft.com/office/drawing/2010/main" xmlns="" val="1798310828"/>
                      </a:ext>
                    </a:extLst>
                  </a:tr>
                  <a:tr h="457200">
                    <a:tc>
                      <a:txBody>
                        <a:bodyPr/>
                        <a:lstStyle/>
                        <a:p>
                          <a:pPr algn="ctr"/>
                          <a:r>
                            <a:rPr lang="en-US" sz="2400" b="0" dirty="0"/>
                            <a:t>1</a:t>
                          </a:r>
                          <a:endParaRPr lang="en-PH" sz="2400" b="0" dirty="0"/>
                        </a:p>
                      </a:txBody>
                      <a:tcPr/>
                    </a:tc>
                    <a:tc>
                      <a:txBody>
                        <a:bodyPr/>
                        <a:lstStyle/>
                        <a:p>
                          <a:pPr algn="ctr"/>
                          <a:r>
                            <a:rPr lang="en-US" sz="2400" b="0" dirty="0" smtClean="0"/>
                            <a:t>0.1</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0.3</a:t>
                          </a:r>
                          <a:endParaRPr lang="en-PH" sz="2400" b="0" dirty="0"/>
                        </a:p>
                      </a:txBody>
                      <a:tcPr/>
                    </a:tc>
                    <a:extLst>
                      <a:ext uri="{0D108BD9-81ED-4DB2-BD59-A6C34878D82A}">
                        <a16:rowId xmlns:a16="http://schemas.microsoft.com/office/drawing/2014/main" xmlns:a14="http://schemas.microsoft.com/office/drawing/2010/main" xmlns="" val="1404954822"/>
                      </a:ext>
                    </a:extLst>
                  </a:tr>
                  <a:tr h="457200">
                    <a:tc>
                      <a:txBody>
                        <a:bodyPr/>
                        <a:lstStyle/>
                        <a:p>
                          <a:pPr algn="ctr"/>
                          <a:r>
                            <a:rPr lang="en-US" sz="2400" b="0" dirty="0"/>
                            <a:t>2</a:t>
                          </a:r>
                          <a:endParaRPr lang="en-PH" sz="2400" b="0" dirty="0"/>
                        </a:p>
                      </a:txBody>
                      <a:tcPr/>
                    </a:tc>
                    <a:tc>
                      <a:txBody>
                        <a:bodyPr/>
                        <a:lstStyle/>
                        <a:p>
                          <a:pPr algn="ctr"/>
                          <a:r>
                            <a:rPr lang="en-US" sz="2400" b="0" dirty="0" smtClean="0"/>
                            <a:t>0.2</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0.1</a:t>
                          </a:r>
                          <a:endParaRPr lang="en-PH" sz="2400" b="0" dirty="0"/>
                        </a:p>
                      </a:txBody>
                      <a:tcPr/>
                    </a:tc>
                    <a:extLst>
                      <a:ext uri="{0D108BD9-81ED-4DB2-BD59-A6C34878D82A}">
                        <a16:rowId xmlns:a16="http://schemas.microsoft.com/office/drawing/2014/main" xmlns:a14="http://schemas.microsoft.com/office/drawing/2010/main" xmlns="" val="3148427475"/>
                      </a:ext>
                    </a:extLst>
                  </a:tr>
                  <a:tr h="457200">
                    <a:tc>
                      <a:txBody>
                        <a:bodyPr/>
                        <a:lstStyle/>
                        <a:p>
                          <a:pPr algn="ctr"/>
                          <a:r>
                            <a:rPr lang="en-US" sz="2400" b="0" dirty="0"/>
                            <a:t>3</a:t>
                          </a:r>
                          <a:endParaRPr lang="en-PH" sz="2400" b="0" dirty="0"/>
                        </a:p>
                      </a:txBody>
                      <a:tcPr/>
                    </a:tc>
                    <a:tc>
                      <a:txBody>
                        <a:bodyPr/>
                        <a:lstStyle/>
                        <a:p>
                          <a:pPr algn="ctr"/>
                          <a:r>
                            <a:rPr lang="en-US" sz="2400" b="0" dirty="0" smtClean="0"/>
                            <a:t>0.15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0.2</a:t>
                          </a:r>
                          <a:endParaRPr lang="en-PH" sz="2400" b="0" dirty="0"/>
                        </a:p>
                      </a:txBody>
                      <a:tcPr/>
                    </a:tc>
                    <a:extLst>
                      <a:ext uri="{0D108BD9-81ED-4DB2-BD59-A6C34878D82A}">
                        <a16:rowId xmlns:a16="http://schemas.microsoft.com/office/drawing/2014/main" xmlns:a14="http://schemas.microsoft.com/office/drawing/2010/main" xmlns="" val="1935952499"/>
                      </a:ext>
                    </a:extLst>
                  </a:tr>
                  <a:tr h="457200">
                    <a:tc>
                      <a:txBody>
                        <a:bodyPr/>
                        <a:lstStyle/>
                        <a:p>
                          <a:pPr algn="ctr"/>
                          <a:r>
                            <a:rPr lang="en-US" sz="2400" b="0" dirty="0"/>
                            <a:t>4</a:t>
                          </a:r>
                          <a:endParaRPr lang="en-PH" sz="2400" b="0" dirty="0"/>
                        </a:p>
                      </a:txBody>
                      <a:tcPr/>
                    </a:tc>
                    <a:tc>
                      <a:txBody>
                        <a:bodyPr/>
                        <a:lstStyle/>
                        <a:p>
                          <a:pPr algn="ctr"/>
                          <a:r>
                            <a:rPr lang="en-US" sz="2400" b="0" dirty="0" smtClean="0"/>
                            <a:t>0.05</a:t>
                          </a:r>
                          <a:endParaRPr lang="en-PH" sz="2400" b="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0" dirty="0" smtClean="0"/>
                            <a:t>0.1</a:t>
                          </a:r>
                          <a:endParaRPr lang="en-PH" sz="2400" b="0" dirty="0"/>
                        </a:p>
                      </a:txBody>
                      <a:tcPr/>
                    </a:tc>
                    <a:extLst>
                      <a:ext uri="{0D108BD9-81ED-4DB2-BD59-A6C34878D82A}">
                        <a16:rowId xmlns:a16="http://schemas.microsoft.com/office/drawing/2014/main" xmlns:a14="http://schemas.microsoft.com/office/drawing/2010/main" xmlns="" val="1310842188"/>
                      </a:ext>
                    </a:extLst>
                  </a:tr>
                </a:tbl>
              </a:graphicData>
            </a:graphic>
          </p:graphicFrame>
        </mc:Fallback>
      </mc:AlternateContent>
      <p:grpSp>
        <p:nvGrpSpPr>
          <p:cNvPr id="4" name="Group 3"/>
          <p:cNvGrpSpPr/>
          <p:nvPr/>
        </p:nvGrpSpPr>
        <p:grpSpPr>
          <a:xfrm>
            <a:off x="376262" y="3835625"/>
            <a:ext cx="11351449" cy="1969770"/>
            <a:chOff x="376262" y="3989513"/>
            <a:chExt cx="11351449" cy="1969770"/>
          </a:xfrm>
        </p:grpSpPr>
        <p:sp>
          <p:nvSpPr>
            <p:cNvPr id="5" name="Rectangle 4">
              <a:extLst>
                <a:ext uri="{FF2B5EF4-FFF2-40B4-BE49-F238E27FC236}">
                  <a16:creationId xmlns:a16="http://schemas.microsoft.com/office/drawing/2014/main" id="{42C03F5E-E3ED-4350-9B3B-87690671BF01}"/>
                </a:ext>
              </a:extLst>
            </p:cNvPr>
            <p:cNvSpPr/>
            <p:nvPr/>
          </p:nvSpPr>
          <p:spPr>
            <a:xfrm>
              <a:off x="376262" y="4143401"/>
              <a:ext cx="2622119" cy="1815882"/>
            </a:xfrm>
            <a:prstGeom prst="rect">
              <a:avLst/>
            </a:prstGeom>
          </p:spPr>
          <p:txBody>
            <a:bodyPr wrap="square">
              <a:spAutoFit/>
            </a:bodyPr>
            <a:lstStyle/>
            <a:p>
              <a:r>
                <a:rPr lang="en-US" sz="2800" b="0" i="1" dirty="0"/>
                <a:t>MAE: </a:t>
              </a:r>
              <a:r>
                <a:rPr lang="en-US" sz="2800" b="0" i="1" dirty="0">
                  <a:solidFill>
                    <a:srgbClr val="C00000"/>
                  </a:solidFill>
                </a:rPr>
                <a:t>0.1</a:t>
              </a:r>
              <a:r>
                <a:rPr lang="en-US" sz="2800" b="0" i="1" dirty="0"/>
                <a:t> 	</a:t>
              </a:r>
            </a:p>
            <a:p>
              <a:r>
                <a:rPr lang="en-US" sz="2800" i="1" dirty="0"/>
                <a:t>MSE: </a:t>
              </a:r>
              <a:r>
                <a:rPr lang="en-US" sz="2800" i="1" dirty="0">
                  <a:solidFill>
                    <a:srgbClr val="C00000"/>
                  </a:solidFill>
                </a:rPr>
                <a:t>0.01375</a:t>
              </a:r>
            </a:p>
            <a:p>
              <a:r>
                <a:rPr lang="en-US" sz="2800" b="0" i="1" dirty="0"/>
                <a:t>RMSE: </a:t>
              </a:r>
              <a:r>
                <a:rPr lang="en-US" sz="2800" b="0" i="1" dirty="0">
                  <a:solidFill>
                    <a:srgbClr val="C00000"/>
                  </a:solidFill>
                </a:rPr>
                <a:t>0.117</a:t>
              </a:r>
            </a:p>
            <a:p>
              <a:r>
                <a:rPr lang="en-US" sz="2800" i="1" dirty="0"/>
                <a:t>MAPE = </a:t>
              </a:r>
              <a:r>
                <a:rPr lang="en-US" sz="2800" i="1" dirty="0">
                  <a:solidFill>
                    <a:srgbClr val="C00000"/>
                  </a:solidFill>
                </a:rPr>
                <a:t>95.83%</a:t>
              </a:r>
              <a:endParaRPr lang="en-US" sz="2800" b="0" i="1" dirty="0">
                <a:solidFill>
                  <a:srgbClr val="C00000"/>
                </a:solidFill>
              </a:endParaRPr>
            </a:p>
          </p:txBody>
        </p:sp>
        <p:sp>
          <p:nvSpPr>
            <p:cNvPr id="7" name="Rectangle 6">
              <a:extLst>
                <a:ext uri="{FF2B5EF4-FFF2-40B4-BE49-F238E27FC236}">
                  <a16:creationId xmlns:a16="http://schemas.microsoft.com/office/drawing/2014/main" id="{42C03F5E-E3ED-4350-9B3B-87690671BF01}"/>
                </a:ext>
              </a:extLst>
            </p:cNvPr>
            <p:cNvSpPr/>
            <p:nvPr/>
          </p:nvSpPr>
          <p:spPr>
            <a:xfrm>
              <a:off x="3356922" y="3989513"/>
              <a:ext cx="8370789" cy="1785104"/>
            </a:xfrm>
            <a:prstGeom prst="rect">
              <a:avLst/>
            </a:prstGeom>
          </p:spPr>
          <p:txBody>
            <a:bodyPr wrap="square">
              <a:spAutoFit/>
            </a:bodyPr>
            <a:lstStyle/>
            <a:p>
              <a:r>
                <a:rPr lang="en-US" sz="2200" b="0" i="1" dirty="0"/>
                <a:t>MAE: Forecast is off by 0.1</a:t>
              </a:r>
            </a:p>
            <a:p>
              <a:r>
                <a:rPr lang="en-US" sz="2200" b="0" i="1" dirty="0"/>
                <a:t>MSE: </a:t>
              </a:r>
              <a:r>
                <a:rPr lang="en-US" sz="2200" i="1" dirty="0"/>
                <a:t>Squared error remains small due to the low absolute errors</a:t>
              </a:r>
              <a:endParaRPr lang="en-US" sz="2200" b="0" i="1" dirty="0"/>
            </a:p>
            <a:p>
              <a:r>
                <a:rPr lang="en-US" sz="2200" i="1" dirty="0"/>
                <a:t>RMSE: Similar to MAE in this instance</a:t>
              </a:r>
            </a:p>
            <a:p>
              <a:r>
                <a:rPr lang="en-US" sz="2200" i="1" dirty="0"/>
                <a:t>MAPE: Appears extremely high, nearly 96%, which can be misleading given the very small scale of the actual values.</a:t>
              </a:r>
            </a:p>
          </p:txBody>
        </p:sp>
      </p:grpSp>
    </p:spTree>
    <p:extLst>
      <p:ext uri="{BB962C8B-B14F-4D97-AF65-F5344CB8AC3E}">
        <p14:creationId xmlns:p14="http://schemas.microsoft.com/office/powerpoint/2010/main" val="123772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4893647"/>
          </a:xfrm>
          <a:prstGeom prst="rect">
            <a:avLst/>
          </a:prstGeom>
          <a:noFill/>
        </p:spPr>
        <p:txBody>
          <a:bodyPr wrap="square" rtlCol="0">
            <a:spAutoFit/>
          </a:bodyPr>
          <a:lstStyle/>
          <a:p>
            <a:r>
              <a:rPr lang="en-US" sz="4400" b="1" dirty="0"/>
              <a:t>Insight</a:t>
            </a:r>
          </a:p>
          <a:p>
            <a:endParaRPr lang="en-US" sz="1600" dirty="0"/>
          </a:p>
          <a:p>
            <a:pPr marL="514350" indent="-514350">
              <a:buAutoNum type="arabicPeriod"/>
            </a:pPr>
            <a:r>
              <a:rPr lang="en-US" sz="2800" b="1" dirty="0"/>
              <a:t>MAE, MSE,</a:t>
            </a:r>
            <a:r>
              <a:rPr lang="en-US" sz="2800" dirty="0"/>
              <a:t> and </a:t>
            </a:r>
            <a:r>
              <a:rPr lang="en-US" sz="2800" b="1" dirty="0"/>
              <a:t>RMSE</a:t>
            </a:r>
            <a:r>
              <a:rPr lang="en-US" sz="2800" dirty="0"/>
              <a:t> indicate relatively small errors in absolute terms.</a:t>
            </a:r>
          </a:p>
          <a:p>
            <a:pPr marL="514350" indent="-514350">
              <a:buAutoNum type="arabicPeriod"/>
            </a:pPr>
            <a:r>
              <a:rPr lang="en-US" sz="2800" b="1" dirty="0"/>
              <a:t>MAPE </a:t>
            </a:r>
            <a:r>
              <a:rPr lang="en-US" sz="2800" dirty="0"/>
              <a:t>is inflated due to division by numbers close to zero, potentially distorting the true performance of the model.</a:t>
            </a:r>
          </a:p>
          <a:p>
            <a:pPr marL="514350" indent="-514350">
              <a:buAutoNum type="arabicPeriod"/>
            </a:pPr>
            <a:r>
              <a:rPr lang="en-US" sz="2800" b="1" dirty="0"/>
              <a:t>Voting-based decision: </a:t>
            </a:r>
            <a:r>
              <a:rPr lang="en-US" sz="2800" dirty="0"/>
              <a:t>By considering all metrics, you see that percentage-based errors (MAPE) may not be reliable in contexts with near-zero actuals. Relying solely on MAPE would misguide model evaluation, while the combination of MAE, MSE, and RMSE gives a more balanced view.</a:t>
            </a:r>
          </a:p>
        </p:txBody>
      </p:sp>
    </p:spTree>
    <p:extLst>
      <p:ext uri="{BB962C8B-B14F-4D97-AF65-F5344CB8AC3E}">
        <p14:creationId xmlns:p14="http://schemas.microsoft.com/office/powerpoint/2010/main" val="33352439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25</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413337"/>
            <a:ext cx="11452196" cy="1015663"/>
          </a:xfrm>
          <a:prstGeom prst="rect">
            <a:avLst/>
          </a:prstGeom>
          <a:noFill/>
        </p:spPr>
        <p:txBody>
          <a:bodyPr wrap="square" rtlCol="0">
            <a:spAutoFit/>
          </a:bodyPr>
          <a:lstStyle/>
          <a:p>
            <a:pPr algn="ctr"/>
            <a:r>
              <a:rPr lang="en-US" sz="6000" b="1" dirty="0"/>
              <a:t>Conclusion</a:t>
            </a:r>
          </a:p>
        </p:txBody>
      </p:sp>
    </p:spTree>
    <p:extLst>
      <p:ext uri="{BB962C8B-B14F-4D97-AF65-F5344CB8AC3E}">
        <p14:creationId xmlns:p14="http://schemas.microsoft.com/office/powerpoint/2010/main" val="39261310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966050"/>
            <a:ext cx="10558668" cy="3970318"/>
          </a:xfrm>
          <a:prstGeom prst="rect">
            <a:avLst/>
          </a:prstGeom>
          <a:noFill/>
        </p:spPr>
        <p:txBody>
          <a:bodyPr wrap="square" rtlCol="0">
            <a:spAutoFit/>
          </a:bodyPr>
          <a:lstStyle/>
          <a:p>
            <a:pPr marL="514350" indent="-514350">
              <a:buAutoNum type="arabicPeriod"/>
            </a:pPr>
            <a:r>
              <a:rPr lang="en-US" sz="3600" b="1" dirty="0"/>
              <a:t>Outlier Sensitivity: </a:t>
            </a:r>
            <a:r>
              <a:rPr lang="en-US" sz="3600" dirty="0"/>
              <a:t>RMSE and MSE can be heavily influenced by extreme values, while MAE and MAPE might understate the risk.</a:t>
            </a:r>
          </a:p>
          <a:p>
            <a:pPr marL="514350" indent="-514350">
              <a:buAutoNum type="arabicPeriod"/>
            </a:pPr>
            <a:endParaRPr lang="en-US" sz="3600" dirty="0"/>
          </a:p>
          <a:p>
            <a:pPr marL="514350" indent="-514350">
              <a:buAutoNum type="arabicPeriod"/>
            </a:pPr>
            <a:r>
              <a:rPr lang="en-US" sz="3600" b="1" dirty="0"/>
              <a:t>Scale Distortion: </a:t>
            </a:r>
            <a:r>
              <a:rPr lang="en-US" sz="3600" dirty="0"/>
              <a:t>MAPE can be misleading when actual values are near zero, whereas MAE, MSE, and RMSE maintain their scale integrity.</a:t>
            </a:r>
          </a:p>
        </p:txBody>
      </p:sp>
    </p:spTree>
    <p:extLst>
      <p:ext uri="{BB962C8B-B14F-4D97-AF65-F5344CB8AC3E}">
        <p14:creationId xmlns:p14="http://schemas.microsoft.com/office/powerpoint/2010/main" val="27858908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785289"/>
            <a:ext cx="10558668" cy="5262979"/>
          </a:xfrm>
          <a:prstGeom prst="rect">
            <a:avLst/>
          </a:prstGeom>
          <a:noFill/>
        </p:spPr>
        <p:txBody>
          <a:bodyPr wrap="square" rtlCol="0">
            <a:spAutoFit/>
          </a:bodyPr>
          <a:lstStyle/>
          <a:p>
            <a:r>
              <a:rPr lang="en-US" sz="4000" b="1" dirty="0"/>
              <a:t>Solution:</a:t>
            </a:r>
          </a:p>
          <a:p>
            <a:endParaRPr lang="en-US" sz="2000" b="1" dirty="0"/>
          </a:p>
          <a:p>
            <a:pPr marL="514350" indent="-514350">
              <a:buAutoNum type="arabicPeriod"/>
            </a:pPr>
            <a:r>
              <a:rPr lang="en-US" sz="3400" b="1" dirty="0"/>
              <a:t>Aggregate the insights: </a:t>
            </a:r>
            <a:r>
              <a:rPr lang="en-US" sz="3400" dirty="0"/>
              <a:t>Identify if most metrics point to similar conclusion.</a:t>
            </a:r>
          </a:p>
          <a:p>
            <a:pPr marL="514350" indent="-514350">
              <a:buAutoNum type="arabicPeriod"/>
            </a:pPr>
            <a:r>
              <a:rPr lang="en-US" sz="3400" b="1" dirty="0"/>
              <a:t>Understand context: </a:t>
            </a:r>
            <a:r>
              <a:rPr lang="en-US" sz="3400" dirty="0"/>
              <a:t>Consider the nature of your data (presence of outliers, scale issues) to decide which metrics should have more influence</a:t>
            </a:r>
          </a:p>
          <a:p>
            <a:pPr marL="514350" indent="-514350">
              <a:buAutoNum type="arabicPeriod"/>
            </a:pPr>
            <a:r>
              <a:rPr lang="en-US" sz="3400" b="1" dirty="0"/>
              <a:t>Balance trade-offs:</a:t>
            </a:r>
            <a:r>
              <a:rPr lang="en-US" sz="3400" dirty="0"/>
              <a:t> No single metric captures all nuances. A combined judgment reduces the risk of over fitting your model evaluation to a single dimension.</a:t>
            </a:r>
            <a:endParaRPr lang="en-US" sz="3400" b="1" dirty="0"/>
          </a:p>
        </p:txBody>
      </p:sp>
    </p:spTree>
    <p:extLst>
      <p:ext uri="{BB962C8B-B14F-4D97-AF65-F5344CB8AC3E}">
        <p14:creationId xmlns:p14="http://schemas.microsoft.com/office/powerpoint/2010/main" val="1485952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838454"/>
            <a:ext cx="10558668" cy="4524315"/>
          </a:xfrm>
          <a:prstGeom prst="rect">
            <a:avLst/>
          </a:prstGeom>
          <a:noFill/>
        </p:spPr>
        <p:txBody>
          <a:bodyPr wrap="square" rtlCol="0">
            <a:spAutoFit/>
          </a:bodyPr>
          <a:lstStyle/>
          <a:p>
            <a:r>
              <a:rPr lang="en-US" sz="4000" b="1" dirty="0"/>
              <a:t>Other Methods:</a:t>
            </a:r>
          </a:p>
          <a:p>
            <a:endParaRPr lang="en-US" sz="2000" b="1" dirty="0"/>
          </a:p>
          <a:p>
            <a:r>
              <a:rPr lang="en-US" sz="3600" b="1" dirty="0"/>
              <a:t>Mean Absolute Scaled Error (MASE)</a:t>
            </a:r>
          </a:p>
          <a:p>
            <a:pPr marL="571500" indent="-571500">
              <a:buFontTx/>
              <a:buChar char="-"/>
            </a:pPr>
            <a:r>
              <a:rPr lang="en-US" sz="3200" dirty="0"/>
              <a:t>Scales the forecast errors by the in-sample error of a naïve forecasting model (often a simple random walk).</a:t>
            </a:r>
          </a:p>
          <a:p>
            <a:pPr marL="571500" indent="-571500">
              <a:buFontTx/>
              <a:buChar char="-"/>
            </a:pPr>
            <a:r>
              <a:rPr lang="en-US" sz="3200" i="1" dirty="0"/>
              <a:t>Scale-independence: </a:t>
            </a:r>
            <a:r>
              <a:rPr lang="en-US" sz="3200" dirty="0"/>
              <a:t>It allows you to compare errors across different datasets or time series.</a:t>
            </a:r>
          </a:p>
          <a:p>
            <a:pPr marL="571500" indent="-571500">
              <a:buFontTx/>
              <a:buChar char="-"/>
            </a:pPr>
            <a:r>
              <a:rPr lang="en-US" sz="3200" i="1" dirty="0"/>
              <a:t>Robustness:</a:t>
            </a:r>
            <a:r>
              <a:rPr lang="en-US" sz="3200" dirty="0"/>
              <a:t> It doesn’t blow up when actual values are close to zero.</a:t>
            </a:r>
          </a:p>
        </p:txBody>
      </p:sp>
    </p:spTree>
    <p:extLst>
      <p:ext uri="{BB962C8B-B14F-4D97-AF65-F5344CB8AC3E}">
        <p14:creationId xmlns:p14="http://schemas.microsoft.com/office/powerpoint/2010/main" val="1993623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838454"/>
            <a:ext cx="10558668" cy="5016758"/>
          </a:xfrm>
          <a:prstGeom prst="rect">
            <a:avLst/>
          </a:prstGeom>
          <a:noFill/>
        </p:spPr>
        <p:txBody>
          <a:bodyPr wrap="square" rtlCol="0">
            <a:spAutoFit/>
          </a:bodyPr>
          <a:lstStyle/>
          <a:p>
            <a:r>
              <a:rPr lang="en-US" sz="4000" b="1" dirty="0"/>
              <a:t>Other Methods:</a:t>
            </a:r>
          </a:p>
          <a:p>
            <a:endParaRPr lang="en-US" sz="2000" b="1" dirty="0"/>
          </a:p>
          <a:p>
            <a:r>
              <a:rPr lang="en-US" sz="3600" b="1" dirty="0"/>
              <a:t>Symmetric Mean Absolute Percentage Error (</a:t>
            </a:r>
            <a:r>
              <a:rPr lang="en-US" sz="3600" b="1" dirty="0" err="1"/>
              <a:t>sMAPE</a:t>
            </a:r>
            <a:r>
              <a:rPr lang="en-US" sz="3600" b="1" dirty="0"/>
              <a:t>)</a:t>
            </a:r>
          </a:p>
          <a:p>
            <a:pPr marL="571500" indent="-571500">
              <a:buFontTx/>
              <a:buChar char="-"/>
            </a:pPr>
            <a:r>
              <a:rPr lang="en-US" sz="3200" dirty="0"/>
              <a:t>It modifies the </a:t>
            </a:r>
            <a:r>
              <a:rPr lang="en-US" sz="3200" i="1" dirty="0"/>
              <a:t>MAPE</a:t>
            </a:r>
            <a:r>
              <a:rPr lang="en-US" sz="3200" dirty="0"/>
              <a:t> by using the average of the absolute values of the actual and forecasted values in the denominator, reducing sensitivity when values are small.</a:t>
            </a:r>
          </a:p>
          <a:p>
            <a:pPr marL="571500" indent="-571500">
              <a:buFontTx/>
              <a:buChar char="-"/>
            </a:pPr>
            <a:r>
              <a:rPr lang="en-US" sz="3200" i="1" dirty="0"/>
              <a:t>Symmetry: </a:t>
            </a:r>
            <a:r>
              <a:rPr lang="en-US" sz="3200" dirty="0"/>
              <a:t>It treats over-forecasts and under-forecasts more equally</a:t>
            </a:r>
          </a:p>
          <a:p>
            <a:pPr marL="571500" indent="-571500">
              <a:buFontTx/>
              <a:buChar char="-"/>
            </a:pPr>
            <a:r>
              <a:rPr lang="en-US" sz="3200" i="1" dirty="0"/>
              <a:t>Reduced bias: </a:t>
            </a:r>
            <a:r>
              <a:rPr lang="en-US" sz="3200" dirty="0"/>
              <a:t>It mitigates the extreme percentage errors that can occur in MAPE when actual values approach zero.</a:t>
            </a:r>
          </a:p>
        </p:txBody>
      </p:sp>
    </p:spTree>
    <p:extLst>
      <p:ext uri="{BB962C8B-B14F-4D97-AF65-F5344CB8AC3E}">
        <p14:creationId xmlns:p14="http://schemas.microsoft.com/office/powerpoint/2010/main" val="225306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82532"/>
            <a:ext cx="5205762" cy="4462760"/>
          </a:xfrm>
          <a:prstGeom prst="rect">
            <a:avLst/>
          </a:prstGeom>
          <a:noFill/>
        </p:spPr>
        <p:txBody>
          <a:bodyPr wrap="square" rtlCol="0">
            <a:spAutoFit/>
          </a:bodyPr>
          <a:lstStyle/>
          <a:p>
            <a:r>
              <a:rPr lang="en-US" sz="4400" b="1" dirty="0"/>
              <a:t>Motivation:</a:t>
            </a:r>
          </a:p>
          <a:p>
            <a:endParaRPr lang="en-US" sz="2400" b="1" dirty="0"/>
          </a:p>
          <a:p>
            <a:r>
              <a:rPr lang="en-US" sz="3600" dirty="0">
                <a:latin typeface="+mj-lt"/>
                <a:cs typeface="Arial" pitchFamily="34" charset="0"/>
              </a:rPr>
              <a:t>Understanding &amp; measuring forecasting errors is essential, it provides a </a:t>
            </a:r>
            <a:r>
              <a:rPr lang="en-US" sz="3600" dirty="0">
                <a:solidFill>
                  <a:srgbClr val="C00000"/>
                </a:solidFill>
                <a:latin typeface="+mj-lt"/>
                <a:cs typeface="Arial" pitchFamily="34" charset="0"/>
              </a:rPr>
              <a:t>quantitative</a:t>
            </a:r>
            <a:r>
              <a:rPr lang="en-US" sz="3600" dirty="0">
                <a:latin typeface="+mj-lt"/>
                <a:cs typeface="Arial" pitchFamily="34" charset="0"/>
              </a:rPr>
              <a:t> way to evaluate how close our predictions to </a:t>
            </a:r>
            <a:r>
              <a:rPr lang="en-US" sz="3600" dirty="0">
                <a:solidFill>
                  <a:srgbClr val="C00000"/>
                </a:solidFill>
                <a:latin typeface="+mj-lt"/>
                <a:cs typeface="Arial" pitchFamily="34" charset="0"/>
              </a:rPr>
              <a:t>reality</a:t>
            </a:r>
            <a:r>
              <a:rPr lang="en-US" sz="3600" dirty="0">
                <a:latin typeface="+mj-lt"/>
                <a:cs typeface="Arial" pitchFamily="34" charset="0"/>
              </a:rPr>
              <a:t>.</a:t>
            </a:r>
            <a:endParaRPr lang="en-PH" sz="36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6" name="Picture 5">
            <a:extLst>
              <a:ext uri="{FF2B5EF4-FFF2-40B4-BE49-F238E27FC236}">
                <a16:creationId xmlns:a16="http://schemas.microsoft.com/office/drawing/2014/main" id="{C292DD58-3D63-4090-80C8-CBA19476A557}"/>
              </a:ext>
            </a:extLst>
          </p:cNvPr>
          <p:cNvPicPr>
            <a:picLocks noChangeAspect="1"/>
          </p:cNvPicPr>
          <p:nvPr/>
        </p:nvPicPr>
        <p:blipFill>
          <a:blip r:embed="rId2"/>
          <a:stretch>
            <a:fillRect/>
          </a:stretch>
        </p:blipFill>
        <p:spPr>
          <a:xfrm>
            <a:off x="783267" y="1162951"/>
            <a:ext cx="4590052" cy="4532097"/>
          </a:xfrm>
          <a:prstGeom prst="rect">
            <a:avLst/>
          </a:prstGeom>
        </p:spPr>
      </p:pic>
    </p:spTree>
    <p:extLst>
      <p:ext uri="{BB962C8B-B14F-4D97-AF65-F5344CB8AC3E}">
        <p14:creationId xmlns:p14="http://schemas.microsoft.com/office/powerpoint/2010/main" val="31272527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01714" y="838454"/>
            <a:ext cx="10558668" cy="5016758"/>
          </a:xfrm>
          <a:prstGeom prst="rect">
            <a:avLst/>
          </a:prstGeom>
          <a:noFill/>
        </p:spPr>
        <p:txBody>
          <a:bodyPr wrap="square" rtlCol="0">
            <a:spAutoFit/>
          </a:bodyPr>
          <a:lstStyle/>
          <a:p>
            <a:r>
              <a:rPr lang="en-US" sz="4000" b="1" dirty="0"/>
              <a:t>Other Methods:</a:t>
            </a:r>
          </a:p>
          <a:p>
            <a:endParaRPr lang="en-US" sz="2000" b="1" dirty="0"/>
          </a:p>
          <a:p>
            <a:r>
              <a:rPr lang="en-US" sz="3600" b="1" dirty="0" err="1"/>
              <a:t>Theil’s</a:t>
            </a:r>
            <a:r>
              <a:rPr lang="en-US" sz="3600" b="1" dirty="0"/>
              <a:t> U Statistic</a:t>
            </a:r>
          </a:p>
          <a:p>
            <a:pPr marL="571500" indent="-571500">
              <a:buFontTx/>
              <a:buChar char="-"/>
            </a:pPr>
            <a:r>
              <a:rPr lang="en-US" sz="3200" dirty="0"/>
              <a:t>It compares the accuracy of your forecasting model to that of a naïve model (such as the “no change” model). A value of less than 1 indicates that your model outperforms the naïve benchmark.</a:t>
            </a:r>
          </a:p>
          <a:p>
            <a:pPr marL="571500" indent="-571500">
              <a:buFontTx/>
              <a:buChar char="-"/>
            </a:pPr>
            <a:r>
              <a:rPr lang="en-US" sz="3200" i="1" dirty="0"/>
              <a:t>Benchmarking</a:t>
            </a:r>
            <a:r>
              <a:rPr lang="en-US" sz="3200" dirty="0"/>
              <a:t>: It provides context by comparing your model against a simple alternative, which can be particularly insightful for time series data.</a:t>
            </a:r>
          </a:p>
        </p:txBody>
      </p:sp>
    </p:spTree>
    <p:extLst>
      <p:ext uri="{BB962C8B-B14F-4D97-AF65-F5344CB8AC3E}">
        <p14:creationId xmlns:p14="http://schemas.microsoft.com/office/powerpoint/2010/main" val="1884753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769441"/>
          </a:xfrm>
          <a:prstGeom prst="rect">
            <a:avLst/>
          </a:prstGeom>
          <a:noFill/>
        </p:spPr>
        <p:txBody>
          <a:bodyPr wrap="square" rtlCol="0">
            <a:spAutoFit/>
          </a:bodyPr>
          <a:lstStyle/>
          <a:p>
            <a:pPr algn="ctr"/>
            <a:r>
              <a:rPr lang="en-US" sz="4400" b="1" dirty="0">
                <a:latin typeface="Arial" pitchFamily="34" charset="0"/>
                <a:cs typeface="Arial" pitchFamily="34" charset="0"/>
              </a:rPr>
              <a:t>[Code Demo]</a:t>
            </a:r>
            <a:endParaRPr lang="en-US" sz="28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2581438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4</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284226"/>
            <a:ext cx="11452196" cy="1569660"/>
          </a:xfrm>
          <a:prstGeom prst="rect">
            <a:avLst/>
          </a:prstGeom>
          <a:noFill/>
        </p:spPr>
        <p:txBody>
          <a:bodyPr wrap="square" rtlCol="0">
            <a:spAutoFit/>
          </a:bodyPr>
          <a:lstStyle/>
          <a:p>
            <a:pPr algn="ctr"/>
            <a:r>
              <a:rPr lang="en-US" sz="4800" b="1" dirty="0"/>
              <a:t>Why Measure </a:t>
            </a:r>
          </a:p>
          <a:p>
            <a:pPr algn="ctr"/>
            <a:r>
              <a:rPr lang="en-US" sz="4800" b="1" dirty="0"/>
              <a:t>Forecasting Errors?</a:t>
            </a:r>
          </a:p>
        </p:txBody>
      </p:sp>
    </p:spTree>
    <p:extLst>
      <p:ext uri="{BB962C8B-B14F-4D97-AF65-F5344CB8AC3E}">
        <p14:creationId xmlns:p14="http://schemas.microsoft.com/office/powerpoint/2010/main" val="386440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a:t>1. Model Selection</a:t>
            </a:r>
          </a:p>
          <a:p>
            <a:endParaRPr lang="en-US" sz="2400" b="1" dirty="0"/>
          </a:p>
          <a:p>
            <a:r>
              <a:rPr lang="en-US" sz="4000" dirty="0">
                <a:latin typeface="+mj-lt"/>
                <a:cs typeface="Arial" pitchFamily="34" charset="0"/>
              </a:rPr>
              <a:t>Error metrics act as benchmarks that allow us to </a:t>
            </a:r>
            <a:r>
              <a:rPr lang="en-US" sz="4000" dirty="0">
                <a:solidFill>
                  <a:srgbClr val="C00000"/>
                </a:solidFill>
                <a:latin typeface="+mj-lt"/>
                <a:cs typeface="Arial" pitchFamily="34" charset="0"/>
              </a:rPr>
              <a:t>compare</a:t>
            </a:r>
            <a:r>
              <a:rPr lang="en-US" sz="4000" dirty="0">
                <a:latin typeface="+mj-lt"/>
                <a:cs typeface="Arial" pitchFamily="34" charset="0"/>
              </a:rPr>
              <a:t> different model’s performance objectively.</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6" name="Picture 5">
            <a:extLst>
              <a:ext uri="{FF2B5EF4-FFF2-40B4-BE49-F238E27FC236}">
                <a16:creationId xmlns:a16="http://schemas.microsoft.com/office/drawing/2014/main" id="{D9ECFF77-FBC6-4273-BEEE-E40A37BD041E}"/>
              </a:ext>
            </a:extLst>
          </p:cNvPr>
          <p:cNvPicPr>
            <a:picLocks noChangeAspect="1"/>
          </p:cNvPicPr>
          <p:nvPr/>
        </p:nvPicPr>
        <p:blipFill>
          <a:blip r:embed="rId2"/>
          <a:stretch>
            <a:fillRect/>
          </a:stretch>
        </p:blipFill>
        <p:spPr>
          <a:xfrm>
            <a:off x="837520" y="1211204"/>
            <a:ext cx="4396954" cy="4351972"/>
          </a:xfrm>
          <a:prstGeom prst="rect">
            <a:avLst/>
          </a:prstGeom>
        </p:spPr>
      </p:pic>
    </p:spTree>
    <p:extLst>
      <p:ext uri="{BB962C8B-B14F-4D97-AF65-F5344CB8AC3E}">
        <p14:creationId xmlns:p14="http://schemas.microsoft.com/office/powerpoint/2010/main" val="229676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12954"/>
            <a:ext cx="5205762" cy="4832092"/>
          </a:xfrm>
          <a:prstGeom prst="rect">
            <a:avLst/>
          </a:prstGeom>
          <a:noFill/>
        </p:spPr>
        <p:txBody>
          <a:bodyPr wrap="square" rtlCol="0">
            <a:spAutoFit/>
          </a:bodyPr>
          <a:lstStyle/>
          <a:p>
            <a:r>
              <a:rPr lang="en-US" sz="4400" b="1" dirty="0"/>
              <a:t>2. Risk Management</a:t>
            </a:r>
          </a:p>
          <a:p>
            <a:endParaRPr lang="en-US" sz="2400" b="1" dirty="0"/>
          </a:p>
          <a:p>
            <a:r>
              <a:rPr lang="en-US" sz="4000" dirty="0">
                <a:latin typeface="+mj-lt"/>
                <a:cs typeface="Arial" pitchFamily="34" charset="0"/>
              </a:rPr>
              <a:t>Forecast errors are a reality, but by quantifying them, we can </a:t>
            </a:r>
            <a:r>
              <a:rPr lang="en-US" sz="4000" dirty="0">
                <a:solidFill>
                  <a:srgbClr val="C00000"/>
                </a:solidFill>
                <a:latin typeface="+mj-lt"/>
                <a:cs typeface="Arial" pitchFamily="34" charset="0"/>
              </a:rPr>
              <a:t>better assess</a:t>
            </a:r>
            <a:r>
              <a:rPr lang="en-US" sz="4000" dirty="0">
                <a:latin typeface="+mj-lt"/>
                <a:cs typeface="Arial" pitchFamily="34" charset="0"/>
              </a:rPr>
              <a:t> and </a:t>
            </a:r>
            <a:r>
              <a:rPr lang="en-US" sz="4000" dirty="0">
                <a:solidFill>
                  <a:srgbClr val="C00000"/>
                </a:solidFill>
                <a:latin typeface="+mj-lt"/>
                <a:cs typeface="Arial" pitchFamily="34" charset="0"/>
              </a:rPr>
              <a:t>manage the risks </a:t>
            </a:r>
            <a:r>
              <a:rPr lang="en-US" sz="4000" dirty="0">
                <a:latin typeface="+mj-lt"/>
                <a:cs typeface="Arial" pitchFamily="34" charset="0"/>
              </a:rPr>
              <a:t>involved.</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4">
            <a:extLst>
              <a:ext uri="{FF2B5EF4-FFF2-40B4-BE49-F238E27FC236}">
                <a16:creationId xmlns:a16="http://schemas.microsoft.com/office/drawing/2014/main" id="{6F45C129-6C0C-480B-AEDC-9A6075F5E32A}"/>
              </a:ext>
            </a:extLst>
          </p:cNvPr>
          <p:cNvPicPr>
            <a:picLocks noChangeAspect="1"/>
          </p:cNvPicPr>
          <p:nvPr/>
        </p:nvPicPr>
        <p:blipFill>
          <a:blip r:embed="rId2"/>
          <a:stretch>
            <a:fillRect/>
          </a:stretch>
        </p:blipFill>
        <p:spPr>
          <a:xfrm>
            <a:off x="688033" y="1090952"/>
            <a:ext cx="4760895" cy="4676095"/>
          </a:xfrm>
          <a:prstGeom prst="rect">
            <a:avLst/>
          </a:prstGeom>
        </p:spPr>
      </p:pic>
    </p:spTree>
    <p:extLst>
      <p:ext uri="{BB962C8B-B14F-4D97-AF65-F5344CB8AC3E}">
        <p14:creationId xmlns:p14="http://schemas.microsoft.com/office/powerpoint/2010/main" val="247043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7</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284226"/>
            <a:ext cx="11452196" cy="1569660"/>
          </a:xfrm>
          <a:prstGeom prst="rect">
            <a:avLst/>
          </a:prstGeom>
          <a:noFill/>
        </p:spPr>
        <p:txBody>
          <a:bodyPr wrap="square" rtlCol="0">
            <a:spAutoFit/>
          </a:bodyPr>
          <a:lstStyle/>
          <a:p>
            <a:pPr algn="ctr"/>
            <a:r>
              <a:rPr lang="en-US" sz="4800" b="1" dirty="0"/>
              <a:t>Key Measures of </a:t>
            </a:r>
          </a:p>
          <a:p>
            <a:pPr algn="ctr"/>
            <a:r>
              <a:rPr lang="en-US" sz="4800" b="1" dirty="0"/>
              <a:t>Forecasting Errors</a:t>
            </a:r>
          </a:p>
        </p:txBody>
      </p:sp>
    </p:spTree>
    <p:extLst>
      <p:ext uri="{BB962C8B-B14F-4D97-AF65-F5344CB8AC3E}">
        <p14:creationId xmlns:p14="http://schemas.microsoft.com/office/powerpoint/2010/main" val="332585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743093" y="1006171"/>
                <a:ext cx="10558668" cy="5063374"/>
              </a:xfrm>
              <a:prstGeom prst="rect">
                <a:avLst/>
              </a:prstGeom>
              <a:noFill/>
            </p:spPr>
            <p:txBody>
              <a:bodyPr wrap="square" rtlCol="0">
                <a:spAutoFit/>
              </a:bodyPr>
              <a:lstStyle/>
              <a:p>
                <a:r>
                  <a:rPr lang="en-US" sz="4400" b="1" dirty="0"/>
                  <a:t>Mean Absolute Error (MAE)</a:t>
                </a:r>
              </a:p>
              <a:p>
                <a:pPr marL="571500" indent="-571500">
                  <a:buFontTx/>
                  <a:buChar char="-"/>
                </a:pPr>
                <a:r>
                  <a:rPr lang="en-US" sz="3600" dirty="0"/>
                  <a:t>It gives a straightforward average of absolute differences between the predicted and actual values.</a:t>
                </a:r>
              </a:p>
              <a:p>
                <a:endParaRPr lang="en-US" sz="1200" dirty="0"/>
              </a:p>
              <a:p>
                <a:pPr marL="571500" indent="-571500">
                  <a:buFontTx/>
                  <a:buChar char="-"/>
                </a:pPr>
                <a:r>
                  <a:rPr lang="en-US" sz="3600" dirty="0"/>
                  <a:t>MAE tells us, on average, how far off our predictions are in the same units as the data, which makes it easy to interpret</a:t>
                </a:r>
              </a:p>
              <a:p>
                <a:pPr marL="571500" indent="-571500">
                  <a:buFontTx/>
                  <a:buChar char="-"/>
                </a:pPr>
                <a14:m>
                  <m:oMath xmlns:m="http://schemas.openxmlformats.org/officeDocument/2006/math">
                    <m:r>
                      <a:rPr lang="en-US" sz="3600" i="1">
                        <a:latin typeface="Cambria Math" panose="02040503050406030204" pitchFamily="18" charset="0"/>
                      </a:rPr>
                      <m:t>𝑀𝐴𝐸</m:t>
                    </m:r>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𝑛</m:t>
                        </m:r>
                      </m:den>
                    </m:f>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d>
                          <m:dPr>
                            <m:begChr m:val="|"/>
                            <m:endChr m:val="|"/>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nary>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743093" y="1006171"/>
                <a:ext cx="10558668" cy="5063374"/>
              </a:xfrm>
              <a:prstGeom prst="rect">
                <a:avLst/>
              </a:prstGeom>
              <a:blipFill>
                <a:blip r:embed="rId2"/>
                <a:stretch>
                  <a:fillRect l="-2367" t="-2407" r="-1674"/>
                </a:stretch>
              </a:blipFill>
            </p:spPr>
            <p:txBody>
              <a:bodyPr/>
              <a:lstStyle/>
              <a:p>
                <a:r>
                  <a:rPr lang="en-PH">
                    <a:noFill/>
                  </a:rPr>
                  <a:t> </a:t>
                </a:r>
              </a:p>
            </p:txBody>
          </p:sp>
        </mc:Fallback>
      </mc:AlternateContent>
    </p:spTree>
    <p:extLst>
      <p:ext uri="{BB962C8B-B14F-4D97-AF65-F5344CB8AC3E}">
        <p14:creationId xmlns:p14="http://schemas.microsoft.com/office/powerpoint/2010/main" val="322711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p:cNvSpPr txBox="1"/>
              <p:nvPr/>
            </p:nvSpPr>
            <p:spPr>
              <a:xfrm>
                <a:off x="901714" y="966050"/>
                <a:ext cx="10558668" cy="4140044"/>
              </a:xfrm>
              <a:prstGeom prst="rect">
                <a:avLst/>
              </a:prstGeom>
              <a:noFill/>
            </p:spPr>
            <p:txBody>
              <a:bodyPr wrap="square" rtlCol="0">
                <a:spAutoFit/>
              </a:bodyPr>
              <a:lstStyle/>
              <a:p>
                <a:r>
                  <a:rPr lang="en-US" sz="4400" b="1" dirty="0"/>
                  <a:t>Mean Squared Error (MSE)</a:t>
                </a:r>
              </a:p>
              <a:p>
                <a:pPr marL="571500" indent="-571500">
                  <a:buFontTx/>
                  <a:buChar char="-"/>
                </a:pPr>
                <a:r>
                  <a:rPr lang="en-US" sz="3600" dirty="0"/>
                  <a:t>It measure the average of the squares of the errors, thereby penalizing larger errors more severely.</a:t>
                </a:r>
              </a:p>
              <a:p>
                <a:endParaRPr lang="en-US" sz="2000" dirty="0"/>
              </a:p>
              <a:p>
                <a:pPr marL="571500" indent="-571500">
                  <a:buFontTx/>
                  <a:buChar char="-"/>
                </a:pPr>
                <a:r>
                  <a:rPr lang="en-US" sz="3600" dirty="0"/>
                  <a:t>While MSE is effective at highlighting large errors, its squared units can make interpretation less direct.</a:t>
                </a:r>
              </a:p>
              <a:p>
                <a:pPr marL="571500" indent="-571500">
                  <a:buFontTx/>
                  <a:buChar char="-"/>
                </a:pPr>
                <a14:m>
                  <m:oMath xmlns:m="http://schemas.openxmlformats.org/officeDocument/2006/math">
                    <m:r>
                      <a:rPr lang="en-US" sz="3600" b="0" i="1" smtClean="0">
                        <a:latin typeface="Cambria Math" panose="02040503050406030204" pitchFamily="18" charset="0"/>
                      </a:rPr>
                      <m:t>𝑀𝑆𝐸</m:t>
                    </m:r>
                    <m:r>
                      <a:rPr lang="en-US" sz="3600" i="1" smtClean="0">
                        <a:latin typeface="Cambria Math" panose="02040503050406030204" pitchFamily="18" charset="0"/>
                      </a:rPr>
                      <m:t>=</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𝑛</m:t>
                        </m:r>
                      </m:den>
                    </m:f>
                    <m:nary>
                      <m:naryPr>
                        <m:chr m:val="∑"/>
                        <m:ctrlPr>
                          <a:rPr lang="en-US" sz="3600" b="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p>
                          <m:sSupPr>
                            <m:ctrlPr>
                              <a:rPr lang="en-US" sz="3600" b="0" i="1" smtClean="0">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 −</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b="0" i="1" smtClean="0">
                                <a:latin typeface="Cambria Math" panose="02040503050406030204" pitchFamily="18" charset="0"/>
                              </a:rPr>
                              <m:t>2</m:t>
                            </m:r>
                          </m:sup>
                        </m:sSup>
                      </m:e>
                    </m:nary>
                  </m:oMath>
                </a14:m>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901714" y="966050"/>
                <a:ext cx="10558668" cy="4140044"/>
              </a:xfrm>
              <a:prstGeom prst="rect">
                <a:avLst/>
              </a:prstGeom>
              <a:blipFill>
                <a:blip r:embed="rId2"/>
                <a:stretch>
                  <a:fillRect l="-2367" t="-2941" r="-1963"/>
                </a:stretch>
              </a:blipFill>
            </p:spPr>
            <p:txBody>
              <a:bodyPr/>
              <a:lstStyle/>
              <a:p>
                <a:r>
                  <a:rPr lang="en-PH">
                    <a:noFill/>
                  </a:rPr>
                  <a:t> </a:t>
                </a:r>
              </a:p>
            </p:txBody>
          </p:sp>
        </mc:Fallback>
      </mc:AlternateContent>
    </p:spTree>
    <p:extLst>
      <p:ext uri="{BB962C8B-B14F-4D97-AF65-F5344CB8AC3E}">
        <p14:creationId xmlns:p14="http://schemas.microsoft.com/office/powerpoint/2010/main" val="229296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2035</TotalTime>
  <Words>1372</Words>
  <Application>Microsoft Office PowerPoint</Application>
  <PresentationFormat>Widescreen</PresentationFormat>
  <Paragraphs>233</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Arial Black</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Acer</cp:lastModifiedBy>
  <cp:revision>369</cp:revision>
  <dcterms:created xsi:type="dcterms:W3CDTF">2018-09-30T06:22:05Z</dcterms:created>
  <dcterms:modified xsi:type="dcterms:W3CDTF">2025-03-28T01:00:47Z</dcterms:modified>
</cp:coreProperties>
</file>