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80" r:id="rId3"/>
    <p:sldId id="284" r:id="rId4"/>
    <p:sldId id="281" r:id="rId5"/>
    <p:sldId id="276" r:id="rId6"/>
    <p:sldId id="282" r:id="rId7"/>
    <p:sldId id="279" r:id="rId8"/>
    <p:sldId id="275" r:id="rId9"/>
    <p:sldId id="278" r:id="rId10"/>
    <p:sldId id="285" r:id="rId11"/>
    <p:sldId id="286" r:id="rId12"/>
    <p:sldId id="287" r:id="rId13"/>
    <p:sldId id="289" r:id="rId14"/>
    <p:sldId id="302" r:id="rId15"/>
    <p:sldId id="290" r:id="rId16"/>
    <p:sldId id="291" r:id="rId17"/>
    <p:sldId id="298" r:id="rId18"/>
    <p:sldId id="299" r:id="rId19"/>
    <p:sldId id="300" r:id="rId20"/>
    <p:sldId id="301" r:id="rId21"/>
    <p:sldId id="292" r:id="rId22"/>
    <p:sldId id="303" r:id="rId23"/>
    <p:sldId id="304" r:id="rId24"/>
    <p:sldId id="305" r:id="rId25"/>
    <p:sldId id="306" r:id="rId26"/>
    <p:sldId id="307" r:id="rId27"/>
    <p:sldId id="293" r:id="rId28"/>
    <p:sldId id="288" r:id="rId29"/>
    <p:sldId id="308" r:id="rId30"/>
    <p:sldId id="295" r:id="rId31"/>
    <p:sldId id="309" r:id="rId32"/>
    <p:sldId id="310" r:id="rId33"/>
    <p:sldId id="311" r:id="rId34"/>
    <p:sldId id="296" r:id="rId35"/>
    <p:sldId id="312" r:id="rId36"/>
    <p:sldId id="313" r:id="rId37"/>
    <p:sldId id="314" r:id="rId38"/>
    <p:sldId id="297" r:id="rId39"/>
    <p:sldId id="315" r:id="rId40"/>
    <p:sldId id="316" r:id="rId41"/>
    <p:sldId id="318" r:id="rId42"/>
    <p:sldId id="320" r:id="rId43"/>
    <p:sldId id="319" r:id="rId44"/>
    <p:sldId id="294" r:id="rId45"/>
    <p:sldId id="257" r:id="rId46"/>
    <p:sldId id="259" r:id="rId47"/>
    <p:sldId id="269" r:id="rId48"/>
    <p:sldId id="261" r:id="rId49"/>
    <p:sldId id="262" r:id="rId50"/>
    <p:sldId id="263" r:id="rId51"/>
    <p:sldId id="268" r:id="rId52"/>
    <p:sldId id="264" r:id="rId53"/>
    <p:sldId id="270" r:id="rId54"/>
    <p:sldId id="266" r:id="rId55"/>
    <p:sldId id="271" r:id="rId56"/>
    <p:sldId id="273" r:id="rId57"/>
    <p:sldId id="274" r:id="rId58"/>
    <p:sldId id="272" r:id="rId59"/>
    <p:sldId id="322" r:id="rId60"/>
    <p:sldId id="321" r:id="rId61"/>
    <p:sldId id="258" r:id="rId6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9707"/>
    <a:srgbClr val="E2E21E"/>
    <a:srgbClr val="FBEF05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70" autoAdjust="0"/>
    <p:restoredTop sz="94618" autoAdjust="0"/>
  </p:normalViewPr>
  <p:slideViewPr>
    <p:cSldViewPr>
      <p:cViewPr>
        <p:scale>
          <a:sx n="110" d="100"/>
          <a:sy n="110" d="100"/>
        </p:scale>
        <p:origin x="-16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E61041-6AD0-4912-8908-DC5410FF3F2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C9C0D-E5C8-47C8-B606-709A19D9CBA1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61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2852738"/>
            <a:ext cx="6048375" cy="750887"/>
          </a:xfrm>
        </p:spPr>
        <p:txBody>
          <a:bodyPr/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573463"/>
            <a:ext cx="6048375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56438" y="688975"/>
            <a:ext cx="1908175" cy="59086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688975"/>
            <a:ext cx="5572125" cy="5908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01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7401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6889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327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938" y="3068638"/>
            <a:ext cx="5175250" cy="504825"/>
          </a:xfrm>
          <a:noFill/>
        </p:spPr>
        <p:txBody>
          <a:bodyPr/>
          <a:lstStyle/>
          <a:p>
            <a:r>
              <a:rPr lang="en-US" dirty="0" smtClean="0">
                <a:latin typeface="Tahoma" charset="0"/>
              </a:rPr>
              <a:t>Data Master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sz="2400" b="0" dirty="0" err="1" smtClean="0">
                <a:latin typeface="Tahoma" charset="0"/>
              </a:rPr>
              <a:t>Renato</a:t>
            </a:r>
            <a:r>
              <a:rPr lang="en-US" sz="2400" b="0" dirty="0" smtClean="0">
                <a:latin typeface="Tahoma" charset="0"/>
              </a:rPr>
              <a:t> </a:t>
            </a:r>
            <a:r>
              <a:rPr lang="en-US" sz="2400" b="0" dirty="0" err="1" smtClean="0">
                <a:latin typeface="Tahoma" charset="0"/>
              </a:rPr>
              <a:t>Soares</a:t>
            </a:r>
            <a:r>
              <a:rPr lang="en-US" b="0" dirty="0" smtClean="0">
                <a:latin typeface="Tahoma" charset="0"/>
              </a:rPr>
              <a:t/>
            </a:r>
            <a:br>
              <a:rPr lang="en-US" b="0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3802063"/>
            <a:ext cx="5175250" cy="274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F1rst Tecnologia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14282" y="6143644"/>
            <a:ext cx="5715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err="1" smtClean="0"/>
              <a:t>Git</a:t>
            </a:r>
            <a:r>
              <a:rPr lang="pt-BR" sz="1600" b="1" dirty="0" smtClean="0"/>
              <a:t>: </a:t>
            </a:r>
          </a:p>
          <a:p>
            <a:r>
              <a:rPr lang="pt-BR" sz="1600" dirty="0" smtClean="0"/>
              <a:t>https://github.com/renatomachadosoares/rms-data-master</a:t>
            </a:r>
          </a:p>
          <a:p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smtClean="0">
                <a:latin typeface="Tahoma" charset="0"/>
              </a:rPr>
              <a:t>Deploy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5852" y="1571612"/>
            <a:ext cx="357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implantação do projeto é baseada em Shell Script com interpretador </a:t>
            </a:r>
            <a:r>
              <a:rPr lang="pt-BR" sz="1400" dirty="0" err="1" smtClean="0"/>
              <a:t>Bash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</a:t>
            </a:r>
            <a:r>
              <a:rPr lang="pt-BR" sz="1400" dirty="0" err="1" smtClean="0"/>
              <a:t>shell</a:t>
            </a:r>
            <a:r>
              <a:rPr lang="pt-BR" sz="1400" dirty="0" smtClean="0"/>
              <a:t> script invoca comandos do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CLI,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Functions</a:t>
            </a:r>
            <a:r>
              <a:rPr lang="pt-BR" sz="1400" dirty="0" smtClean="0"/>
              <a:t> Core </a:t>
            </a:r>
            <a:r>
              <a:rPr lang="pt-BR" sz="1400" dirty="0" err="1" smtClean="0"/>
              <a:t>Tools</a:t>
            </a:r>
            <a:r>
              <a:rPr lang="pt-BR" sz="1400" dirty="0" smtClean="0"/>
              <a:t> e </a:t>
            </a:r>
            <a:r>
              <a:rPr lang="pt-BR" sz="1400" dirty="0" err="1" smtClean="0"/>
              <a:t>Databricks</a:t>
            </a:r>
            <a:r>
              <a:rPr lang="pt-BR" sz="1400" dirty="0" smtClean="0"/>
              <a:t> CLI.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estrutura de scripts representada ao lado foi utilizada para melhor organização dos componentes com estrutura de implantação mais complexa.</a:t>
            </a:r>
            <a:endParaRPr lang="pt-BR" sz="1400" dirty="0"/>
          </a:p>
        </p:txBody>
      </p:sp>
      <p:pic>
        <p:nvPicPr>
          <p:cNvPr id="52226" name="Picture 2" descr="G:\Meu Drive\Data Master\Imagens apresentacao\estrutura_scripts_depl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3901585" cy="32356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de cantos arredondados 7"/>
          <p:cNvSpPr/>
          <p:nvPr/>
        </p:nvSpPr>
        <p:spPr>
          <a:xfrm>
            <a:off x="1357290" y="5143512"/>
            <a:ext cx="7572428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Para a completa implantação do case basta a definição de parâmetros no script ‘</a:t>
            </a:r>
            <a:r>
              <a:rPr lang="pt-BR" sz="1600" b="1" i="1" dirty="0" err="1" smtClean="0"/>
              <a:t>config</a:t>
            </a:r>
            <a:r>
              <a:rPr lang="pt-BR" sz="1600" b="1" i="1" dirty="0" smtClean="0"/>
              <a:t>.</a:t>
            </a:r>
            <a:r>
              <a:rPr lang="pt-BR" sz="1600" b="1" i="1" dirty="0" err="1" smtClean="0"/>
              <a:t>sh</a:t>
            </a:r>
            <a:r>
              <a:rPr lang="pt-BR" sz="1600" dirty="0" smtClean="0"/>
              <a:t>’ e na </a:t>
            </a:r>
            <a:r>
              <a:rPr lang="pt-BR" sz="1600" dirty="0" err="1" smtClean="0"/>
              <a:t>sequência</a:t>
            </a:r>
            <a:r>
              <a:rPr lang="pt-BR" sz="1600" dirty="0" smtClean="0"/>
              <a:t> a invocação do script ‘</a:t>
            </a:r>
            <a:r>
              <a:rPr lang="pt-BR" sz="1600" b="1" i="1" dirty="0" err="1" smtClean="0"/>
              <a:t>deploy_script</a:t>
            </a:r>
            <a:r>
              <a:rPr lang="pt-BR" sz="1600" b="1" i="1" dirty="0" smtClean="0"/>
              <a:t>.</a:t>
            </a:r>
            <a:r>
              <a:rPr lang="pt-BR" sz="1600" b="1" i="1" dirty="0" err="1" smtClean="0"/>
              <a:t>sh</a:t>
            </a:r>
            <a:r>
              <a:rPr lang="pt-BR" sz="1600" dirty="0" smtClean="0"/>
              <a:t>’, não é necessário qualquer tipo de intervenção manual.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Características</a:t>
            </a:r>
            <a:r>
              <a:rPr lang="en-US" sz="28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dos scripts de deploy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357298"/>
            <a:ext cx="7786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Implantação flexível, permitindo que o usuário defina desde o nome dos recursos a serem provisionados até a </a:t>
            </a:r>
            <a:r>
              <a:rPr lang="pt-BR" sz="1600" dirty="0" err="1" smtClean="0"/>
              <a:t>frequência</a:t>
            </a:r>
            <a:r>
              <a:rPr lang="pt-BR" sz="1600" dirty="0" smtClean="0"/>
              <a:t> de geração de dados simulados.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Foi necessário considerar nos scripts configurações de acesso entre os recursos, para citar alguns exemplos:</a:t>
            </a:r>
          </a:p>
          <a:p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Regra de firewall no SQL </a:t>
            </a:r>
            <a:r>
              <a:rPr lang="pt-BR" sz="1600" dirty="0" err="1" smtClean="0"/>
              <a:t>server</a:t>
            </a:r>
            <a:r>
              <a:rPr lang="pt-BR" sz="1600" dirty="0" smtClean="0"/>
              <a:t> para permitir acesso ao banco por outros recursos;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Atribuição de roles nos recursos usando as ‘System </a:t>
            </a:r>
            <a:r>
              <a:rPr lang="pt-BR" sz="1600" dirty="0" err="1" smtClean="0"/>
              <a:t>Managed</a:t>
            </a:r>
            <a:r>
              <a:rPr lang="pt-BR" sz="1600" dirty="0" smtClean="0"/>
              <a:t> </a:t>
            </a:r>
            <a:r>
              <a:rPr lang="pt-BR" sz="1600" dirty="0" err="1" smtClean="0"/>
              <a:t>Identity</a:t>
            </a:r>
            <a:r>
              <a:rPr lang="pt-BR" sz="1600" dirty="0" smtClean="0"/>
              <a:t>’ (ex. atribuição da role ‘Data </a:t>
            </a:r>
            <a:r>
              <a:rPr lang="pt-BR" sz="1600" dirty="0" err="1" smtClean="0"/>
              <a:t>Contributor</a:t>
            </a:r>
            <a:r>
              <a:rPr lang="pt-BR" sz="1600" dirty="0" smtClean="0"/>
              <a:t>’ no </a:t>
            </a:r>
            <a:r>
              <a:rPr lang="pt-BR" sz="1600" dirty="0" err="1" smtClean="0"/>
              <a:t>storage</a:t>
            </a:r>
            <a:r>
              <a:rPr lang="pt-BR" sz="1600" dirty="0" smtClean="0"/>
              <a:t> </a:t>
            </a:r>
            <a:r>
              <a:rPr lang="pt-BR" sz="1600" dirty="0" err="1" smtClean="0"/>
              <a:t>account</a:t>
            </a:r>
            <a:r>
              <a:rPr lang="pt-BR" sz="1600" dirty="0" smtClean="0"/>
              <a:t> para o Data </a:t>
            </a:r>
            <a:r>
              <a:rPr lang="pt-BR" sz="1600" dirty="0" err="1" smtClean="0"/>
              <a:t>Factory</a:t>
            </a:r>
            <a:r>
              <a:rPr lang="pt-BR" sz="1600" dirty="0" smtClean="0"/>
              <a:t>);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</a:t>
            </a:r>
            <a:r>
              <a:rPr lang="pt-BR" sz="1600" dirty="0" err="1" smtClean="0"/>
              <a:t>Key</a:t>
            </a:r>
            <a:r>
              <a:rPr lang="pt-BR" sz="1600" dirty="0" smtClean="0"/>
              <a:t> </a:t>
            </a:r>
            <a:r>
              <a:rPr lang="pt-BR" sz="1600" dirty="0" err="1" smtClean="0"/>
              <a:t>Vault</a:t>
            </a:r>
            <a:r>
              <a:rPr lang="pt-BR" sz="1600" dirty="0" smtClean="0"/>
              <a:t> para armazenamento de senha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conector de acesso </a:t>
            </a:r>
            <a:r>
              <a:rPr lang="pt-BR" sz="1600" dirty="0" err="1" smtClean="0"/>
              <a:t>Databricks</a:t>
            </a:r>
            <a:endParaRPr lang="pt-BR" sz="1600" dirty="0" smtClean="0"/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</a:t>
            </a:r>
            <a:r>
              <a:rPr lang="pt-BR" sz="1600" dirty="0" err="1" smtClean="0"/>
              <a:t>Token</a:t>
            </a:r>
            <a:r>
              <a:rPr lang="pt-BR" sz="1600" dirty="0" smtClean="0"/>
              <a:t> (PAT) para uso do </a:t>
            </a:r>
            <a:r>
              <a:rPr lang="pt-BR" sz="1600" dirty="0" err="1" smtClean="0"/>
              <a:t>Databricks</a:t>
            </a:r>
            <a:r>
              <a:rPr lang="pt-BR" sz="1600" dirty="0" smtClean="0"/>
              <a:t> CLI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Características</a:t>
            </a:r>
            <a:r>
              <a:rPr lang="en-US" sz="28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dos scripts de deploy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428736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Extração de informações das respostas dos comandos para uso posterior usando </a:t>
            </a:r>
            <a:r>
              <a:rPr lang="pt-BR" dirty="0" err="1" smtClean="0"/>
              <a:t>grep</a:t>
            </a:r>
            <a:r>
              <a:rPr lang="pt-BR" dirty="0" smtClean="0"/>
              <a:t> e expressões regulares.</a:t>
            </a:r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>
            <a:off x="4714876" y="3857628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572008"/>
            <a:ext cx="7498799" cy="182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571744"/>
            <a:ext cx="7291402" cy="11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Data Factory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357298"/>
            <a:ext cx="757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Uso de </a:t>
            </a:r>
            <a:r>
              <a:rPr lang="pt-BR" sz="1400" dirty="0" err="1" smtClean="0"/>
              <a:t>templates</a:t>
            </a:r>
            <a:r>
              <a:rPr lang="pt-BR" sz="1400" dirty="0" smtClean="0"/>
              <a:t> de configuração JSON no auxilio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 dos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do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785926"/>
            <a:ext cx="3890956" cy="209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143380"/>
            <a:ext cx="6270859" cy="237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Data Factory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214422"/>
            <a:ext cx="750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criação dos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aborda diversos aspectos de configuração, e possuem dependência com muitos componentes, tais como </a:t>
            </a:r>
            <a:r>
              <a:rPr lang="pt-BR" sz="1400" dirty="0" err="1" smtClean="0"/>
              <a:t>linked</a:t>
            </a:r>
            <a:r>
              <a:rPr lang="pt-BR" sz="1400" dirty="0" smtClean="0"/>
              <a:t> </a:t>
            </a:r>
            <a:r>
              <a:rPr lang="pt-BR" sz="1400" dirty="0" err="1" smtClean="0"/>
              <a:t>services</a:t>
            </a:r>
            <a:r>
              <a:rPr lang="pt-BR" sz="1400" dirty="0" smtClean="0"/>
              <a:t> e </a:t>
            </a:r>
            <a:r>
              <a:rPr lang="pt-BR" sz="1400" dirty="0" err="1" smtClean="0"/>
              <a:t>datasets</a:t>
            </a:r>
            <a:r>
              <a:rPr lang="pt-BR" sz="1400" dirty="0" smtClean="0"/>
              <a:t>, o uso de </a:t>
            </a:r>
            <a:r>
              <a:rPr lang="pt-BR" sz="1400" dirty="0" err="1" smtClean="0"/>
              <a:t>templates</a:t>
            </a:r>
            <a:r>
              <a:rPr lang="pt-BR" sz="1400" dirty="0" smtClean="0"/>
              <a:t> JSON foi crucial para facilitar e organizar sua implantação.</a:t>
            </a:r>
          </a:p>
          <a:p>
            <a:endParaRPr lang="pt-BR" sz="1400" dirty="0" smtClean="0"/>
          </a:p>
          <a:p>
            <a:r>
              <a:rPr lang="pt-BR" sz="1400" dirty="0" smtClean="0"/>
              <a:t>Organização dos componentes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no projeto:</a:t>
            </a: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516466" cy="411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Databricks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35729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Grau de complexidade alto para a configuração do </a:t>
            </a:r>
            <a:r>
              <a:rPr lang="pt-BR" sz="1400" dirty="0" err="1" smtClean="0"/>
              <a:t>Unity</a:t>
            </a:r>
            <a:r>
              <a:rPr lang="pt-BR" sz="1400" dirty="0" smtClean="0"/>
              <a:t> e </a:t>
            </a:r>
            <a:r>
              <a:rPr lang="pt-BR" sz="1400" dirty="0" err="1" smtClean="0"/>
              <a:t>Job</a:t>
            </a:r>
            <a:r>
              <a:rPr lang="pt-BR" sz="1400" dirty="0" smtClean="0"/>
              <a:t> cluster.</a:t>
            </a:r>
          </a:p>
          <a:p>
            <a:endParaRPr lang="pt-BR" sz="1400" dirty="0" smtClean="0"/>
          </a:p>
          <a:p>
            <a:r>
              <a:rPr lang="pt-BR" sz="1400" dirty="0" smtClean="0"/>
              <a:t>O script dedicado ao </a:t>
            </a:r>
            <a:r>
              <a:rPr lang="pt-BR" sz="1400" dirty="0" err="1" smtClean="0"/>
              <a:t>Databricks</a:t>
            </a:r>
            <a:r>
              <a:rPr lang="pt-BR" sz="1400" dirty="0" smtClean="0"/>
              <a:t> foi organizado na seguinte </a:t>
            </a:r>
            <a:r>
              <a:rPr lang="pt-BR" sz="1400" dirty="0" err="1" smtClean="0"/>
              <a:t>sequência</a:t>
            </a:r>
            <a:r>
              <a:rPr lang="pt-BR" sz="1400" dirty="0" smtClean="0"/>
              <a:t>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571604" y="2857496"/>
            <a:ext cx="2571768" cy="357190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Azure</a:t>
            </a:r>
            <a:r>
              <a:rPr lang="pt-BR" sz="1100" b="1" dirty="0" smtClean="0">
                <a:solidFill>
                  <a:srgbClr val="000000"/>
                </a:solidFill>
              </a:rPr>
              <a:t> CLI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571604" y="3214686"/>
            <a:ext cx="2571768" cy="1285884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Criação do </a:t>
            </a:r>
            <a:r>
              <a:rPr lang="pt-BR" sz="1000" dirty="0" err="1" smtClean="0">
                <a:solidFill>
                  <a:srgbClr val="000000"/>
                </a:solidFill>
              </a:rPr>
              <a:t>workspace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Criação do conector de acesso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Configuração das roles necessárias no </a:t>
            </a:r>
            <a:r>
              <a:rPr lang="pt-BR" sz="1000" dirty="0" err="1" smtClean="0">
                <a:solidFill>
                  <a:srgbClr val="000000"/>
                </a:solidFill>
              </a:rPr>
              <a:t>storage</a:t>
            </a:r>
            <a:r>
              <a:rPr lang="pt-BR" sz="1000" dirty="0" smtClean="0">
                <a:solidFill>
                  <a:srgbClr val="000000"/>
                </a:solidFill>
              </a:rPr>
              <a:t> </a:t>
            </a:r>
            <a:r>
              <a:rPr lang="pt-BR" sz="1000" dirty="0" err="1" smtClean="0">
                <a:solidFill>
                  <a:srgbClr val="000000"/>
                </a:solidFill>
              </a:rPr>
              <a:t>account</a:t>
            </a:r>
            <a:r>
              <a:rPr lang="pt-BR" sz="1000" dirty="0" smtClean="0">
                <a:solidFill>
                  <a:srgbClr val="000000"/>
                </a:solidFill>
              </a:rPr>
              <a:t> para o conector de acesso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71604" y="4929198"/>
            <a:ext cx="2571768" cy="357190"/>
          </a:xfrm>
          <a:prstGeom prst="rect">
            <a:avLst/>
          </a:prstGeom>
          <a:solidFill>
            <a:srgbClr val="FF66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Databricks</a:t>
            </a:r>
            <a:r>
              <a:rPr lang="pt-BR" sz="1100" b="1" dirty="0" smtClean="0">
                <a:solidFill>
                  <a:srgbClr val="000000"/>
                </a:solidFill>
              </a:rPr>
              <a:t> </a:t>
            </a:r>
            <a:r>
              <a:rPr lang="pt-BR" sz="1100" b="1" dirty="0" err="1" smtClean="0">
                <a:solidFill>
                  <a:srgbClr val="000000"/>
                </a:solidFill>
              </a:rPr>
              <a:t>Rest</a:t>
            </a:r>
            <a:r>
              <a:rPr lang="pt-BR" sz="1100" b="1" dirty="0" smtClean="0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71604" y="5286388"/>
            <a:ext cx="2571768" cy="571504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4.	Criação </a:t>
            </a:r>
            <a:r>
              <a:rPr lang="pt-BR" sz="1000" dirty="0" err="1" smtClean="0">
                <a:solidFill>
                  <a:srgbClr val="000000"/>
                </a:solidFill>
              </a:rPr>
              <a:t>Personal</a:t>
            </a:r>
            <a:r>
              <a:rPr lang="pt-BR" sz="1000" dirty="0" smtClean="0">
                <a:solidFill>
                  <a:srgbClr val="000000"/>
                </a:solidFill>
              </a:rPr>
              <a:t> Access </a:t>
            </a:r>
            <a:r>
              <a:rPr lang="pt-BR" sz="1000" dirty="0" err="1" smtClean="0">
                <a:solidFill>
                  <a:srgbClr val="000000"/>
                </a:solidFill>
              </a:rPr>
              <a:t>Token</a:t>
            </a:r>
            <a:endParaRPr lang="pt-BR" sz="1000" dirty="0" smtClean="0">
              <a:solidFill>
                <a:srgbClr val="000000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786314" y="2714620"/>
            <a:ext cx="3857652" cy="357190"/>
          </a:xfrm>
          <a:prstGeom prst="rect">
            <a:avLst/>
          </a:prstGeom>
          <a:solidFill>
            <a:srgbClr val="E2E21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Databricks</a:t>
            </a:r>
            <a:r>
              <a:rPr lang="pt-BR" sz="1100" b="1" dirty="0" smtClean="0">
                <a:solidFill>
                  <a:srgbClr val="000000"/>
                </a:solidFill>
              </a:rPr>
              <a:t> CLI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786314" y="3071810"/>
            <a:ext cx="3857652" cy="3143272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 startAt="5"/>
            </a:pPr>
            <a:r>
              <a:rPr lang="pt-BR" sz="1000" dirty="0" smtClean="0">
                <a:solidFill>
                  <a:srgbClr val="000000"/>
                </a:solidFill>
              </a:rPr>
              <a:t>Configuração do </a:t>
            </a:r>
            <a:r>
              <a:rPr lang="pt-BR" sz="1000" dirty="0" err="1" smtClean="0">
                <a:solidFill>
                  <a:srgbClr val="000000"/>
                </a:solidFill>
              </a:rPr>
              <a:t>Unity</a:t>
            </a:r>
            <a:r>
              <a:rPr lang="pt-BR" sz="1000" dirty="0" smtClean="0">
                <a:solidFill>
                  <a:srgbClr val="000000"/>
                </a:solidFill>
              </a:rPr>
              <a:t> em 5 passos:</a:t>
            </a: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      </a:t>
            </a: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5.1. Criação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5.2. Associação </a:t>
            </a:r>
            <a:r>
              <a:rPr lang="pt-BR" sz="900" dirty="0" err="1" smtClean="0">
                <a:solidFill>
                  <a:srgbClr val="000000"/>
                </a:solidFill>
              </a:rPr>
              <a:t>workspace</a:t>
            </a:r>
            <a:r>
              <a:rPr lang="pt-BR" sz="900" dirty="0" smtClean="0">
                <a:solidFill>
                  <a:srgbClr val="000000"/>
                </a:solidFill>
              </a:rPr>
              <a:t> ao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5.3. Criação credencial de acesso ao </a:t>
            </a:r>
            <a:r>
              <a:rPr lang="pt-BR" sz="900" dirty="0" err="1" smtClean="0">
                <a:solidFill>
                  <a:srgbClr val="000000"/>
                </a:solidFill>
              </a:rPr>
              <a:t>storage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account</a:t>
            </a:r>
            <a:r>
              <a:rPr lang="pt-BR" sz="900" dirty="0" smtClean="0">
                <a:solidFill>
                  <a:srgbClr val="000000"/>
                </a:solidFill>
              </a:rPr>
              <a:t> para o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5.4. Atualização do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r>
              <a:rPr lang="pt-BR" sz="900" dirty="0" smtClean="0">
                <a:solidFill>
                  <a:srgbClr val="000000"/>
                </a:solidFill>
              </a:rPr>
              <a:t> com a credencial criada</a:t>
            </a: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5.5. Criação do catálogo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6.	Criação do diretório de destino e importação dos notebooks do case para o </a:t>
            </a:r>
            <a:r>
              <a:rPr lang="pt-BR" sz="1000" dirty="0" err="1" smtClean="0">
                <a:solidFill>
                  <a:srgbClr val="000000"/>
                </a:solidFill>
              </a:rPr>
              <a:t>workspace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7.	Criação do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r>
              <a:rPr lang="pt-BR" sz="1000" dirty="0" smtClean="0">
                <a:solidFill>
                  <a:srgbClr val="000000"/>
                </a:solidFill>
              </a:rPr>
              <a:t> (com uso de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r>
              <a:rPr lang="pt-BR" sz="1000" dirty="0" smtClean="0">
                <a:solidFill>
                  <a:srgbClr val="000000"/>
                </a:solidFill>
              </a:rPr>
              <a:t> cluster)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8.	Iniciação do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9.	Criação de cluster </a:t>
            </a:r>
            <a:r>
              <a:rPr lang="pt-BR" sz="1000" dirty="0" err="1" smtClean="0">
                <a:solidFill>
                  <a:srgbClr val="000000"/>
                </a:solidFill>
              </a:rPr>
              <a:t>all-purpose</a:t>
            </a:r>
            <a:r>
              <a:rPr lang="pt-BR" sz="1000" dirty="0" smtClean="0">
                <a:solidFill>
                  <a:srgbClr val="000000"/>
                </a:solidFill>
              </a:rPr>
              <a:t> para demonstração (caso a </a:t>
            </a:r>
            <a:r>
              <a:rPr lang="pt-BR" sz="1000" dirty="0" err="1" smtClean="0">
                <a:solidFill>
                  <a:srgbClr val="000000"/>
                </a:solidFill>
              </a:rPr>
              <a:t>flag</a:t>
            </a:r>
            <a:r>
              <a:rPr lang="pt-BR" sz="1000" dirty="0" smtClean="0">
                <a:solidFill>
                  <a:srgbClr val="000000"/>
                </a:solidFill>
              </a:rPr>
              <a:t> esteja definida na configuração)</a:t>
            </a:r>
          </a:p>
        </p:txBody>
      </p:sp>
      <p:sp>
        <p:nvSpPr>
          <p:cNvPr id="33" name="Seta para baixo 32"/>
          <p:cNvSpPr/>
          <p:nvPr/>
        </p:nvSpPr>
        <p:spPr>
          <a:xfrm>
            <a:off x="2786050" y="2428868"/>
            <a:ext cx="142876" cy="428628"/>
          </a:xfrm>
          <a:prstGeom prst="downArrow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>
            <a:stCxn id="27" idx="2"/>
            <a:endCxn id="28" idx="0"/>
          </p:cNvCxnSpPr>
          <p:nvPr/>
        </p:nvCxnSpPr>
        <p:spPr>
          <a:xfrm rot="5400000">
            <a:off x="2643174" y="4714884"/>
            <a:ext cx="42862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a 39"/>
          <p:cNvCxnSpPr>
            <a:stCxn id="29" idx="2"/>
            <a:endCxn id="31" idx="0"/>
          </p:cNvCxnSpPr>
          <p:nvPr/>
        </p:nvCxnSpPr>
        <p:spPr>
          <a:xfrm rot="5400000" flipH="1" flipV="1">
            <a:off x="3214678" y="2357430"/>
            <a:ext cx="3143272" cy="3857652"/>
          </a:xfrm>
          <a:prstGeom prst="bentConnector5">
            <a:avLst>
              <a:gd name="adj1" fmla="val -7273"/>
              <a:gd name="adj2" fmla="val 41667"/>
              <a:gd name="adj3" fmla="val 107273"/>
            </a:avLst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7786710" cy="500066"/>
          </a:xfrm>
        </p:spPr>
        <p:txBody>
          <a:bodyPr/>
          <a:lstStyle/>
          <a:p>
            <a:r>
              <a:rPr lang="en-US" sz="40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4000" b="1" dirty="0" smtClean="0">
                <a:latin typeface="Tahoma" charset="0"/>
              </a:rPr>
              <a:t>]</a:t>
            </a:r>
            <a:br>
              <a:rPr lang="en-US" sz="40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Geração</a:t>
            </a:r>
            <a:r>
              <a:rPr lang="en-US" sz="3600" b="1" dirty="0" smtClean="0">
                <a:latin typeface="Tahoma" charset="0"/>
              </a:rPr>
              <a:t> de dados </a:t>
            </a:r>
            <a:r>
              <a:rPr lang="en-US" sz="3600" b="1" dirty="0" err="1" smtClean="0">
                <a:latin typeface="Tahoma" charset="0"/>
              </a:rPr>
              <a:t>simulados</a:t>
            </a:r>
            <a:r>
              <a:rPr lang="en-US" sz="3600" b="1" dirty="0" smtClean="0">
                <a:latin typeface="Tahoma" charset="0"/>
              </a:rPr>
              <a:t/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-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Cotações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86190"/>
            <a:ext cx="3389924" cy="28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5072066" y="4214818"/>
            <a:ext cx="385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valor de cada ação é alterado de forma randômica a cada requisição para simular a movimentação do mercado.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7403" y="5150950"/>
            <a:ext cx="3973721" cy="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Seta para a direita 16"/>
          <p:cNvSpPr/>
          <p:nvPr/>
        </p:nvSpPr>
        <p:spPr>
          <a:xfrm>
            <a:off x="4500562" y="5143512"/>
            <a:ext cx="428628" cy="214314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1357298"/>
            <a:ext cx="750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geração dos dados do case foram construídas funções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implantadas no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Para simular o serviço </a:t>
            </a:r>
            <a:r>
              <a:rPr lang="pt-BR" sz="1400" dirty="0" err="1" smtClean="0"/>
              <a:t>Rest</a:t>
            </a:r>
            <a:r>
              <a:rPr lang="pt-BR" sz="1400" dirty="0" smtClean="0"/>
              <a:t> API de consulta do valor das ações foi criada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que é disparada através de uma requisição HTTP.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Quando requisitada a função retorna um </a:t>
            </a:r>
            <a:r>
              <a:rPr lang="pt-BR" sz="1400" dirty="0" err="1" smtClean="0"/>
              <a:t>array</a:t>
            </a:r>
            <a:r>
              <a:rPr lang="pt-BR" sz="1400" dirty="0" smtClean="0"/>
              <a:t> de </a:t>
            </a:r>
            <a:r>
              <a:rPr lang="pt-BR" sz="1400" dirty="0" err="1" smtClean="0"/>
              <a:t>JSONs</a:t>
            </a:r>
            <a:r>
              <a:rPr lang="pt-BR" sz="1400" dirty="0" smtClean="0"/>
              <a:t> onde cada JSON representa o status de uma das quatro ações simuladas no case (SANB11, CVCB3, PETR4 e FRIO3).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Log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carteira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8728" y="1428736"/>
            <a:ext cx="7500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simular a postagem de mensagens de </a:t>
            </a:r>
            <a:r>
              <a:rPr lang="pt-BR" sz="1400" dirty="0" err="1" smtClean="0"/>
              <a:t>log</a:t>
            </a:r>
            <a:r>
              <a:rPr lang="pt-BR" sz="1400" dirty="0" smtClean="0"/>
              <a:t> de atualização da carteira dos clientes pelos sistemas da corretora, foi utilizada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com disparo baseado em timer.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cada execução a função posta um evento em um tópico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 simulando uma alteração na carteira do cliente, são informados o nome da ação e a quantidade possuída naquela instante sendo ambos gerados de forma randômica.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28" y="5000636"/>
            <a:ext cx="742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envio das atualizações para o tópico é feito de forma assíncrona e a </a:t>
            </a:r>
            <a:r>
              <a:rPr lang="pt-BR" sz="1400" dirty="0" err="1" smtClean="0"/>
              <a:t>frequência</a:t>
            </a:r>
            <a:r>
              <a:rPr lang="pt-BR" sz="1400" dirty="0" smtClean="0"/>
              <a:t> de envio é definida através de parâmetro no arquivo ‘</a:t>
            </a:r>
            <a:r>
              <a:rPr lang="pt-BR" sz="1400" i="1" dirty="0" err="1" smtClean="0"/>
              <a:t>config</a:t>
            </a:r>
            <a:r>
              <a:rPr lang="pt-BR" sz="1400" i="1" dirty="0" smtClean="0"/>
              <a:t>.</a:t>
            </a:r>
            <a:r>
              <a:rPr lang="pt-BR" sz="1400" i="1" dirty="0" err="1" smtClean="0"/>
              <a:t>sh</a:t>
            </a:r>
            <a:r>
              <a:rPr lang="pt-BR" sz="1400" i="1" dirty="0" smtClean="0"/>
              <a:t>’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tópico de destino é definido através de variáveis de ambiente para 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e também é obtido das configurações do projeto no ‘</a:t>
            </a:r>
            <a:r>
              <a:rPr lang="pt-BR" sz="1400" i="1" dirty="0" err="1" smtClean="0"/>
              <a:t>config</a:t>
            </a:r>
            <a:r>
              <a:rPr lang="pt-BR" sz="1400" i="1" dirty="0" smtClean="0"/>
              <a:t>.</a:t>
            </a:r>
            <a:r>
              <a:rPr lang="pt-BR" sz="1400" i="1" dirty="0" err="1" smtClean="0"/>
              <a:t>sh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86124"/>
            <a:ext cx="7362828" cy="132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Outras três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foram implementadas para a criação, inclusão e atualização da base de clientes simulados da corretora no SQL Server, todas fazendo uso da biblioteca ‘</a:t>
            </a:r>
            <a:r>
              <a:rPr lang="pt-BR" sz="1400" dirty="0" err="1" smtClean="0"/>
              <a:t>pyodbc</a:t>
            </a:r>
            <a:r>
              <a:rPr lang="pt-BR" sz="1400" dirty="0" smtClean="0"/>
              <a:t>’ para conexão com o SQL Server.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primeira função, baseada em requisição HTTP, é invocada pelo script de implantação e cria a tabela de cadastro de clientes, uma tabela de controle e uma </a:t>
            </a:r>
            <a:r>
              <a:rPr lang="pt-BR" sz="1400" dirty="0" err="1" smtClean="0"/>
              <a:t>storage</a:t>
            </a:r>
            <a:r>
              <a:rPr lang="pt-BR" sz="1400" dirty="0" smtClean="0"/>
              <a:t> </a:t>
            </a:r>
            <a:r>
              <a:rPr lang="pt-BR" sz="1400" dirty="0" err="1" smtClean="0"/>
              <a:t>procedure</a:t>
            </a:r>
            <a:r>
              <a:rPr lang="pt-BR" sz="1400" dirty="0" smtClean="0"/>
              <a:t> usadas no controle de ingestão batch incremental.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5072074"/>
            <a:ext cx="7500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segunda função, também do tipo HTTP </a:t>
            </a:r>
            <a:r>
              <a:rPr lang="pt-BR" sz="1400" dirty="0" err="1" smtClean="0"/>
              <a:t>request</a:t>
            </a:r>
            <a:r>
              <a:rPr lang="pt-BR" sz="1400" dirty="0" smtClean="0"/>
              <a:t> e invocada pelo script de implantação, tem o único objetivo de fazer a carga dos clientes simulados da corretora. 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terceira função criada é baseada em timer, simula uma atualização na base de clientes para demonstrar 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de ingestão batch incremental desenvolvido no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  </a:t>
            </a:r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143248"/>
            <a:ext cx="43420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Objetivo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428868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de um projeto de </a:t>
            </a:r>
            <a:r>
              <a:rPr lang="pt-BR" dirty="0" err="1" smtClean="0"/>
              <a:t>Lakehouse</a:t>
            </a:r>
            <a:r>
              <a:rPr lang="pt-BR" dirty="0" smtClean="0"/>
              <a:t> para uma corretora de valores fictícia, realizando a ingestão de dados da bolsa juntamente com uma base de clientes e as atualizações de sua carteira de ações oriundos dos sistemas da corretora.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última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criada foi a responsável por simular o serviço de consulta da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dos Correios.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3126582" cy="418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572000" y="2500306"/>
            <a:ext cx="4429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Assim como no serviço de simulação de cotação das ações, o serviço simulado de consulta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também é baseado em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disparada por requisições HTTP, a resposta é um </a:t>
            </a:r>
            <a:r>
              <a:rPr lang="pt-BR" sz="1400" dirty="0" err="1" smtClean="0"/>
              <a:t>array</a:t>
            </a:r>
            <a:r>
              <a:rPr lang="pt-BR" sz="1400" dirty="0" smtClean="0"/>
              <a:t> JSON com uma pequena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simulação dos dados dos Correios foi acrescentada no case apenas para exemplificar o enriquecimento da base cadastral dos clientes da corretora com informações mais detalhadas de endereço.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Ingestão</a:t>
            </a:r>
            <a:r>
              <a:rPr lang="en-US" sz="3600" b="1" dirty="0" smtClean="0">
                <a:latin typeface="Tahoma" charset="0"/>
              </a:rPr>
              <a:t> de dados</a:t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das 4 fontes de dados é realizada através do uso de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e pela funcionalidade ‘Capture’ do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Em todas as ingestões o destino é o diretório ‘</a:t>
            </a:r>
            <a:r>
              <a:rPr lang="pt-BR" sz="1400" dirty="0" err="1" smtClean="0"/>
              <a:t>raw</a:t>
            </a:r>
            <a:r>
              <a:rPr lang="pt-BR" sz="1400" dirty="0" smtClean="0"/>
              <a:t>’ no container e </a:t>
            </a:r>
            <a:r>
              <a:rPr lang="pt-BR" sz="1400" dirty="0" err="1" smtClean="0"/>
              <a:t>storage</a:t>
            </a:r>
            <a:r>
              <a:rPr lang="pt-BR" sz="1400" dirty="0" smtClean="0"/>
              <a:t> </a:t>
            </a:r>
            <a:r>
              <a:rPr lang="pt-BR" sz="1400" dirty="0" err="1" smtClean="0"/>
              <a:t>account</a:t>
            </a:r>
            <a:r>
              <a:rPr lang="pt-BR" sz="1400" dirty="0" smtClean="0"/>
              <a:t> definidos nos parâmetros do script de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Arquitetura de ingestão destacada: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429000"/>
            <a:ext cx="3667134" cy="315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Cotações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500174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dos dados simulados das cotações das ações é feita através do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‘</a:t>
            </a:r>
            <a:r>
              <a:rPr lang="pt-BR" sz="1400" dirty="0" err="1" smtClean="0"/>
              <a:t>pipeline_stockquotes</a:t>
            </a:r>
            <a:r>
              <a:rPr lang="pt-BR" sz="1400" dirty="0" smtClean="0"/>
              <a:t>’ do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28728" y="4143380"/>
            <a:ext cx="72866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invoca a URL da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do serviço de dados simulados de cotação, o retorno é salvo em um arquivo ‘</a:t>
            </a:r>
            <a:r>
              <a:rPr lang="pt-BR" sz="1400" dirty="0" err="1" smtClean="0"/>
              <a:t>csv</a:t>
            </a:r>
            <a:r>
              <a:rPr lang="pt-BR" sz="1400" dirty="0" smtClean="0"/>
              <a:t>’ no diretório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stockquotes</a:t>
            </a:r>
            <a:r>
              <a:rPr lang="pt-BR" sz="1400" dirty="0" smtClean="0"/>
              <a:t>’ no </a:t>
            </a:r>
            <a:r>
              <a:rPr lang="pt-BR" sz="1400" dirty="0" err="1" smtClean="0"/>
              <a:t>lakehouse</a:t>
            </a:r>
            <a:r>
              <a:rPr lang="pt-BR" sz="1400" dirty="0" smtClean="0"/>
              <a:t> através de uma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é invocada através de uma </a:t>
            </a:r>
            <a:r>
              <a:rPr lang="pt-BR" sz="1400" dirty="0" err="1" smtClean="0"/>
              <a:t>trigger</a:t>
            </a:r>
            <a:r>
              <a:rPr lang="pt-BR" sz="1400" dirty="0" smtClean="0"/>
              <a:t> cuja recorrência de execução é configurada pelo parâmetro ‘CLIENT_QUOTE_PIPE_EXEC_INTERVAL_MINUTES’ no arquivo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 </a:t>
            </a:r>
          </a:p>
        </p:txBody>
      </p:sp>
      <p:pic>
        <p:nvPicPr>
          <p:cNvPr id="2050" name="Picture 2" descr="G:\Meu Drive\Data Master\Imagens apresentacao\pipe_data_factory_carga_quo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4554"/>
            <a:ext cx="2647949" cy="1843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Log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carteira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500174"/>
            <a:ext cx="7358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dos dados simulados do </a:t>
            </a:r>
            <a:r>
              <a:rPr lang="pt-BR" sz="1400" dirty="0" err="1" smtClean="0"/>
              <a:t>log</a:t>
            </a:r>
            <a:r>
              <a:rPr lang="pt-BR" sz="1400" dirty="0" smtClean="0"/>
              <a:t> de atualização das carteiras é feita através da função de Capture habilitada no tópico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Hubs, os </a:t>
            </a:r>
            <a:r>
              <a:rPr lang="pt-BR" sz="1400" dirty="0" err="1" smtClean="0"/>
              <a:t>logs</a:t>
            </a:r>
            <a:r>
              <a:rPr lang="pt-BR" sz="1400" dirty="0" smtClean="0"/>
              <a:t> são postados nesse tópico pela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que simula o processo.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configuração de capture está definida para realizar a gravação dos eventos no formato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’, com janela de captura em função da </a:t>
            </a:r>
            <a:r>
              <a:rPr lang="pt-BR" sz="1400" dirty="0" err="1" smtClean="0"/>
              <a:t>frequência</a:t>
            </a:r>
            <a:r>
              <a:rPr lang="pt-BR" sz="1400" dirty="0" smtClean="0"/>
              <a:t> de geração de dados simulados.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28728" y="5500702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arquivo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 resultante do processo de capture é salvo no diretório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orders</a:t>
            </a:r>
            <a:r>
              <a:rPr lang="pt-BR" sz="1400" dirty="0" smtClean="0"/>
              <a:t>’. 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7181854" cy="16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e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214422"/>
            <a:ext cx="7358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na prática se tratam de bases de atualização mais lenta, foi pensado em um mesmo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para ambas as ingestões, sendo o processo de ingestão dos clientes realizado primeiro e na </a:t>
            </a:r>
            <a:r>
              <a:rPr lang="pt-BR" sz="1400" dirty="0" err="1" smtClean="0"/>
              <a:t>sequência</a:t>
            </a:r>
            <a:r>
              <a:rPr lang="pt-BR" sz="1400" dirty="0" smtClean="0"/>
              <a:t> a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.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5924558" cy="135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1428728" y="3643314"/>
            <a:ext cx="728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 base de clientes é feita de forma incremental, para isso é utilizada uma tabela de controle de ingestão encontrada no database SQL de clientes que armazena o ‘checkpoint’ da ingestão e uma </a:t>
            </a:r>
            <a:r>
              <a:rPr lang="pt-BR" sz="1400" dirty="0" err="1" smtClean="0"/>
              <a:t>stored</a:t>
            </a:r>
            <a:r>
              <a:rPr lang="pt-BR" sz="1400" dirty="0" smtClean="0"/>
              <a:t> </a:t>
            </a:r>
            <a:r>
              <a:rPr lang="pt-BR" sz="1400" dirty="0" err="1" smtClean="0"/>
              <a:t>procedure</a:t>
            </a:r>
            <a:r>
              <a:rPr lang="pt-BR" sz="1400" dirty="0" smtClean="0"/>
              <a:t> para atualização desse ‘checkpoint’.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43446"/>
            <a:ext cx="3243252" cy="199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1714480" y="6000768"/>
            <a:ext cx="1285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1. Obtêm da tabela de controle </a:t>
            </a:r>
            <a:endParaRPr lang="pt-BR" sz="800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3143240" y="6143644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714480" y="4857760"/>
            <a:ext cx="1285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3. Grava na tabela de controle usando a SP </a:t>
            </a:r>
            <a:endParaRPr lang="pt-BR" sz="8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3143240" y="5000636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ave direita 35"/>
          <p:cNvSpPr/>
          <p:nvPr/>
        </p:nvSpPr>
        <p:spPr>
          <a:xfrm>
            <a:off x="6786578" y="5000636"/>
            <a:ext cx="214314" cy="100013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7072330" y="5357826"/>
            <a:ext cx="128588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2. Registros </a:t>
            </a:r>
            <a:r>
              <a:rPr lang="pt-BR" sz="800" dirty="0" err="1" smtClean="0"/>
              <a:t>ingestar</a:t>
            </a:r>
            <a:r>
              <a:rPr lang="pt-BR" sz="800" dirty="0" smtClean="0"/>
              <a:t> </a:t>
            </a:r>
            <a:endParaRPr lang="pt-B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e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85852" y="1357298"/>
            <a:ext cx="771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é composta por uma simples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 dentro do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, a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 invoca a URL da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do serviço simulado da API dos Correios.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As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activities</a:t>
            </a:r>
            <a:r>
              <a:rPr lang="pt-BR" sz="1400" dirty="0" smtClean="0"/>
              <a:t> de clientes e </a:t>
            </a:r>
            <a:r>
              <a:rPr lang="pt-BR" sz="1400" dirty="0" err="1" smtClean="0"/>
              <a:t>CEPs</a:t>
            </a:r>
            <a:r>
              <a:rPr lang="pt-BR" sz="1400" dirty="0" smtClean="0"/>
              <a:t> gravam os dados em formato ‘CSV’ nos respectivos diretórios do </a:t>
            </a:r>
            <a:r>
              <a:rPr lang="pt-BR" sz="1400" dirty="0" err="1" smtClean="0"/>
              <a:t>lakehouse</a:t>
            </a:r>
            <a:r>
              <a:rPr lang="pt-BR" sz="1400" dirty="0" smtClean="0"/>
              <a:t>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clients</a:t>
            </a:r>
            <a:r>
              <a:rPr lang="pt-BR" sz="1400" dirty="0" smtClean="0"/>
              <a:t>’ e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ceps</a:t>
            </a:r>
            <a:r>
              <a:rPr lang="pt-BR" sz="1400" dirty="0" smtClean="0"/>
              <a:t>’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é invocada através de uma </a:t>
            </a:r>
            <a:r>
              <a:rPr lang="pt-BR" sz="1400" dirty="0" err="1" smtClean="0"/>
              <a:t>trigger</a:t>
            </a:r>
            <a:r>
              <a:rPr lang="pt-BR" sz="1400" dirty="0" smtClean="0"/>
              <a:t> cuja recorrência de execução é configurada pelo parâmetro ‘CLIENT_BASE_AND_CEPS_PIPE_EXEC_INTERVAL_MINUTES’ no arquivo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256"/>
            <a:ext cx="1643074" cy="165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429124" y="4500570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Key</a:t>
            </a:r>
            <a:r>
              <a:rPr lang="pt-BR" sz="1400" dirty="0" smtClean="0"/>
              <a:t> </a:t>
            </a:r>
            <a:r>
              <a:rPr lang="pt-BR" sz="1400" dirty="0" err="1" smtClean="0"/>
              <a:t>Vault</a:t>
            </a:r>
            <a:r>
              <a:rPr lang="pt-BR" sz="1400" dirty="0" smtClean="0"/>
              <a:t> é utilizado no </a:t>
            </a:r>
            <a:r>
              <a:rPr lang="pt-BR" sz="1400" dirty="0" err="1" smtClean="0"/>
              <a:t>linked</a:t>
            </a:r>
            <a:r>
              <a:rPr lang="pt-BR" sz="1400" dirty="0" smtClean="0"/>
              <a:t> </a:t>
            </a:r>
            <a:r>
              <a:rPr lang="pt-BR" sz="1400" dirty="0" err="1" smtClean="0"/>
              <a:t>service</a:t>
            </a:r>
            <a:r>
              <a:rPr lang="pt-BR" sz="1400" dirty="0" smtClean="0"/>
              <a:t> que conecta a base SQL de clientes, ele possui a senha de acesso ao banco definida no script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  <a:p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2285984" y="4214818"/>
            <a:ext cx="2143140" cy="1928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29124" y="4214818"/>
            <a:ext cx="3429024" cy="1928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Processamento</a:t>
            </a:r>
            <a:r>
              <a:rPr lang="en-US" sz="4000" b="1" dirty="0" smtClean="0">
                <a:latin typeface="Tahoma" charset="0"/>
              </a:rPr>
              <a:t/>
            </a:r>
            <a:br>
              <a:rPr lang="en-US" sz="4000" b="1" dirty="0" smtClean="0">
                <a:latin typeface="Tahoma" charset="0"/>
              </a:rPr>
            </a:b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7572428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1. </a:t>
            </a:r>
            <a:r>
              <a:rPr lang="en-US" b="1" dirty="0" err="1" smtClean="0">
                <a:latin typeface="Tahoma" charset="0"/>
              </a:rPr>
              <a:t>Detalhe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 err="1" smtClean="0">
                <a:latin typeface="Tahoma" charset="0"/>
              </a:rPr>
              <a:t>da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 err="1" smtClean="0">
                <a:latin typeface="Tahoma" charset="0"/>
              </a:rPr>
              <a:t>estrutura</a:t>
            </a:r>
            <a:r>
              <a:rPr lang="en-US" b="1" dirty="0" smtClean="0">
                <a:latin typeface="Tahoma" charset="0"/>
              </a:rPr>
              <a:t> de dados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Estrutura</a:t>
            </a: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Dados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142984"/>
            <a:ext cx="5231145" cy="551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Descrição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00166" y="135729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partir de um cenário hipotético, como o proposto abaixo, buscou-se construir a implementação equivalente, substituindo as fontes de dados destacadas pela geração de dados simulados para o propósito de demonstração do case.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5517538" cy="41574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2.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Bronze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71604" y="1357298"/>
            <a:ext cx="7286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Implementada de modo a tornar o processo de carga com código </a:t>
            </a:r>
            <a:r>
              <a:rPr lang="pt-BR" sz="1600" dirty="0" err="1" smtClean="0"/>
              <a:t>reaproveitável</a:t>
            </a:r>
            <a:r>
              <a:rPr lang="pt-BR" sz="1600" dirty="0" smtClean="0"/>
              <a:t> baseado em configuração.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 classe </a:t>
            </a:r>
            <a:r>
              <a:rPr lang="pt-BR" sz="1600" b="1" dirty="0" smtClean="0"/>
              <a:t>‘</a:t>
            </a:r>
            <a:r>
              <a:rPr lang="pt-BR" sz="1600" b="1" dirty="0" err="1" smtClean="0"/>
              <a:t>BronzeProcessor</a:t>
            </a:r>
            <a:r>
              <a:rPr lang="pt-BR" sz="1600" b="1" dirty="0" smtClean="0"/>
              <a:t>’</a:t>
            </a:r>
            <a:r>
              <a:rPr lang="pt-BR" sz="1600" dirty="0" smtClean="0"/>
              <a:t> tem como função converter os arquivos de entrada no formato delta, mantendo seus atributos como string para tratamento posterior.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500438"/>
            <a:ext cx="22201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571604" y="4500570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construtor recebe os parâmetros necessários para a leitura dos dados de entrada, as transformações e </a:t>
            </a:r>
            <a:r>
              <a:rPr lang="pt-BR" sz="1600" dirty="0" err="1" smtClean="0"/>
              <a:t>frequência</a:t>
            </a:r>
            <a:r>
              <a:rPr lang="pt-BR" sz="1600" dirty="0" smtClean="0"/>
              <a:t> de gravação na tabela bronze.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inclusão de novas tabelas bronze no processo basta apenas a definição de seus parâmetros na configuração.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Configuração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142984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Configuração necessária para a construção do objeto ‘</a:t>
            </a:r>
            <a:r>
              <a:rPr lang="pt-BR" sz="1400" dirty="0" err="1" smtClean="0"/>
              <a:t>BronzeProcessor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3658248" cy="49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1571604" y="2214554"/>
            <a:ext cx="2643206" cy="428628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71604" y="2643182"/>
            <a:ext cx="3500462" cy="2643206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571604" y="5286388"/>
            <a:ext cx="2428892" cy="1000132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929058" y="221455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86314" y="2643182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786182" y="5286388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43570" y="2285992"/>
            <a:ext cx="3357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Definição do nome da tabela bronze de destino, formato de entrada e opções de leitura.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Definição do </a:t>
            </a:r>
            <a:r>
              <a:rPr lang="pt-BR" sz="1400" dirty="0" err="1" smtClean="0"/>
              <a:t>schema</a:t>
            </a:r>
            <a:r>
              <a:rPr lang="pt-BR" sz="1400" dirty="0" smtClean="0"/>
              <a:t> de entrada.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Transformações a serem aplicadas e gravadas na tabela bronze de destino.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err="1" smtClean="0"/>
              <a:t>Trigger</a:t>
            </a:r>
            <a:r>
              <a:rPr lang="pt-BR" sz="1400" dirty="0" smtClean="0"/>
              <a:t> de processamento streaming.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571604" y="6286520"/>
            <a:ext cx="2214578" cy="214314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500430" y="628652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Elipse 18"/>
          <p:cNvSpPr/>
          <p:nvPr/>
        </p:nvSpPr>
        <p:spPr>
          <a:xfrm>
            <a:off x="5357818" y="228599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357818" y="357187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5357818" y="442913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357818" y="550070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85852" y="1214422"/>
            <a:ext cx="71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parâmetro ‘</a:t>
            </a:r>
            <a:r>
              <a:rPr lang="pt-BR" sz="1400" dirty="0" err="1" smtClean="0"/>
              <a:t>apply_expressions_on_input</a:t>
            </a:r>
            <a:r>
              <a:rPr lang="pt-BR" sz="1400" dirty="0" smtClean="0"/>
              <a:t>’ permite que sejam definidas transformações em cadeia nos dados de entrada, além da inclusão de colunas de </a:t>
            </a:r>
            <a:r>
              <a:rPr lang="pt-BR" sz="1400" dirty="0" err="1" smtClean="0"/>
              <a:t>metadados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Essa funcionalidade é útil quando se é preciso um passo a mais no tratamento dos dados de entrada, como foi o caso dos arquivos no formato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 gerados pelo Capture.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62263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tângulo 20"/>
          <p:cNvSpPr/>
          <p:nvPr/>
        </p:nvSpPr>
        <p:spPr>
          <a:xfrm>
            <a:off x="2071670" y="3071810"/>
            <a:ext cx="6072230" cy="500066"/>
          </a:xfrm>
          <a:prstGeom prst="rect">
            <a:avLst/>
          </a:prstGeom>
          <a:noFill/>
          <a:ln w="12700">
            <a:solidFill>
              <a:srgbClr val="00B050">
                <a:alpha val="3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071670" y="3643314"/>
            <a:ext cx="2571768" cy="1143008"/>
          </a:xfrm>
          <a:prstGeom prst="rect">
            <a:avLst/>
          </a:prstGeom>
          <a:noFill/>
          <a:ln w="12700">
            <a:solidFill>
              <a:srgbClr val="92D050">
                <a:alpha val="6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4480" y="321468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714480" y="407194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b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28728" y="5143512"/>
            <a:ext cx="6858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pt-BR" sz="1400" dirty="0" smtClean="0"/>
              <a:t>Converte os dados do </a:t>
            </a:r>
            <a:r>
              <a:rPr lang="pt-BR" sz="1400" dirty="0" err="1" smtClean="0"/>
              <a:t>Body</a:t>
            </a:r>
            <a:r>
              <a:rPr lang="pt-BR" sz="1400" dirty="0" smtClean="0"/>
              <a:t> de binário para string e realiza o parse da string </a:t>
            </a:r>
            <a:r>
              <a:rPr lang="pt-BR" sz="1400" dirty="0" err="1" smtClean="0"/>
              <a:t>json</a:t>
            </a:r>
            <a:r>
              <a:rPr lang="pt-BR" sz="1400" dirty="0" smtClean="0"/>
              <a:t> resultante.</a:t>
            </a:r>
          </a:p>
          <a:p>
            <a:pPr marL="342900" indent="-342900">
              <a:buAutoNum type="alphaLcPeriod"/>
            </a:pPr>
            <a:endParaRPr lang="pt-BR" sz="1400" dirty="0" smtClean="0"/>
          </a:p>
          <a:p>
            <a:pPr marL="342900" indent="-342900">
              <a:buAutoNum type="alphaLcPeriod"/>
            </a:pPr>
            <a:r>
              <a:rPr lang="pt-BR" sz="1400" dirty="0" smtClean="0"/>
              <a:t>Expande os atributos do </a:t>
            </a:r>
            <a:r>
              <a:rPr lang="pt-BR" sz="1400" dirty="0" err="1" smtClean="0"/>
              <a:t>json</a:t>
            </a:r>
            <a:r>
              <a:rPr lang="pt-BR" sz="1400" dirty="0" smtClean="0"/>
              <a:t> gerado no bloco ‘a’ definindo colunas separadas, inclui colunas adicionais de controle e </a:t>
            </a:r>
            <a:r>
              <a:rPr lang="pt-BR" sz="1400" dirty="0" err="1" smtClean="0"/>
              <a:t>metadados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3.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Silver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8728" y="1714488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classe </a:t>
            </a:r>
            <a:r>
              <a:rPr lang="pt-BR" sz="1400" b="1" dirty="0" smtClean="0"/>
              <a:t>‘</a:t>
            </a:r>
            <a:r>
              <a:rPr lang="pt-BR" sz="1400" b="1" dirty="0" err="1" smtClean="0"/>
              <a:t>SilverProcessor</a:t>
            </a:r>
            <a:r>
              <a:rPr lang="pt-BR" sz="1400" b="1" dirty="0" smtClean="0"/>
              <a:t>’ </a:t>
            </a:r>
            <a:r>
              <a:rPr lang="pt-BR" sz="1400" dirty="0" smtClean="0"/>
              <a:t>é a responsável pelo processamento na camada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e dentre suas atribuições estão: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/>
              <a:t>Deduplicação</a:t>
            </a:r>
            <a:r>
              <a:rPr lang="pt-BR" sz="1400" dirty="0" smtClean="0"/>
              <a:t> de registros mantendo apenas a versão mais recente;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/>
              <a:t>Casting</a:t>
            </a:r>
            <a:r>
              <a:rPr lang="pt-BR" sz="1400" dirty="0" smtClean="0"/>
              <a:t> de dados;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Aplicação do processo de Data </a:t>
            </a:r>
            <a:r>
              <a:rPr lang="pt-BR" sz="1400" dirty="0" err="1" smtClean="0"/>
              <a:t>Quality</a:t>
            </a:r>
            <a:r>
              <a:rPr lang="pt-BR" sz="1400" dirty="0" smtClean="0"/>
              <a:t>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Tratamento de dados sensíveis (PII);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Merge dos registros no destino </a:t>
            </a:r>
            <a:r>
              <a:rPr lang="pt-BR" sz="1400" dirty="0" err="1" smtClean="0"/>
              <a:t>silver</a:t>
            </a:r>
            <a:r>
              <a:rPr lang="pt-BR" sz="1400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214422"/>
            <a:ext cx="735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Assim como na camada bronze, o foco foi o reuso de código baseado em configuração.</a:t>
            </a:r>
            <a:endParaRPr lang="pt-BR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572008"/>
            <a:ext cx="7048516" cy="193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8728" y="1142984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aplicação dos processos de qualidade e tratamento de campos sensíveis, a classe ‘</a:t>
            </a:r>
            <a:r>
              <a:rPr lang="pt-BR" sz="1400" dirty="0" err="1" smtClean="0"/>
              <a:t>SilverProcessor</a:t>
            </a:r>
            <a:r>
              <a:rPr lang="pt-BR" sz="1400" dirty="0" smtClean="0"/>
              <a:t>’ apresenta uma composição das classes de governança ‘</a:t>
            </a:r>
            <a:r>
              <a:rPr lang="pt-BR" sz="1400" dirty="0" err="1" smtClean="0"/>
              <a:t>DataQuality</a:t>
            </a:r>
            <a:r>
              <a:rPr lang="pt-BR" sz="1400" dirty="0" smtClean="0"/>
              <a:t>’ e ‘</a:t>
            </a:r>
            <a:r>
              <a:rPr lang="pt-BR" sz="1400" dirty="0" err="1" smtClean="0"/>
              <a:t>Pii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3071810"/>
            <a:ext cx="71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Seu construtor recebe os parâmetros de configuração de carga da tabela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alvo.</a:t>
            </a:r>
            <a:endParaRPr lang="pt-B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857364"/>
            <a:ext cx="2908319" cy="108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571876"/>
            <a:ext cx="495664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6357950" y="3643314"/>
            <a:ext cx="2571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Os parâmetros definem as tabelas de origem e destino, as colunas de referência para a </a:t>
            </a:r>
            <a:r>
              <a:rPr lang="pt-BR" sz="1400" dirty="0" err="1" smtClean="0"/>
              <a:t>deduplicação</a:t>
            </a:r>
            <a:r>
              <a:rPr lang="pt-BR" sz="1400" dirty="0" smtClean="0"/>
              <a:t> e as transformações.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As transformações aplicadas basicamente realizam os </a:t>
            </a:r>
            <a:r>
              <a:rPr lang="pt-BR" sz="1400" dirty="0" err="1" smtClean="0"/>
              <a:t>castings</a:t>
            </a:r>
            <a:r>
              <a:rPr lang="pt-BR" sz="1400" dirty="0" smtClean="0"/>
              <a:t> necessários para a gravação na tabela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alvo.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5016"/>
            <a:ext cx="3767123" cy="68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85852" y="1142984"/>
            <a:ext cx="678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Exemplos de processamento da camada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:</a:t>
            </a:r>
            <a:endParaRPr lang="pt-BR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3458122" cy="2143140"/>
          </a:xfrm>
          <a:prstGeom prst="rect">
            <a:avLst/>
          </a:prstGeom>
          <a:noFill/>
          <a:ln w="6350">
            <a:solidFill>
              <a:srgbClr val="000000">
                <a:alpha val="30000"/>
              </a:srgbClr>
            </a:solidFill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1285852" y="542926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Bronze </a:t>
            </a:r>
            <a:r>
              <a:rPr lang="pt-BR" sz="1200" dirty="0" err="1" smtClean="0"/>
              <a:t>clients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572008"/>
            <a:ext cx="3857652" cy="58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285852" y="164305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Silver</a:t>
            </a:r>
            <a:r>
              <a:rPr lang="pt-BR" sz="1200" dirty="0" smtClean="0"/>
              <a:t> </a:t>
            </a:r>
            <a:r>
              <a:rPr lang="pt-BR" sz="1200" dirty="0" err="1" smtClean="0"/>
              <a:t>config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85852" y="428625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</a:t>
            </a:r>
            <a:r>
              <a:rPr lang="pt-BR" sz="1200" dirty="0" err="1" smtClean="0"/>
              <a:t>Quality</a:t>
            </a:r>
            <a:r>
              <a:rPr lang="pt-BR" sz="1200" dirty="0" smtClean="0"/>
              <a:t> </a:t>
            </a:r>
            <a:r>
              <a:rPr lang="pt-BR" sz="1200" dirty="0" err="1" smtClean="0"/>
              <a:t>config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16" name="Chave direita 15"/>
          <p:cNvSpPr/>
          <p:nvPr/>
        </p:nvSpPr>
        <p:spPr>
          <a:xfrm>
            <a:off x="5143504" y="1643050"/>
            <a:ext cx="357190" cy="50006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857752" y="6000768"/>
            <a:ext cx="285752" cy="71438"/>
          </a:xfrm>
          <a:prstGeom prst="rightArrow">
            <a:avLst/>
          </a:prstGeom>
          <a:noFill/>
          <a:ln w="127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4857752" y="6286520"/>
            <a:ext cx="285752" cy="71438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4857752" y="6143644"/>
            <a:ext cx="285752" cy="71438"/>
          </a:xfrm>
          <a:prstGeom prst="rightArrow">
            <a:avLst/>
          </a:prstGeom>
          <a:noFill/>
          <a:ln w="12700">
            <a:solidFill>
              <a:srgbClr val="F99707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572132" y="2000240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Registro gravado na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2357430"/>
            <a:ext cx="333644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5572132" y="4357694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Registro rejeitado Data </a:t>
            </a:r>
            <a:r>
              <a:rPr lang="pt-BR" sz="1200" dirty="0" err="1" smtClean="0"/>
              <a:t>Quality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69" y="4714884"/>
            <a:ext cx="32472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4.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Gold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57290" y="1357298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Na camada </a:t>
            </a:r>
            <a:r>
              <a:rPr lang="pt-BR" sz="1600" dirty="0" err="1" smtClean="0"/>
              <a:t>gold</a:t>
            </a:r>
            <a:r>
              <a:rPr lang="pt-BR" sz="1600" dirty="0" smtClean="0"/>
              <a:t> foi construída uma visão de portfólio dos clientes da corretora.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 visão apresenta a última posição dos clientes para cada ação de sua carteira, resultado da combinação da quantidade possuída da ação e sua cotação.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a montagem dessa visão foram combinadas duas tabelas da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, ‘</a:t>
            </a:r>
            <a:r>
              <a:rPr lang="pt-BR" sz="1600" dirty="0" err="1" smtClean="0"/>
              <a:t>stockquotes</a:t>
            </a:r>
            <a:r>
              <a:rPr lang="pt-BR" sz="1600" dirty="0" smtClean="0"/>
              <a:t>’ (cotações) e ‘</a:t>
            </a:r>
            <a:r>
              <a:rPr lang="pt-BR" sz="1600" dirty="0" err="1" smtClean="0"/>
              <a:t>orders</a:t>
            </a:r>
            <a:r>
              <a:rPr lang="pt-BR" sz="1600" dirty="0" smtClean="0"/>
              <a:t>’ (carteira).</a:t>
            </a:r>
            <a:endParaRPr lang="pt-B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929066"/>
            <a:ext cx="2501648" cy="244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Fontes</a:t>
            </a:r>
            <a:r>
              <a:rPr lang="en-US" sz="2800" b="1" dirty="0" smtClean="0">
                <a:latin typeface="Tahoma" charset="0"/>
              </a:rPr>
              <a:t> de dados</a:t>
            </a:r>
            <a:endParaRPr lang="uk-UA" sz="2800" b="1" dirty="0">
              <a:latin typeface="Tahoma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214686"/>
            <a:ext cx="1066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29198"/>
            <a:ext cx="10858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071934" y="4857760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Rest</a:t>
            </a:r>
            <a:r>
              <a:rPr lang="pt-BR" b="1" dirty="0" smtClean="0"/>
              <a:t> API:</a:t>
            </a:r>
            <a:r>
              <a:rPr lang="pt-BR" dirty="0" smtClean="0"/>
              <a:t> Informações sobre a cotação de papéis da bolsa de valores e base de </a:t>
            </a:r>
            <a:r>
              <a:rPr lang="pt-BR" dirty="0" err="1" smtClean="0"/>
              <a:t>CEPs</a:t>
            </a:r>
            <a:r>
              <a:rPr lang="pt-BR" dirty="0" smtClean="0"/>
              <a:t> dos correios para enriquecimento de informações cadastrais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71802" y="321468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Mensageria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Logs</a:t>
            </a:r>
            <a:r>
              <a:rPr lang="pt-BR" dirty="0" smtClean="0"/>
              <a:t> de transações de compra e venda de papéis da bolsa pelos clientes gerados pelos sistemas da corretora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57422" y="1785926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Banco de dados relacional: </a:t>
            </a:r>
            <a:r>
              <a:rPr lang="pt-BR" dirty="0" smtClean="0"/>
              <a:t>Base cadastral de clientes da corretora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500174"/>
            <a:ext cx="3286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Fluxo lógico carga </a:t>
            </a:r>
            <a:r>
              <a:rPr lang="pt-BR" sz="1400" b="1" dirty="0" err="1" smtClean="0"/>
              <a:t>Gold</a:t>
            </a:r>
            <a:endParaRPr lang="pt-BR" sz="1400" b="1" dirty="0" smtClean="0"/>
          </a:p>
          <a:p>
            <a:endParaRPr lang="pt-BR" sz="1400" b="1" dirty="0" smtClean="0"/>
          </a:p>
          <a:p>
            <a:endParaRPr lang="pt-BR" sz="1400" dirty="0" smtClean="0"/>
          </a:p>
          <a:p>
            <a:r>
              <a:rPr lang="pt-BR" sz="1400" dirty="0" smtClean="0"/>
              <a:t>Para a atualização da visão em tempo real foi preciso identificar alterações nas carteiras dos clientes assim como na cotação das ações.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processo monitora essas alterações nas  </a:t>
            </a:r>
            <a:r>
              <a:rPr lang="pt-BR" sz="1400" dirty="0" err="1" smtClean="0"/>
              <a:t>silvers</a:t>
            </a:r>
            <a:r>
              <a:rPr lang="pt-BR" sz="1400" dirty="0" smtClean="0"/>
              <a:t> de origem executando o </a:t>
            </a:r>
            <a:r>
              <a:rPr lang="pt-BR" sz="1400" dirty="0" err="1" smtClean="0"/>
              <a:t>join</a:t>
            </a:r>
            <a:r>
              <a:rPr lang="pt-BR" sz="1400" dirty="0" smtClean="0"/>
              <a:t> dos dados e atualizando a tabela </a:t>
            </a:r>
            <a:r>
              <a:rPr lang="pt-BR" sz="1400" dirty="0" err="1" smtClean="0"/>
              <a:t>gold</a:t>
            </a:r>
            <a:r>
              <a:rPr lang="pt-BR" sz="1400" dirty="0" smtClean="0"/>
              <a:t> a cada 60 segundos.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monitoramento das duas tabelas de origem foi usado pois ao fixar uma referência ‘</a:t>
            </a:r>
            <a:r>
              <a:rPr lang="pt-BR" sz="1400" dirty="0" err="1" smtClean="0"/>
              <a:t>left</a:t>
            </a:r>
            <a:r>
              <a:rPr lang="pt-BR" sz="1400" dirty="0" smtClean="0"/>
              <a:t>’ na operação de </a:t>
            </a:r>
            <a:r>
              <a:rPr lang="pt-BR" sz="1400" dirty="0" err="1" smtClean="0"/>
              <a:t>join</a:t>
            </a:r>
            <a:r>
              <a:rPr lang="pt-BR" sz="1400" dirty="0" smtClean="0"/>
              <a:t> as alterações na tabela ‘</a:t>
            </a:r>
            <a:r>
              <a:rPr lang="pt-BR" sz="1400" dirty="0" err="1" smtClean="0"/>
              <a:t>right</a:t>
            </a:r>
            <a:r>
              <a:rPr lang="pt-BR" sz="1400" dirty="0" smtClean="0"/>
              <a:t>’ seriam ignoradas.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142984"/>
            <a:ext cx="3910119" cy="545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(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Histórico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)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214422"/>
            <a:ext cx="75009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tabela histórica de portfólio dos clientes é gerada através da classe ‘</a:t>
            </a:r>
            <a:r>
              <a:rPr lang="pt-BR" sz="1400" b="1" dirty="0" err="1" smtClean="0"/>
              <a:t>HistoricProcessor</a:t>
            </a:r>
            <a:r>
              <a:rPr lang="pt-BR" sz="1400" dirty="0" smtClean="0"/>
              <a:t>’.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Utilizando-se do recurso </a:t>
            </a:r>
            <a:r>
              <a:rPr lang="pt-BR" sz="1400" b="1" dirty="0" smtClean="0"/>
              <a:t>‘time </a:t>
            </a:r>
            <a:r>
              <a:rPr lang="pt-BR" sz="1400" b="1" dirty="0" err="1" smtClean="0"/>
              <a:t>travel</a:t>
            </a:r>
            <a:r>
              <a:rPr lang="pt-BR" sz="1400" b="1" dirty="0" smtClean="0"/>
              <a:t>’</a:t>
            </a:r>
            <a:r>
              <a:rPr lang="pt-BR" sz="1400" dirty="0" smtClean="0"/>
              <a:t> das tabelas delta, a classe ‘</a:t>
            </a:r>
            <a:r>
              <a:rPr lang="pt-BR" sz="1400" dirty="0" err="1" smtClean="0"/>
              <a:t>HistoricProcessor</a:t>
            </a:r>
            <a:r>
              <a:rPr lang="pt-BR" sz="1400" dirty="0" smtClean="0"/>
              <a:t>’ é capaz de registrar as alterações históricas de qualquer tabela definida através dos parâmetros de seu construtor.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Sua principal função é acessar as versões históricas da tabela de origem e adicionar todos os registros que fazem parte dessa versão na tabela histórica de destino.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classe foi configurada de modo a gerar o histórico da tabela </a:t>
            </a:r>
            <a:r>
              <a:rPr lang="pt-BR" sz="1400" dirty="0" err="1" smtClean="0"/>
              <a:t>gold</a:t>
            </a:r>
            <a:r>
              <a:rPr lang="pt-BR" sz="1400" dirty="0" smtClean="0"/>
              <a:t> de portfólio dos clientes. </a:t>
            </a:r>
            <a:endParaRPr lang="pt-BR" sz="1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429132"/>
            <a:ext cx="4095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500570"/>
            <a:ext cx="2409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(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Histórico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)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285860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Os parâmetros definidos para o construtor da classe ‘</a:t>
            </a:r>
            <a:r>
              <a:rPr lang="pt-BR" sz="1400" dirty="0" err="1" smtClean="0"/>
              <a:t>HistoricProcessor</a:t>
            </a:r>
            <a:r>
              <a:rPr lang="pt-BR" sz="1400" dirty="0" smtClean="0"/>
              <a:t>’ são:</a:t>
            </a:r>
          </a:p>
          <a:p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Tabela de origem dos dados;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Tabela histórica de destino;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Intervalo do snapshot (intervalo de obtenção das versões);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Recorrência de execução do processo.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r>
              <a:rPr lang="pt-BR" sz="1400" dirty="0" smtClean="0"/>
              <a:t>Diagrama esquemático de obtenção das versões através do time </a:t>
            </a:r>
            <a:r>
              <a:rPr lang="pt-BR" sz="1400" dirty="0" err="1" smtClean="0"/>
              <a:t>travel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143248"/>
            <a:ext cx="5644357" cy="34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Retomada</a:t>
            </a: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de </a:t>
            </a: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processamento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142984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os processos da camada </a:t>
            </a:r>
            <a:r>
              <a:rPr lang="pt-BR" sz="1400" dirty="0" err="1" smtClean="0"/>
              <a:t>gold</a:t>
            </a:r>
            <a:r>
              <a:rPr lang="pt-BR" sz="1400" dirty="0" smtClean="0"/>
              <a:t> não fazem uso do </a:t>
            </a:r>
            <a:r>
              <a:rPr lang="pt-BR" sz="1400" dirty="0" err="1" smtClean="0"/>
              <a:t>structured</a:t>
            </a:r>
            <a:r>
              <a:rPr lang="pt-BR" sz="1400" dirty="0" smtClean="0"/>
              <a:t> streaming, foi necessário implementar um controle de retomada de processamento próprio.</a:t>
            </a:r>
          </a:p>
          <a:p>
            <a:endParaRPr lang="pt-BR" sz="1400" dirty="0" smtClean="0"/>
          </a:p>
          <a:p>
            <a:r>
              <a:rPr lang="pt-BR" sz="1400" dirty="0" smtClean="0"/>
              <a:t>A classe ‘</a:t>
            </a:r>
            <a:r>
              <a:rPr lang="pt-BR" sz="1400" dirty="0" err="1" smtClean="0"/>
              <a:t>ControlProcParams</a:t>
            </a:r>
            <a:r>
              <a:rPr lang="pt-BR" sz="1400" dirty="0" smtClean="0"/>
              <a:t>’ gerencia parâmetros de controle de processamento para todo 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usando como persistência a tabela ‘</a:t>
            </a:r>
            <a:r>
              <a:rPr lang="pt-BR" sz="1400" dirty="0" err="1" smtClean="0"/>
              <a:t>mngt</a:t>
            </a:r>
            <a:r>
              <a:rPr lang="pt-BR" sz="1400" dirty="0" smtClean="0"/>
              <a:t>.</a:t>
            </a:r>
            <a:r>
              <a:rPr lang="pt-BR" sz="1400" dirty="0" err="1" smtClean="0"/>
              <a:t>control_proc_params</a:t>
            </a:r>
            <a:r>
              <a:rPr lang="pt-BR" sz="1400" dirty="0" smtClean="0"/>
              <a:t>’.</a:t>
            </a:r>
          </a:p>
          <a:p>
            <a:endParaRPr lang="pt-BR" sz="1400" dirty="0" smtClean="0"/>
          </a:p>
          <a:p>
            <a:r>
              <a:rPr lang="pt-BR" sz="1400" dirty="0" smtClean="0"/>
              <a:t>Nessa tabela é possível estabelecer grupos de parâmetros que permitem, além de outros parâmetros, salvar estados de processamento (checkpoints) tornando possível a retomada de processos em caso de interrupções.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29000"/>
            <a:ext cx="39045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714884"/>
            <a:ext cx="5749705" cy="1785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5. </a:t>
            </a:r>
            <a:r>
              <a:rPr lang="en-US" b="1" dirty="0" err="1" smtClean="0">
                <a:latin typeface="Tahoma" charset="0"/>
              </a:rPr>
              <a:t>Governança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Data Quality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85860"/>
            <a:ext cx="76438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Uma das </a:t>
            </a:r>
            <a:r>
              <a:rPr lang="pt-BR" sz="1600" dirty="0" err="1" smtClean="0"/>
              <a:t>features</a:t>
            </a:r>
            <a:r>
              <a:rPr lang="pt-BR" sz="1600" dirty="0" smtClean="0"/>
              <a:t> do projeto é a aplicação de regras de qualidade nos dados que são carregados na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Uma regra é um filtro a ser aplicado na tabela alvo.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Uma tabela pode possuir mais de uma regra e uma regra pode ser associada a mais de uma tabela.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Foi criado um cadastro de governança que relaciona uma tabela e suas regras de qualidade.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43446"/>
            <a:ext cx="302490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Classe</a:t>
            </a:r>
            <a:r>
              <a:rPr lang="en-US" sz="2400" b="1" dirty="0" smtClean="0">
                <a:latin typeface="Tahoma" charset="0"/>
              </a:rPr>
              <a:t> </a:t>
            </a:r>
            <a:r>
              <a:rPr lang="en-US" sz="2400" b="1" dirty="0" err="1" smtClean="0">
                <a:latin typeface="Tahoma" charset="0"/>
              </a:rPr>
              <a:t>DataQuality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4414" y="1214422"/>
            <a:ext cx="771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módulo de Data </a:t>
            </a:r>
            <a:r>
              <a:rPr lang="pt-BR" sz="1600" dirty="0" err="1" smtClean="0"/>
              <a:t>Quality</a:t>
            </a:r>
            <a:r>
              <a:rPr lang="pt-BR" sz="1600" dirty="0" smtClean="0"/>
              <a:t> é implementado através da classe </a:t>
            </a:r>
            <a:r>
              <a:rPr lang="pt-BR" sz="1600" dirty="0" err="1" smtClean="0"/>
              <a:t>python</a:t>
            </a:r>
            <a:r>
              <a:rPr lang="pt-BR" sz="1600" dirty="0" smtClean="0"/>
              <a:t> ‘</a:t>
            </a:r>
            <a:r>
              <a:rPr lang="pt-BR" sz="1600" b="1" dirty="0" err="1" smtClean="0"/>
              <a:t>DataQuality</a:t>
            </a:r>
            <a:r>
              <a:rPr lang="pt-BR" sz="1600" dirty="0" smtClean="0"/>
              <a:t>’.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5852" y="2571744"/>
            <a:ext cx="7715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Classe responsável pela interpretação e aplicação das regras de qualidade cadastradas pela governança.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construtor recebe como parâmetro o nome da tabela alvo das regras.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método principal, ‘</a:t>
            </a:r>
            <a:r>
              <a:rPr lang="pt-BR" sz="1600" dirty="0" err="1" smtClean="0"/>
              <a:t>filter_df_with_quality_rules</a:t>
            </a:r>
            <a:r>
              <a:rPr lang="pt-BR" sz="1600" dirty="0" smtClean="0"/>
              <a:t>’, recebe um </a:t>
            </a:r>
            <a:r>
              <a:rPr lang="pt-BR" sz="1600" dirty="0" err="1" smtClean="0"/>
              <a:t>Dataframe</a:t>
            </a:r>
            <a:r>
              <a:rPr lang="pt-BR" sz="1600" dirty="0" smtClean="0"/>
              <a:t> com os dados de origem da tabela alvo (camada bronze) e retorna um novo filtrado com as regras aplicadas.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rgbClr val="FF0000"/>
                </a:solidFill>
              </a:rPr>
              <a:t>Funcionalidades especiais: </a:t>
            </a:r>
          </a:p>
          <a:p>
            <a:endParaRPr lang="pt-BR" sz="1600" dirty="0" smtClean="0"/>
          </a:p>
          <a:p>
            <a:r>
              <a:rPr lang="pt-BR" sz="1600" dirty="0" smtClean="0"/>
              <a:t>- Detecção de atualização do cadastro de regras e aplicação imediata;</a:t>
            </a:r>
          </a:p>
          <a:p>
            <a:r>
              <a:rPr lang="pt-BR" sz="1600" dirty="0" smtClean="0"/>
              <a:t>- Persistência de registros rejeitados para análise posterior e auditoria.</a:t>
            </a:r>
          </a:p>
          <a:p>
            <a:endParaRPr lang="pt-B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714488"/>
            <a:ext cx="328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7561262" cy="500066"/>
          </a:xfrm>
        </p:spPr>
        <p:txBody>
          <a:bodyPr/>
          <a:lstStyle/>
          <a:p>
            <a:r>
              <a:rPr lang="en-US" sz="2000" b="1" dirty="0" err="1" smtClean="0">
                <a:latin typeface="Tahoma" charset="0"/>
              </a:rPr>
              <a:t>Governança</a:t>
            </a:r>
            <a:r>
              <a:rPr lang="en-US" sz="2000" b="1" dirty="0" smtClean="0">
                <a:latin typeface="Tahoma" charset="0"/>
              </a:rPr>
              <a:t> – Data quality </a:t>
            </a:r>
            <a:r>
              <a:rPr lang="en-US" sz="2000" b="1" dirty="0" err="1" smtClean="0">
                <a:latin typeface="Tahoma" charset="0"/>
              </a:rPr>
              <a:t>aplicado</a:t>
            </a:r>
            <a:endParaRPr lang="uk-UA" sz="2000" b="1" dirty="0">
              <a:latin typeface="Tahoma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4414" y="2143116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1. Regras cadastradas para a tabela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 de clientes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15008" y="1643050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2. Resultado das regras aplicadas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3" y="2500306"/>
            <a:ext cx="4214842" cy="959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4440" y="2000240"/>
            <a:ext cx="3025034" cy="2786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571604" y="4714884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3. Registros rejeitados</a:t>
            </a:r>
            <a:endParaRPr lang="pt-B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5072074"/>
            <a:ext cx="7153271" cy="12411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PII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142984"/>
            <a:ext cx="7500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segunda funcionalidade de governança desenvolvida foi o sistema de tratamento de campos PII.</a:t>
            </a:r>
          </a:p>
          <a:p>
            <a:endParaRPr lang="pt-BR" sz="1600" dirty="0" smtClean="0"/>
          </a:p>
          <a:p>
            <a:r>
              <a:rPr lang="pt-BR" sz="1600" dirty="0" smtClean="0"/>
              <a:t>Assim como no data </a:t>
            </a:r>
            <a:r>
              <a:rPr lang="pt-BR" sz="1600" dirty="0" err="1" smtClean="0"/>
              <a:t>quality</a:t>
            </a:r>
            <a:r>
              <a:rPr lang="pt-BR" sz="1600" dirty="0" smtClean="0"/>
              <a:t>, também é aplicado na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São configuradas ações de confidencialidade a serem aplicadas nas colunas sensíveis, como por exemplo uma função de </a:t>
            </a:r>
            <a:r>
              <a:rPr lang="pt-BR" sz="1600" dirty="0" err="1" smtClean="0"/>
              <a:t>hash</a:t>
            </a:r>
            <a:r>
              <a:rPr lang="pt-BR" sz="1600" dirty="0" smtClean="0"/>
              <a:t> ou mascaramento.</a:t>
            </a:r>
          </a:p>
          <a:p>
            <a:endParaRPr lang="pt-BR" sz="1600" dirty="0" smtClean="0"/>
          </a:p>
          <a:p>
            <a:r>
              <a:rPr lang="pt-BR" sz="1600" dirty="0" smtClean="0"/>
              <a:t>Para incluir uma nova ação não é necessário nenhuma alteração de código, basta cadastrar um novo mapeamento ‘tabela’ -&gt; ‘coluna’ -&gt; ‘ação’.</a:t>
            </a:r>
          </a:p>
          <a:p>
            <a:endParaRPr lang="pt-B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857628"/>
            <a:ext cx="4467219" cy="2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Funções</a:t>
            </a:r>
            <a:r>
              <a:rPr lang="en-US" sz="2400" b="1" dirty="0" smtClean="0">
                <a:latin typeface="Tahoma" charset="0"/>
              </a:rPr>
              <a:t> de PII </a:t>
            </a:r>
            <a:r>
              <a:rPr lang="en-US" sz="2400" b="1" dirty="0" err="1" smtClean="0">
                <a:latin typeface="Tahoma" charset="0"/>
              </a:rPr>
              <a:t>pré-definidas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Foram disponibilizadas cinco funções pré-definidas de confidencialidade que podem ser aplicadas às colunas mapeadas na configuração: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85852" y="2357430"/>
          <a:ext cx="764386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2775186"/>
                <a:gridCol w="336848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Exemplo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uma máscara genérica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Bruno -&gt; 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nnnnn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máscara de email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bruno@email.com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b*****o@email.com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máscara de número de telefone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876 5432 -&gt; 1***********2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a função md5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1234-5 -&gt;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ee8295d541bfaeaf90f7f78af93cdc83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REDACTED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Faz uma simples substituição do valor da coluna pelo literal '[REDACTED]'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m1nh@_s3nHA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[REDACTED]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1104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500298" y="1571612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Clientes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base de dados cadastrais dos clientes da corretora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Id cliente, nome, email, CEP, tipo de investidor e renda</a:t>
            </a:r>
          </a:p>
          <a:p>
            <a:r>
              <a:rPr lang="pt-BR" sz="1200" b="1" dirty="0" smtClean="0"/>
              <a:t>Origem: </a:t>
            </a:r>
            <a:r>
              <a:rPr lang="pt-BR" sz="1200" dirty="0" smtClean="0"/>
              <a:t>Banco de dados relacional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0298" y="2928934"/>
            <a:ext cx="59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</a:t>
            </a:r>
            <a:r>
              <a:rPr lang="pt-BR" sz="1200" dirty="0" err="1" smtClean="0"/>
              <a:t>Log</a:t>
            </a:r>
            <a:r>
              <a:rPr lang="pt-BR" sz="1200" dirty="0" smtClean="0"/>
              <a:t> de eventos da carteira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registros de alterações da carteira de ações dos clientes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ID cliente, símbolo ação, quantidade, data e hora do evento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Mensageria</a:t>
            </a:r>
            <a:endParaRPr lang="pt-BR" sz="1200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857496"/>
            <a:ext cx="928688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14818"/>
            <a:ext cx="90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500298" y="4286256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Preço de ação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atualizações dos valores das ações no pregão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Símbolo ação, preço de mercado, data e hora da requisição.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Rest</a:t>
            </a:r>
            <a:r>
              <a:rPr lang="pt-BR" sz="1200" dirty="0" smtClean="0"/>
              <a:t> API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5643578"/>
            <a:ext cx="714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500298" y="5643578"/>
            <a:ext cx="56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</a:t>
            </a:r>
            <a:r>
              <a:rPr lang="pt-BR" sz="1200" dirty="0" err="1" smtClean="0"/>
              <a:t>CEPs</a:t>
            </a:r>
            <a:endParaRPr lang="pt-BR" sz="1200" dirty="0" smtClean="0"/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base de </a:t>
            </a:r>
            <a:r>
              <a:rPr lang="pt-BR" sz="1200" dirty="0" err="1" smtClean="0"/>
              <a:t>CEPs</a:t>
            </a:r>
            <a:r>
              <a:rPr lang="pt-BR" sz="1200" dirty="0" smtClean="0"/>
              <a:t> dos Correios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</a:t>
            </a:r>
            <a:r>
              <a:rPr lang="pt-BR" sz="1200" dirty="0" err="1" smtClean="0"/>
              <a:t>Cep</a:t>
            </a:r>
            <a:r>
              <a:rPr lang="pt-BR" sz="1200" dirty="0" smtClean="0"/>
              <a:t>, logradouro, localidade, data e hora da requisição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Rest</a:t>
            </a:r>
            <a:r>
              <a:rPr lang="pt-BR" sz="1200" dirty="0" smtClean="0"/>
              <a:t> API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Descrição</a:t>
            </a:r>
            <a:r>
              <a:rPr lang="en-US" sz="2800" b="1" dirty="0" smtClean="0">
                <a:latin typeface="Tahoma" charset="0"/>
              </a:rPr>
              <a:t> dos dados</a:t>
            </a:r>
            <a:endParaRPr lang="uk-UA" sz="28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Classe</a:t>
            </a:r>
            <a:r>
              <a:rPr lang="en-US" sz="2400" b="1" dirty="0" smtClean="0">
                <a:latin typeface="Tahoma" charset="0"/>
              </a:rPr>
              <a:t> </a:t>
            </a:r>
            <a:r>
              <a:rPr lang="en-US" sz="2400" b="1" dirty="0" err="1" smtClean="0">
                <a:latin typeface="Tahoma" charset="0"/>
              </a:rPr>
              <a:t>Pii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357298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módulo de PII é implementado através da classe </a:t>
            </a:r>
            <a:r>
              <a:rPr lang="pt-BR" sz="1600" dirty="0" err="1" smtClean="0"/>
              <a:t>python</a:t>
            </a:r>
            <a:r>
              <a:rPr lang="pt-BR" sz="1600" dirty="0" smtClean="0"/>
              <a:t> ‘</a:t>
            </a:r>
            <a:r>
              <a:rPr lang="pt-BR" sz="1600" b="1" dirty="0" err="1" smtClean="0"/>
              <a:t>Pii</a:t>
            </a:r>
            <a:r>
              <a:rPr lang="pt-BR" sz="1600" dirty="0" smtClean="0"/>
              <a:t>’.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57290" y="2928934"/>
            <a:ext cx="7572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Classe responsável pela aplicação das funções de confidencialidade cadastradas para as diferentes tabelas e suas colunas.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construtor recebe como parâmetro o nome da tabela alvo das funções.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método principal recebe um </a:t>
            </a:r>
            <a:r>
              <a:rPr lang="pt-BR" sz="1600" dirty="0" err="1" smtClean="0"/>
              <a:t>Dataframe</a:t>
            </a:r>
            <a:r>
              <a:rPr lang="pt-BR" sz="1600" dirty="0" smtClean="0"/>
              <a:t> com os dados de origem da tabela alvo e retorna um novo com as colunas sensíveis tratadas.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rgbClr val="FF0000"/>
                </a:solidFill>
              </a:rPr>
              <a:t>Funcionalidades especiais: </a:t>
            </a:r>
          </a:p>
          <a:p>
            <a:endParaRPr lang="pt-BR" sz="1600" dirty="0" smtClean="0"/>
          </a:p>
          <a:p>
            <a:r>
              <a:rPr lang="pt-BR" sz="1600" dirty="0" smtClean="0"/>
              <a:t>- Detecção de atualização do mapeamento de funções e aplicação imediata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928802"/>
            <a:ext cx="3495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7561262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Governança</a:t>
            </a:r>
            <a:r>
              <a:rPr lang="en-US" sz="1800" b="1" dirty="0" smtClean="0">
                <a:latin typeface="Tahoma" charset="0"/>
              </a:rPr>
              <a:t> – PII </a:t>
            </a:r>
            <a:r>
              <a:rPr lang="en-US" sz="1800" b="1" dirty="0" err="1" smtClean="0">
                <a:latin typeface="Tahoma" charset="0"/>
              </a:rPr>
              <a:t>aplicado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43504" y="142873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Funções cadastradas para a tabela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 de clientes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72198" y="2928934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2. Resultado das funções aplicadas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428736"/>
            <a:ext cx="3786214" cy="1296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912445"/>
            <a:ext cx="4714908" cy="37883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3429000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6. </a:t>
            </a:r>
            <a:r>
              <a:rPr lang="en-US" b="1" dirty="0" err="1" smtClean="0">
                <a:latin typeface="Tahoma" charset="0"/>
              </a:rPr>
              <a:t>Monitoramento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8728" y="1428736"/>
            <a:ext cx="7358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monitoramento desenvolvido no projeto visou acompanhar o processamento dos dados no </a:t>
            </a:r>
            <a:r>
              <a:rPr lang="pt-BR" sz="1600" dirty="0" err="1" smtClean="0"/>
              <a:t>lake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Foram criados dois monitores: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14818"/>
            <a:ext cx="1155273" cy="113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357290" y="5643578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Ambos os monitores usam um sistema de </a:t>
            </a:r>
            <a:r>
              <a:rPr lang="pt-BR" sz="1600" dirty="0" err="1" smtClean="0"/>
              <a:t>triggers</a:t>
            </a:r>
            <a:r>
              <a:rPr lang="pt-BR" sz="1600" dirty="0" smtClean="0"/>
              <a:t> e alertas para que possam ser acompanhados os incidentes.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57422" y="450057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Monitor de fluxo - </a:t>
            </a:r>
            <a:r>
              <a:rPr lang="pt-BR" sz="1600" dirty="0" smtClean="0"/>
              <a:t>Monitora os gargalos de processamento entre os </a:t>
            </a:r>
            <a:r>
              <a:rPr lang="pt-BR" sz="1600" dirty="0" err="1" smtClean="0"/>
              <a:t>steps</a:t>
            </a:r>
            <a:r>
              <a:rPr lang="pt-BR" sz="1600" dirty="0" smtClean="0"/>
              <a:t> de um fluxo de dados configurado</a:t>
            </a:r>
            <a:endParaRPr lang="pt-BR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1128714" cy="12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1428728" y="4286256"/>
            <a:ext cx="7286676" cy="10001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428860" y="3000372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Monitor de atualização - </a:t>
            </a:r>
            <a:r>
              <a:rPr lang="pt-BR" sz="1600" dirty="0" smtClean="0"/>
              <a:t>Monitora o status de atualização de uma tabela.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1428728" y="2786058"/>
            <a:ext cx="7286676" cy="10001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Interface de </a:t>
            </a:r>
            <a:r>
              <a:rPr lang="en-US" sz="1800" b="1" dirty="0" err="1" smtClean="0">
                <a:latin typeface="Tahoma" charset="0"/>
              </a:rPr>
              <a:t>alertas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35729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processo de monitoramento exige um canal para a notificação de alertas, com esse propósito foi definida a interface ‘</a:t>
            </a:r>
            <a:r>
              <a:rPr lang="pt-BR" sz="1400" b="1" dirty="0" err="1" smtClean="0"/>
              <a:t>InterfaceAlertSender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85852" y="207167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interface define o comportamento padrão de um '</a:t>
            </a:r>
            <a:r>
              <a:rPr lang="pt-BR" sz="1400" dirty="0" err="1" smtClean="0"/>
              <a:t>enviador</a:t>
            </a:r>
            <a:r>
              <a:rPr lang="pt-BR" sz="1400" dirty="0" smtClean="0"/>
              <a:t>' de mensagens de alerta de monitoramento. 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5852" y="4572008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o case foi implementada uma classe para a postagem de alertas em uma tabela que possui uma coluna com o id, a mensagem de alerta e um </a:t>
            </a:r>
            <a:r>
              <a:rPr lang="pt-BR" sz="1400" dirty="0" err="1" smtClean="0"/>
              <a:t>timestamp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57496"/>
            <a:ext cx="4289872" cy="129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5000636"/>
            <a:ext cx="2534861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285852" y="2928934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partir dessa interface podem ser implementadas classes concretas que fazem envio de mensagens usando o </a:t>
            </a:r>
            <a:r>
              <a:rPr lang="pt-BR" sz="1400" dirty="0" err="1" smtClean="0"/>
              <a:t>Teams</a:t>
            </a:r>
            <a:r>
              <a:rPr lang="pt-BR" sz="1400" dirty="0" smtClean="0"/>
              <a:t>, Slack, email, Kafka, ou até mesmo uma tabela.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Atualização</a:t>
            </a:r>
            <a:r>
              <a:rPr lang="en-US" sz="1800" b="1" dirty="0" smtClean="0">
                <a:latin typeface="Tahoma" charset="0"/>
              </a:rPr>
              <a:t> de </a:t>
            </a:r>
            <a:r>
              <a:rPr lang="en-US" sz="1800" b="1" dirty="0" err="1" smtClean="0">
                <a:latin typeface="Tahoma" charset="0"/>
              </a:rPr>
              <a:t>tabelas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monitoramento realizado é implementado pela classe '</a:t>
            </a:r>
            <a:r>
              <a:rPr lang="pt-BR" sz="1400" b="1" dirty="0" err="1" smtClean="0"/>
              <a:t>MonitorLastRefresh</a:t>
            </a:r>
            <a:r>
              <a:rPr lang="pt-BR" sz="1400" dirty="0" smtClean="0"/>
              <a:t>‘.</a:t>
            </a:r>
          </a:p>
          <a:p>
            <a:endParaRPr lang="pt-BR" sz="1400" dirty="0" smtClean="0"/>
          </a:p>
          <a:p>
            <a:r>
              <a:rPr lang="pt-BR" sz="1400" dirty="0" smtClean="0"/>
              <a:t>Verifica a última atualização de uma tabela e dispara mensagens de alerta caso a atualização tenha ocorrido em um período maior que o tempo de atraso máximo definido na configuração.</a:t>
            </a:r>
          </a:p>
          <a:p>
            <a:endParaRPr lang="pt-BR" sz="1400" dirty="0" smtClean="0"/>
          </a:p>
          <a:p>
            <a:r>
              <a:rPr lang="pt-BR" sz="1400" dirty="0" smtClean="0"/>
              <a:t>A configuração é baseada em dicionários com os atributos no formato ‘tabela’ e ‘atraso máximo’.</a:t>
            </a:r>
          </a:p>
          <a:p>
            <a:endParaRPr lang="pt-BR" sz="1400" dirty="0" smtClean="0"/>
          </a:p>
          <a:p>
            <a:r>
              <a:rPr lang="pt-BR" sz="1400" dirty="0" smtClean="0"/>
              <a:t>As mensagens de alerta são gravadas em tabela através de uma composição com a classe '</a:t>
            </a:r>
            <a:r>
              <a:rPr lang="pt-BR" sz="1400" b="1" dirty="0" err="1" smtClean="0"/>
              <a:t>AlertUsingMonitorAlertsTable</a:t>
            </a:r>
            <a:r>
              <a:rPr lang="pt-BR" sz="1400" dirty="0" smtClean="0"/>
              <a:t>‘.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500438"/>
            <a:ext cx="2190742" cy="180266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5572140"/>
            <a:ext cx="6810388" cy="1013489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786190"/>
            <a:ext cx="4096889" cy="120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Fluxo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monitoramento realizado é implementado pela classe '</a:t>
            </a:r>
            <a:r>
              <a:rPr lang="pt-BR" sz="1600" b="1" dirty="0" err="1" smtClean="0"/>
              <a:t>MonitorDataFlow</a:t>
            </a:r>
            <a:r>
              <a:rPr lang="pt-BR" sz="1600" dirty="0" smtClean="0"/>
              <a:t>‘.</a:t>
            </a:r>
          </a:p>
          <a:p>
            <a:endParaRPr lang="pt-BR" sz="1600" dirty="0" smtClean="0"/>
          </a:p>
          <a:p>
            <a:r>
              <a:rPr lang="pt-BR" sz="1600" dirty="0" smtClean="0"/>
              <a:t>Verifica o atraso que existe entre a entrega dos dados entre um </a:t>
            </a:r>
            <a:r>
              <a:rPr lang="pt-BR" sz="1600" dirty="0" err="1" smtClean="0"/>
              <a:t>step</a:t>
            </a:r>
            <a:r>
              <a:rPr lang="pt-BR" sz="1600" dirty="0" smtClean="0"/>
              <a:t> e outro do fluxo definido na sua configuração.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428868"/>
            <a:ext cx="49066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357290" y="4000504"/>
            <a:ext cx="7572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Para o case foi configurado um fluxo para monitoramento da evolução dos dados através das camadas bronze, </a:t>
            </a:r>
            <a:r>
              <a:rPr lang="pt-BR" sz="1600" dirty="0" err="1" smtClean="0"/>
              <a:t>silver</a:t>
            </a:r>
            <a:r>
              <a:rPr lang="pt-BR" sz="1600" dirty="0" smtClean="0"/>
              <a:t> e </a:t>
            </a:r>
            <a:r>
              <a:rPr lang="pt-BR" sz="1600" dirty="0" err="1" smtClean="0"/>
              <a:t>gold</a:t>
            </a:r>
            <a:r>
              <a:rPr lang="pt-BR" sz="1600" dirty="0" smtClean="0"/>
              <a:t>, sendo cada camada identificada com um </a:t>
            </a:r>
            <a:r>
              <a:rPr lang="pt-BR" sz="1600" dirty="0" err="1" smtClean="0"/>
              <a:t>step</a:t>
            </a:r>
            <a:r>
              <a:rPr lang="pt-BR" sz="1600" dirty="0" smtClean="0"/>
              <a:t> distinto.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Assim como o monitor de atualização de tabelas, sua configuração é baseada em dicionário e faz alertas através de uma composição com a classe '</a:t>
            </a:r>
            <a:r>
              <a:rPr lang="pt-BR" sz="1600" b="1" dirty="0" err="1" smtClean="0"/>
              <a:t>AlertUsingMonitorAlertsTable</a:t>
            </a:r>
            <a:r>
              <a:rPr lang="pt-BR" sz="1600" dirty="0" smtClean="0"/>
              <a:t>‘.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Fluxo</a:t>
            </a:r>
            <a:endParaRPr lang="uk-UA" sz="1800" b="1" dirty="0">
              <a:latin typeface="Tahoma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643050"/>
            <a:ext cx="2786082" cy="396128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357290" y="1000108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Cada fluxo a ser monitorado deve informar os seus </a:t>
            </a:r>
            <a:r>
              <a:rPr lang="pt-BR" sz="1400" dirty="0" err="1" smtClean="0"/>
              <a:t>steps</a:t>
            </a:r>
            <a:r>
              <a:rPr lang="pt-BR" sz="1400" dirty="0" smtClean="0"/>
              <a:t>, quais tabelas pertencem a cada </a:t>
            </a:r>
            <a:r>
              <a:rPr lang="pt-BR" sz="1400" dirty="0" err="1" smtClean="0"/>
              <a:t>step</a:t>
            </a:r>
            <a:r>
              <a:rPr lang="pt-BR" sz="1400" dirty="0" smtClean="0"/>
              <a:t> e qual o atraso máximo entre um </a:t>
            </a:r>
            <a:r>
              <a:rPr lang="pt-BR" sz="1400" dirty="0" err="1" smtClean="0"/>
              <a:t>step</a:t>
            </a:r>
            <a:r>
              <a:rPr lang="pt-BR" sz="1400" dirty="0" smtClean="0"/>
              <a:t> e outro para que os alertas sejam enviados.</a:t>
            </a:r>
            <a:endParaRPr lang="pt-BR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86454"/>
            <a:ext cx="7643866" cy="90073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428868"/>
            <a:ext cx="4114210" cy="20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786058"/>
            <a:ext cx="7715272" cy="500066"/>
          </a:xfrm>
        </p:spPr>
        <p:txBody>
          <a:bodyPr/>
          <a:lstStyle/>
          <a:p>
            <a:r>
              <a:rPr lang="en-US" sz="4000" b="1" dirty="0" err="1" smtClean="0">
                <a:latin typeface="Tahoma" charset="0"/>
              </a:rPr>
              <a:t>Custo</a:t>
            </a:r>
            <a:r>
              <a:rPr lang="en-US" sz="4000" b="1" dirty="0" smtClean="0">
                <a:latin typeface="Tahoma" charset="0"/>
              </a:rPr>
              <a:t> de </a:t>
            </a:r>
            <a:r>
              <a:rPr lang="en-US" sz="4000" b="1" dirty="0" err="1" smtClean="0">
                <a:latin typeface="Tahoma" charset="0"/>
              </a:rPr>
              <a:t>execução</a:t>
            </a: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774705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571480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Custo</a:t>
            </a:r>
            <a:r>
              <a:rPr lang="en-US" sz="1800" b="1" dirty="0" smtClean="0">
                <a:latin typeface="Tahoma" charset="0"/>
              </a:rPr>
              <a:t> de </a:t>
            </a:r>
            <a:r>
              <a:rPr lang="en-US" sz="1800" b="1" dirty="0" err="1" smtClean="0">
                <a:latin typeface="Tahoma" charset="0"/>
              </a:rPr>
              <a:t>execução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Custo dos principais recursos para uma execução com duração de 1 hora.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Arquitetura</a:t>
            </a:r>
            <a:r>
              <a:rPr lang="en-US" sz="2800" b="1" dirty="0" smtClean="0">
                <a:latin typeface="Tahoma" charset="0"/>
              </a:rPr>
              <a:t> de dados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57290" y="1285860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Os dados ingeridos serão organizados no </a:t>
            </a:r>
            <a:r>
              <a:rPr lang="pt-BR" sz="1600" dirty="0" err="1" smtClean="0"/>
              <a:t>lakehouse</a:t>
            </a:r>
            <a:r>
              <a:rPr lang="pt-BR" sz="1600" dirty="0" smtClean="0"/>
              <a:t> através da arquitetura medalhão, cada camada apresentará as seguintes características: 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28794" y="5786454"/>
            <a:ext cx="6643734" cy="642942"/>
          </a:xfrm>
          <a:prstGeom prst="roundRect">
            <a:avLst/>
          </a:prstGeom>
          <a:solidFill>
            <a:srgbClr val="FBEF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GOLD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Visão de dados composta disponibilizados em seu status corrente e histórico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28794" y="4572008"/>
            <a:ext cx="6643734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SILVER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</a:t>
            </a:r>
            <a:r>
              <a:rPr lang="pt-BR" sz="1000" dirty="0" err="1" smtClean="0">
                <a:solidFill>
                  <a:schemeClr val="tx1"/>
                </a:solidFill>
                <a:latin typeface="Arial" charset="0"/>
              </a:rPr>
              <a:t>deduplicados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, filtrados e </a:t>
            </a:r>
            <a:r>
              <a:rPr lang="pt-BR" sz="1000" dirty="0" err="1" smtClean="0">
                <a:solidFill>
                  <a:schemeClr val="tx1"/>
                </a:solidFill>
                <a:latin typeface="Arial" charset="0"/>
              </a:rPr>
              <a:t>tipados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, nessa camada também serão aplicadas as regras de qualidade além de tratamento dos campos sensíveis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28794" y="3429000"/>
            <a:ext cx="6643734" cy="642942"/>
          </a:xfrm>
          <a:prstGeom prst="roundRect">
            <a:avLst/>
          </a:prstGeom>
          <a:solidFill>
            <a:srgbClr val="F997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BRONZE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ainda no formato bruto, porém estruturados e com caráter histórico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928794" y="2285992"/>
            <a:ext cx="6643734" cy="642942"/>
          </a:xfrm>
          <a:prstGeom prst="roundRect">
            <a:avLst/>
          </a:prstGeom>
          <a:solidFill>
            <a:schemeClr val="bg1"/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RAW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brutos e não tratados onde pousarão os arquivos provenientes das fontes de ingestão</a:t>
            </a:r>
          </a:p>
        </p:txBody>
      </p:sp>
      <p:sp>
        <p:nvSpPr>
          <p:cNvPr id="15" name="Seta para baixo 14"/>
          <p:cNvSpPr/>
          <p:nvPr/>
        </p:nvSpPr>
        <p:spPr>
          <a:xfrm>
            <a:off x="5143504" y="3071810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5143504" y="4214818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5143504" y="5429264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786058"/>
            <a:ext cx="7715272" cy="500066"/>
          </a:xfrm>
        </p:spPr>
        <p:txBody>
          <a:bodyPr/>
          <a:lstStyle/>
          <a:p>
            <a:r>
              <a:rPr lang="en-US" sz="4000" b="1" dirty="0" err="1" smtClean="0">
                <a:latin typeface="Tahoma" charset="0"/>
              </a:rPr>
              <a:t>Oportunidades</a:t>
            </a:r>
            <a:r>
              <a:rPr lang="en-US" sz="4000" b="1" dirty="0" smtClean="0">
                <a:latin typeface="Tahoma" charset="0"/>
              </a:rPr>
              <a:t> de </a:t>
            </a:r>
            <a:r>
              <a:rPr lang="en-US" sz="4000" b="1" dirty="0" err="1" smtClean="0">
                <a:latin typeface="Tahoma" charset="0"/>
              </a:rPr>
              <a:t>melhoria</a:t>
            </a: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61262" cy="649287"/>
          </a:xfrm>
        </p:spPr>
        <p:txBody>
          <a:bodyPr/>
          <a:lstStyle/>
          <a:p>
            <a:r>
              <a:rPr lang="en-US" b="1" dirty="0" err="1" smtClean="0">
                <a:latin typeface="Tahoma" charset="0"/>
              </a:rPr>
              <a:t>Oportunidades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285860"/>
            <a:ext cx="7643866" cy="4654550"/>
          </a:xfrm>
        </p:spPr>
        <p:txBody>
          <a:bodyPr/>
          <a:lstStyle/>
          <a:p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Deploy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de recursos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Azure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utilizando ARM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templates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Terraform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Utilização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principal para execução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jobs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Databricks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Substituir uso de capture nos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event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hubs por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job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databricks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lendo diretamente o tópico de ingestão dos status da carteira dos clientes pois o capture é um dos recursos mais caros dentro do projeto.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Usar variáveis globais no data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factory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definir seus valores usando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Azure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CLI, substituir pelo processo atual que usa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awk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templates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definir parâmetros para os elementos ADF.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Implementação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CRUD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cadastro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regras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qualidade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Pii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columns com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uso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Flask.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Registro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dos dados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aferidos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dos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monitores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geração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dashboards de back office 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assim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identificar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padrões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tendências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ou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anomalias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Implementar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interface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envio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notificações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monitoramento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Slack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ou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Teams.</a:t>
            </a:r>
            <a:endParaRPr lang="uk-U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Arquitetura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b="1" dirty="0" err="1" smtClean="0">
                <a:latin typeface="Tahoma" charset="0"/>
              </a:rPr>
              <a:t>da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b="1" dirty="0" err="1" smtClean="0">
                <a:latin typeface="Tahoma" charset="0"/>
              </a:rPr>
              <a:t>implementação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5852" y="1214422"/>
            <a:ext cx="728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implementação do projeto foi escolhido o uso de recursos do provedor de nuvem Microsoft </a:t>
            </a:r>
            <a:r>
              <a:rPr lang="pt-BR" sz="1400" dirty="0" err="1" smtClean="0"/>
              <a:t>Azure</a:t>
            </a:r>
            <a:r>
              <a:rPr lang="pt-BR" sz="1400" dirty="0" smtClean="0"/>
              <a:t>, com a arquitetura exposta abaixo onde para a simulação das fontes de dados foram utilizadas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Functions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.</a:t>
            </a:r>
          </a:p>
        </p:txBody>
      </p:sp>
      <p:pic>
        <p:nvPicPr>
          <p:cNvPr id="3074" name="Picture 2" descr="G:\Meu Drive\Data Master\Imagens apresentacao\arquitetu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00240"/>
            <a:ext cx="5967954" cy="4698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smtClean="0">
                <a:latin typeface="Tahoma" charset="0"/>
              </a:rPr>
              <a:t>Os </a:t>
            </a:r>
            <a:r>
              <a:rPr lang="en-US" sz="2800" b="1" dirty="0" err="1" smtClean="0">
                <a:latin typeface="Tahoma" charset="0"/>
              </a:rPr>
              <a:t>recursos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5852" y="135729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Elementos da arquitetura: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43042" y="2071678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00066" cy="4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071670" y="221455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Storage</a:t>
            </a:r>
            <a:r>
              <a:rPr lang="pt-BR" sz="1100" dirty="0" smtClean="0"/>
              <a:t> </a:t>
            </a:r>
            <a:r>
              <a:rPr lang="pt-BR" sz="1100" dirty="0" err="1" smtClean="0"/>
              <a:t>Account</a:t>
            </a:r>
            <a:endParaRPr lang="pt-BR" sz="1100" dirty="0"/>
          </a:p>
        </p:txBody>
      </p:sp>
      <p:sp>
        <p:nvSpPr>
          <p:cNvPr id="11" name="Retângulo 10"/>
          <p:cNvSpPr/>
          <p:nvPr/>
        </p:nvSpPr>
        <p:spPr>
          <a:xfrm>
            <a:off x="3500430" y="2071678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571868" y="2214554"/>
            <a:ext cx="4143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Armazenamento de dados do </a:t>
            </a:r>
            <a:r>
              <a:rPr lang="pt-BR" sz="1100" dirty="0" err="1" smtClean="0"/>
              <a:t>lakehouse</a:t>
            </a:r>
            <a:endParaRPr lang="pt-BR" sz="1100" dirty="0"/>
          </a:p>
        </p:txBody>
      </p:sp>
      <p:sp>
        <p:nvSpPr>
          <p:cNvPr id="13" name="Retângulo 12"/>
          <p:cNvSpPr/>
          <p:nvPr/>
        </p:nvSpPr>
        <p:spPr>
          <a:xfrm>
            <a:off x="1643042" y="2643182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071670" y="278605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Data </a:t>
            </a:r>
            <a:r>
              <a:rPr lang="pt-BR" sz="1100" dirty="0" err="1" smtClean="0"/>
              <a:t>Factory</a:t>
            </a:r>
            <a:endParaRPr lang="pt-BR" sz="1100" dirty="0"/>
          </a:p>
        </p:txBody>
      </p:sp>
      <p:sp>
        <p:nvSpPr>
          <p:cNvPr id="16" name="Retângulo 15"/>
          <p:cNvSpPr/>
          <p:nvPr/>
        </p:nvSpPr>
        <p:spPr>
          <a:xfrm>
            <a:off x="3500430" y="2643182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71868" y="278605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Pipelines</a:t>
            </a:r>
            <a:r>
              <a:rPr lang="pt-BR" sz="1100" dirty="0" smtClean="0"/>
              <a:t> de ingestão de dados dos clientes, cotações e base de </a:t>
            </a:r>
            <a:r>
              <a:rPr lang="pt-BR" sz="1100" dirty="0" err="1" smtClean="0"/>
              <a:t>CEPs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14620"/>
            <a:ext cx="4191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1643042" y="3214686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71670" y="3357562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Function</a:t>
            </a:r>
            <a:r>
              <a:rPr lang="pt-BR" sz="1100" dirty="0" smtClean="0"/>
              <a:t> </a:t>
            </a:r>
            <a:r>
              <a:rPr lang="pt-BR" sz="1100" dirty="0" err="1" smtClean="0"/>
              <a:t>App</a:t>
            </a:r>
            <a:endParaRPr lang="pt-BR" sz="1100" dirty="0"/>
          </a:p>
        </p:txBody>
      </p:sp>
      <p:sp>
        <p:nvSpPr>
          <p:cNvPr id="21" name="Retângulo 20"/>
          <p:cNvSpPr/>
          <p:nvPr/>
        </p:nvSpPr>
        <p:spPr>
          <a:xfrm>
            <a:off x="3500430" y="3214686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571868" y="3357562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Geração de dados simulados</a:t>
            </a:r>
            <a:endParaRPr lang="pt-BR" sz="1100" dirty="0"/>
          </a:p>
        </p:txBody>
      </p:sp>
      <p:sp>
        <p:nvSpPr>
          <p:cNvPr id="24" name="Retângulo 23"/>
          <p:cNvSpPr/>
          <p:nvPr/>
        </p:nvSpPr>
        <p:spPr>
          <a:xfrm>
            <a:off x="1643042" y="3786190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071670" y="392906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Event</a:t>
            </a:r>
            <a:r>
              <a:rPr lang="pt-BR" sz="1100" dirty="0" smtClean="0"/>
              <a:t> Hubs</a:t>
            </a:r>
            <a:endParaRPr lang="pt-BR" sz="1100" dirty="0"/>
          </a:p>
        </p:txBody>
      </p:sp>
      <p:sp>
        <p:nvSpPr>
          <p:cNvPr id="26" name="Retângulo 25"/>
          <p:cNvSpPr/>
          <p:nvPr/>
        </p:nvSpPr>
        <p:spPr>
          <a:xfrm>
            <a:off x="3500430" y="3786190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571868" y="3929066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Ingestão de </a:t>
            </a:r>
            <a:r>
              <a:rPr lang="pt-BR" sz="1100" dirty="0" err="1" smtClean="0"/>
              <a:t>logs</a:t>
            </a:r>
            <a:r>
              <a:rPr lang="pt-BR" sz="1100" dirty="0" smtClean="0"/>
              <a:t> de alteração de status da carteira dos clientes</a:t>
            </a:r>
            <a:endParaRPr lang="pt-BR" sz="1100" dirty="0"/>
          </a:p>
        </p:txBody>
      </p:sp>
      <p:sp>
        <p:nvSpPr>
          <p:cNvPr id="29" name="Retângulo 28"/>
          <p:cNvSpPr/>
          <p:nvPr/>
        </p:nvSpPr>
        <p:spPr>
          <a:xfrm>
            <a:off x="1643042" y="4357694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071670" y="4500570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SQL Server</a:t>
            </a:r>
            <a:endParaRPr lang="pt-BR" sz="1100" dirty="0"/>
          </a:p>
        </p:txBody>
      </p:sp>
      <p:sp>
        <p:nvSpPr>
          <p:cNvPr id="31" name="Retângulo 30"/>
          <p:cNvSpPr/>
          <p:nvPr/>
        </p:nvSpPr>
        <p:spPr>
          <a:xfrm>
            <a:off x="3500430" y="4357694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571868" y="4500570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Banco de dados com a base de clientes</a:t>
            </a:r>
            <a:endParaRPr lang="pt-BR" sz="11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286124"/>
            <a:ext cx="447676" cy="4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3929066"/>
            <a:ext cx="369293" cy="33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tângulo 40"/>
          <p:cNvSpPr/>
          <p:nvPr/>
        </p:nvSpPr>
        <p:spPr>
          <a:xfrm>
            <a:off x="1643042" y="4929198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071670" y="507207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Key</a:t>
            </a:r>
            <a:r>
              <a:rPr lang="pt-BR" sz="1100" dirty="0" smtClean="0"/>
              <a:t> </a:t>
            </a:r>
            <a:r>
              <a:rPr lang="pt-BR" sz="1100" dirty="0" err="1" smtClean="0"/>
              <a:t>Vault</a:t>
            </a:r>
            <a:endParaRPr lang="pt-BR" sz="1100" dirty="0"/>
          </a:p>
        </p:txBody>
      </p:sp>
      <p:sp>
        <p:nvSpPr>
          <p:cNvPr id="43" name="Retângulo 42"/>
          <p:cNvSpPr/>
          <p:nvPr/>
        </p:nvSpPr>
        <p:spPr>
          <a:xfrm>
            <a:off x="3500430" y="4929198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571868" y="5072074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as credenciais para acesso à base de dados de clientes</a:t>
            </a:r>
            <a:endParaRPr lang="pt-BR" sz="1100" dirty="0"/>
          </a:p>
        </p:txBody>
      </p:sp>
      <p:sp>
        <p:nvSpPr>
          <p:cNvPr id="46" name="Retângulo 45"/>
          <p:cNvSpPr/>
          <p:nvPr/>
        </p:nvSpPr>
        <p:spPr>
          <a:xfrm>
            <a:off x="1643042" y="5500702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71670" y="564357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Databricks</a:t>
            </a:r>
            <a:endParaRPr lang="pt-BR" sz="1100" dirty="0"/>
          </a:p>
        </p:txBody>
      </p:sp>
      <p:sp>
        <p:nvSpPr>
          <p:cNvPr id="48" name="Retângulo 47"/>
          <p:cNvSpPr/>
          <p:nvPr/>
        </p:nvSpPr>
        <p:spPr>
          <a:xfrm>
            <a:off x="3500430" y="5500702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571868" y="564357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Processamento dos dados no </a:t>
            </a:r>
            <a:r>
              <a:rPr lang="pt-BR" sz="1100" dirty="0" err="1" smtClean="0"/>
              <a:t>lakehouse</a:t>
            </a:r>
            <a:endParaRPr lang="pt-BR" sz="11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4429132"/>
            <a:ext cx="342728" cy="4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5918" y="5000636"/>
            <a:ext cx="4602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15020" y="5572140"/>
            <a:ext cx="4233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smtClean="0">
                <a:latin typeface="Tahoma" charset="0"/>
              </a:rPr>
              <a:t>Deploy de </a:t>
            </a:r>
            <a:r>
              <a:rPr lang="en-US" sz="3600" b="1" dirty="0" err="1" smtClean="0">
                <a:latin typeface="Tahoma" charset="0"/>
              </a:rPr>
              <a:t>recursos</a:t>
            </a:r>
            <a:r>
              <a:rPr lang="en-US" sz="3600" b="1" dirty="0" smtClean="0">
                <a:latin typeface="Tahoma" charset="0"/>
              </a:rPr>
              <a:t/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586888"/>
      </a:lt2>
      <a:accent1>
        <a:srgbClr val="9CA6BF"/>
      </a:accent1>
      <a:accent2>
        <a:srgbClr val="BCC3D3"/>
      </a:accent2>
      <a:accent3>
        <a:srgbClr val="FFFFFF"/>
      </a:accent3>
      <a:accent4>
        <a:srgbClr val="404040"/>
      </a:accent4>
      <a:accent5>
        <a:srgbClr val="CBD0DC"/>
      </a:accent5>
      <a:accent6>
        <a:srgbClr val="AAB0BF"/>
      </a:accent6>
      <a:hlink>
        <a:srgbClr val="D8DFE7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586888"/>
        </a:lt2>
        <a:accent1>
          <a:srgbClr val="9CA6BF"/>
        </a:accent1>
        <a:accent2>
          <a:srgbClr val="BCC3D3"/>
        </a:accent2>
        <a:accent3>
          <a:srgbClr val="FFFFFF"/>
        </a:accent3>
        <a:accent4>
          <a:srgbClr val="404040"/>
        </a:accent4>
        <a:accent5>
          <a:srgbClr val="CBD0DC"/>
        </a:accent5>
        <a:accent6>
          <a:srgbClr val="AAB0BF"/>
        </a:accent6>
        <a:hlink>
          <a:srgbClr val="D8DFE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Words>3765</Words>
  <Application>Microsoft PowerPoint</Application>
  <PresentationFormat>Apresentação na tela (4:3)</PresentationFormat>
  <Paragraphs>448</Paragraphs>
  <Slides>61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2" baseType="lpstr">
      <vt:lpstr>template</vt:lpstr>
      <vt:lpstr>Data Master  Renato Soares   </vt:lpstr>
      <vt:lpstr>Objetivo</vt:lpstr>
      <vt:lpstr>Descrição</vt:lpstr>
      <vt:lpstr>Fontes de dados</vt:lpstr>
      <vt:lpstr>Descrição dos dados</vt:lpstr>
      <vt:lpstr>Arquitetura de dados</vt:lpstr>
      <vt:lpstr>Arquitetura da implementação</vt:lpstr>
      <vt:lpstr>Os recursos</vt:lpstr>
      <vt:lpstr>[Desenvolvimento] Deploy de recursos </vt:lpstr>
      <vt:lpstr>Deploy</vt:lpstr>
      <vt:lpstr>Slide 11</vt:lpstr>
      <vt:lpstr>Slide 12</vt:lpstr>
      <vt:lpstr>Slide 13</vt:lpstr>
      <vt:lpstr>Slide 14</vt:lpstr>
      <vt:lpstr>Slide 15</vt:lpstr>
      <vt:lpstr>[Desenvolvimento] Geração de dados simulados </vt:lpstr>
      <vt:lpstr>Slide 17</vt:lpstr>
      <vt:lpstr>Slide 18</vt:lpstr>
      <vt:lpstr>Slide 19</vt:lpstr>
      <vt:lpstr>Slide 20</vt:lpstr>
      <vt:lpstr>[Desenvolvimento] Ingestão de dados </vt:lpstr>
      <vt:lpstr>Slide 22</vt:lpstr>
      <vt:lpstr>Slide 23</vt:lpstr>
      <vt:lpstr>Slide 24</vt:lpstr>
      <vt:lpstr>Slide 25</vt:lpstr>
      <vt:lpstr>Slide 26</vt:lpstr>
      <vt:lpstr>[Desenvolvimento] Processamento </vt:lpstr>
      <vt:lpstr>1. Detalhe da estrutura de dados</vt:lpstr>
      <vt:lpstr>Slide 29</vt:lpstr>
      <vt:lpstr>2. Camada Bronze</vt:lpstr>
      <vt:lpstr>Slide 31</vt:lpstr>
      <vt:lpstr>Slide 32</vt:lpstr>
      <vt:lpstr>Slide 33</vt:lpstr>
      <vt:lpstr>3. Camada Silver</vt:lpstr>
      <vt:lpstr>Slide 35</vt:lpstr>
      <vt:lpstr>Slide 36</vt:lpstr>
      <vt:lpstr>Slide 37</vt:lpstr>
      <vt:lpstr>4. Camada Gold</vt:lpstr>
      <vt:lpstr>Slide 39</vt:lpstr>
      <vt:lpstr>Slide 40</vt:lpstr>
      <vt:lpstr>Slide 41</vt:lpstr>
      <vt:lpstr>Slide 42</vt:lpstr>
      <vt:lpstr>Slide 43</vt:lpstr>
      <vt:lpstr>5. Governança</vt:lpstr>
      <vt:lpstr>Governança – Data Quality</vt:lpstr>
      <vt:lpstr>Governança – Classe DataQuality</vt:lpstr>
      <vt:lpstr>Governança – Data quality aplicado</vt:lpstr>
      <vt:lpstr>Governança – PII</vt:lpstr>
      <vt:lpstr>Governança – Funções de PII pré-definidas</vt:lpstr>
      <vt:lpstr>Governança – Classe Pii</vt:lpstr>
      <vt:lpstr>Governança – PII aplicado</vt:lpstr>
      <vt:lpstr>6. Monitoramento</vt:lpstr>
      <vt:lpstr>Monitoramento</vt:lpstr>
      <vt:lpstr>Monitoramento – Interface de alertas</vt:lpstr>
      <vt:lpstr>Monitoramento – Atualização de tabelas</vt:lpstr>
      <vt:lpstr>Monitoramento – Fluxo</vt:lpstr>
      <vt:lpstr>Monitoramento – Fluxo</vt:lpstr>
      <vt:lpstr>Custo de execução</vt:lpstr>
      <vt:lpstr>Custo de execução</vt:lpstr>
      <vt:lpstr>Oportunidades de melhoria</vt:lpstr>
      <vt:lpstr>Oportunidades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Renato Machado Soares</cp:lastModifiedBy>
  <cp:revision>192</cp:revision>
  <dcterms:created xsi:type="dcterms:W3CDTF">2006-06-13T13:38:55Z</dcterms:created>
  <dcterms:modified xsi:type="dcterms:W3CDTF">2025-05-20T00:06:28Z</dcterms:modified>
</cp:coreProperties>
</file>