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4.jpeg" ContentType="image/jpeg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08800" cy="585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08800" cy="5853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08800" cy="5853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0760" cy="23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0760" cy="22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2360" cy="44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(UFVJM, p. 11 e p. 19, 2012). Outro fato de grande importância para cidade e para o turismo, foi que em 1999 a cidade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tem grande riqueza gastronômica, esta riqueza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499040"/>
            <a:ext cx="11517840" cy="24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ter um ambiente descontraído, servindo pratos quentes á la carte, Casual dining (Senac, 2021, p.3). Na composição dos pratos haverão produtos regionais e as carnes mais utilizadas serão o porco e o frango caipira, visto que são muito apreciadas na culinária regional. O diferencial gastronômico serão os embutidos artesanais (linguiças e defumados),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público-alvo serão pessoas da faixa etária de 25 a 50 anos,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Além de fornecedores tradicionais, os agricultores familiares da região, também serão nossos parceiros na aquisição de produtos.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32000" y="4407480"/>
            <a:ext cx="2359800" cy="235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236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56600" y="1102680"/>
            <a:ext cx="2193840" cy="355248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764440" y="2878200"/>
            <a:ext cx="2088360" cy="177696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929120" y="1102680"/>
            <a:ext cx="2000520" cy="4970880"/>
          </a:xfrm>
          <a:prstGeom prst="rect">
            <a:avLst/>
          </a:prstGeom>
          <a:solidFill>
            <a:srgbClr val="ffd9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Experiência/culinária regional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007040" y="1102680"/>
            <a:ext cx="2073600" cy="173304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66800" y="1103400"/>
            <a:ext cx="1935360" cy="355176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766800" y="4708440"/>
            <a:ext cx="4086360" cy="136476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de mão de obra de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7007040" y="2889000"/>
            <a:ext cx="2077560" cy="1766160"/>
          </a:xfrm>
          <a:prstGeom prst="rect">
            <a:avLst/>
          </a:prstGeom>
          <a:solidFill>
            <a:srgbClr val="f4b1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7007040" y="4708440"/>
            <a:ext cx="4343400" cy="1350000"/>
          </a:xfrm>
          <a:prstGeom prst="rect">
            <a:avLst/>
          </a:prstGeom>
          <a:solidFill>
            <a:srgbClr val="7c7c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2764440" y="1102680"/>
            <a:ext cx="2091600" cy="1733040"/>
          </a:xfrm>
          <a:prstGeom prst="rect">
            <a:avLst/>
          </a:prstGeom>
          <a:solidFill>
            <a:srgbClr val="cd63b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ideia do estabelecimento é servir a tradicional comida mineira, mesclada com a culinária do vale do Jequitinhonha, valorizando a história e os produtos regionais.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Queremos que o turista, tenha a experiência da explosão de sabores da culinária mineira e principalmente da culinária regional. Já para o cliente nativo, desejamos que, saboreei a conhecida e apreciada culinária local, com produtos frescos e de ótima qualidade.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Como o estabelecimento produzirá embutidos, o cliente também poderá comprá-los in natura para fazer e consumir em sua residência.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comercialização da produção, será realizada no fundo da loja, onde haverá uma espécie de “lojinha” com a produção exposta e um responsável pela apresentação e venda.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517824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720000" y="1692000"/>
            <a:ext cx="1063044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Lanches</a:t>
            </a: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queijo com linguiça artesanal</a:t>
            </a: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sal com linguiça artesanal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Pratos quentes</a:t>
            </a: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Kaol (Couve, Arroz, Ovo frito, linguiça artesanal ao molho)</a:t>
            </a: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Farofa de Feijão andú (feijão, bife de cabeça de lombo, ovo frito, farinha de mandioca, torresmo)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Produtos in natura produzidos e comercializados pelo estabelecimento</a:t>
            </a: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frango caipira com bacon e mussarela</a:t>
            </a: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pernil (com jiló, pura, com bacon)</a:t>
            </a:r>
            <a:endParaRPr b="0" lang="pt-B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Defumados (Barriga de porco (Bacon), joelho de porco, costelinha de porco, pé, orelha)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368000"/>
            <a:ext cx="10630440" cy="46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Missão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clientes saboreiem nossos produtos, seja em nosso ambiente descontraído ou em suas casas.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 uma marca forte e competitiva no mercado.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Valores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Compromisso ao servir os cliente com produtos de característica ímpar, com responsabilidade e ética.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Objetivos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Estar entre os estabelecimentos mais conhecidos da cidade, quando o assunto for comida mineira e regional, linguiças artesanais ou carnes de porco defumada.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3.1.Análise Estratégica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158040" y="1627560"/>
          <a:ext cx="11840040" cy="4635360"/>
        </p:xfrm>
        <a:graphic>
          <a:graphicData uri="http://schemas.openxmlformats.org/drawingml/2006/table">
            <a:tbl>
              <a:tblPr/>
              <a:tblGrid>
                <a:gridCol w="5919480"/>
                <a:gridCol w="5920560"/>
              </a:tblGrid>
              <a:tr h="1688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Força</a:t>
                      </a:r>
                      <a:endParaRPr b="0" lang="pt-BR" sz="1800" spc="-1" strike="noStrike">
                        <a:solidFill>
                          <a:srgbClr val="2a6099"/>
                        </a:solidFill>
                        <a:latin typeface="Arial"/>
                      </a:endParaRPr>
                    </a:p>
                    <a:p>
                      <a:endParaRPr b="0" lang="pt-BR" sz="1800" spc="-1" strike="noStrike">
                        <a:solidFill>
                          <a:srgbClr val="2a6099"/>
                        </a:solidFill>
                        <a:latin typeface="Arial"/>
                      </a:endParaRPr>
                    </a:p>
                    <a:p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- Conhecimento da produção de linguiças e defumados</a:t>
                      </a:r>
                      <a:endParaRPr b="0" lang="pt-BR" sz="1800" spc="-1" strike="noStrike">
                        <a:solidFill>
                          <a:srgbClr val="2a6099"/>
                        </a:solidFill>
                        <a:latin typeface="Arial"/>
                      </a:endParaRPr>
                    </a:p>
                    <a:p>
                      <a:endParaRPr b="0" lang="pt-BR" sz="1800" spc="-1" strike="noStrike">
                        <a:solidFill>
                          <a:srgbClr val="2a6099"/>
                        </a:solidFill>
                        <a:latin typeface="Arial"/>
                      </a:endParaRPr>
                    </a:p>
                    <a:p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- Mão de obra barata</a:t>
                      </a:r>
                      <a:endParaRPr b="0" lang="pt-BR" sz="1800" spc="-1" strike="noStrike">
                        <a:solidFill>
                          <a:srgbClr val="2a6099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Fraqueza</a:t>
                      </a:r>
                      <a:endParaRPr b="0" lang="pt-BR" sz="1800" spc="-1" strike="noStrike">
                        <a:solidFill>
                          <a:srgbClr val="ff8000"/>
                        </a:solidFill>
                        <a:latin typeface="Arial"/>
                      </a:endParaRPr>
                    </a:p>
                    <a:p>
                      <a:endParaRPr b="0" lang="pt-BR" sz="1800" spc="-1" strike="noStrike">
                        <a:solidFill>
                          <a:srgbClr val="ff8000"/>
                        </a:solidFill>
                        <a:latin typeface="Arial"/>
                      </a:endParaRPr>
                    </a:p>
                    <a:p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- Primeiro empreendimento</a:t>
                      </a:r>
                      <a:endParaRPr b="0" lang="pt-BR" sz="1800" spc="-1" strike="noStrike">
                        <a:solidFill>
                          <a:srgbClr val="ff8000"/>
                        </a:solidFill>
                        <a:latin typeface="Arial"/>
                      </a:endParaRPr>
                    </a:p>
                    <a:p>
                      <a:endParaRPr b="0" lang="pt-BR" sz="1800" spc="-1" strike="noStrike">
                        <a:solidFill>
                          <a:srgbClr val="ff8000"/>
                        </a:solidFill>
                        <a:latin typeface="Arial"/>
                      </a:endParaRPr>
                    </a:p>
                    <a:p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- Investimento de capital próprio</a:t>
                      </a:r>
                      <a:endParaRPr b="0" lang="pt-BR" sz="1800" spc="-1" strike="noStrike">
                        <a:solidFill>
                          <a:srgbClr val="ff8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958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Oportunidade</a:t>
                      </a:r>
                      <a:endParaRPr b="0" lang="pt-BR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  <a:p>
                      <a:endParaRPr b="0" lang="pt-BR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  <a:p>
                      <a:r>
                        <a:rPr b="0" lang="pt-BR" sz="2000" spc="-1" strike="noStrike">
                          <a:solidFill>
                            <a:srgbClr val="00a933"/>
                          </a:solidFill>
                          <a:latin typeface="Times New Roman"/>
                          <a:ea typeface="DejaVu Sans"/>
                        </a:rPr>
                        <a:t>- Fluxo constante de turistas durante todo o ano</a:t>
                      </a:r>
                      <a:endParaRPr b="0" lang="pt-BR" sz="20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  <a:p>
                      <a:endParaRPr b="0" lang="pt-BR" sz="20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  <a:p>
                      <a:r>
                        <a:rPr b="0" lang="pt-BR" sz="2000" spc="-1" strike="noStrike">
                          <a:solidFill>
                            <a:srgbClr val="00a933"/>
                          </a:solidFill>
                          <a:latin typeface="Times New Roman"/>
                          <a:ea typeface="DejaVu Sans"/>
                        </a:rPr>
                        <a:t>- Grande número de estudantes universitários (UFVJM)</a:t>
                      </a:r>
                      <a:endParaRPr b="0" lang="pt-BR" sz="20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Ameaças</a:t>
                      </a:r>
                      <a:endParaRPr b="0" lang="pt-BR" sz="20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  <a:p>
                      <a:endParaRPr b="0" lang="pt-BR" sz="20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  <a:p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- Grande rede de supermercado</a:t>
                      </a:r>
                      <a:endParaRPr b="0" lang="pt-BR" sz="20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  <a:p>
                      <a:endParaRPr b="0" lang="pt-BR" sz="20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- Pousadas e restaurantes oferecendo comida mineira e regional de bom qualidade</a:t>
                      </a:r>
                      <a:endParaRPr b="0" lang="pt-BR" sz="20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2021-05-22T19:09:59Z</dcterms:modified>
  <cp:revision>350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