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wmf" ContentType="image/x-wmf"/>
  <Override PartName="/ppt/media/image4.jpeg" ContentType="image/jpeg"/>
  <Override PartName="/ppt/media/image2.wmf" ContentType="image/x-wmf"/>
  <Override PartName="/ppt/media/image3.wmf" ContentType="image/x-wmf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6" descr="marca vertical"/>
          <p:cNvPicPr/>
          <p:nvPr/>
        </p:nvPicPr>
        <p:blipFill>
          <a:blip r:embed="rId2"/>
          <a:stretch/>
        </p:blipFill>
        <p:spPr>
          <a:xfrm>
            <a:off x="5441040" y="6062040"/>
            <a:ext cx="1108080" cy="584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6" descr="marca vertical"/>
          <p:cNvPicPr/>
          <p:nvPr/>
        </p:nvPicPr>
        <p:blipFill>
          <a:blip r:embed="rId2"/>
          <a:stretch/>
        </p:blipFill>
        <p:spPr>
          <a:xfrm>
            <a:off x="5540040" y="6176880"/>
            <a:ext cx="1108080" cy="584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m 7" descr="marca vertical"/>
          <p:cNvPicPr/>
          <p:nvPr/>
        </p:nvPicPr>
        <p:blipFill>
          <a:blip r:embed="rId2"/>
          <a:stretch/>
        </p:blipFill>
        <p:spPr>
          <a:xfrm>
            <a:off x="5540040" y="6132960"/>
            <a:ext cx="1108080" cy="58464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523880" y="52380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808080"/>
                </a:solidFill>
                <a:latin typeface="Calibri Light"/>
                <a:ea typeface="DejaVu Sans"/>
              </a:rPr>
              <a:t>Bar e Restaurante Tio Tó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523880" y="3003480"/>
            <a:ext cx="9140040" cy="22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Trabalho de Conclusão do Curso de Pós Graduação em Gestão de Negócios em Alimentação – foco em resultados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TCC I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808080"/>
                </a:solidFill>
                <a:latin typeface="Calibri"/>
                <a:ea typeface="DejaVu Sans"/>
              </a:rPr>
              <a:t>Renato márcio silva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3.2. Análise de concorrência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38080" y="1825560"/>
            <a:ext cx="105116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4. Considerações finais - TCC I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38080" y="1825560"/>
            <a:ext cx="105116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1.Introdução ao tema e contextualização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1689480"/>
            <a:ext cx="10511640" cy="448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 restaurante será aberto na cidade histórica de Diamantina – MG, onde antes da pandemia existia um fluxo constante de turistas, turismo com forte caráter cultural (UFVJM, p. 11 e p. 19, 2012). Outro fato de grande importância para cidade e para o turismo, foi que em 1999 a cidade foi reconhecida pela UNESCO como Patrimônio Cultural da Humanidade. De acordo com a Secretaria de Estado de Cultura e Turismo do Estado de Minas Gerais, Diamantina é conhecida como um dos principais destinos da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Estrada real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um dos roteiros culturais e turísticos mais ricos do Brasil, também integrante do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Circuito dos Diamantes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Com grande riqueza cultural e arquitetônica, (Iphan, 2008), Diamantina também se destaca pela gastronômica singular, esta riqueza e singularidade me chamou a atenção para abrir o empreendimento na cidade. 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1.1. Apresentação da empresa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60000" y="1499040"/>
            <a:ext cx="11517120" cy="24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proposta do bar e restaurante é ter um ambiente descontraído, servindo pratos quentes á la carte, Casual dining (Senac, 2021, p.3). Na composição dos pratos haverão produtos regionais e as carnes mais utilizadas serão o porco e o frango caipira, visto que são muito apreciadas na culinária regional. O diferencial gastronômico serão os embutidos artesanais (linguiças e defumados), produzidas pelo próprio estabelecimento.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As bebidas servidas serão sucos com frutas regionais, cachaças e cervejas artesanais de produtores locais e das principais marcas mineiras.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 público-alvo serão pessoas da faixa etária de 25 a 50 anos, predominantemente famílias e ou casais.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Além de fornecedores tradicionais, os agricultores familiares da região, também serão nossos parceiros na aquisição de produtos.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432000" y="4407480"/>
            <a:ext cx="2359080" cy="235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1640" cy="6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1.2. Canvas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9156600" y="1102680"/>
            <a:ext cx="2193120" cy="3551760"/>
          </a:xfrm>
          <a:prstGeom prst="rect">
            <a:avLst/>
          </a:prstGeom>
          <a:solidFill>
            <a:srgbClr val="92d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SEGMENTO DE CLIENTE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Turistas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Estudantes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Nativos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2764440" y="2878200"/>
            <a:ext cx="2087640" cy="1776240"/>
          </a:xfrm>
          <a:prstGeom prst="rect">
            <a:avLst/>
          </a:prstGeom>
          <a:solidFill>
            <a:srgbClr val="a6a6a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RECURSOS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artesanais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tradicionais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de agricultura familiar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4929120" y="1102680"/>
            <a:ext cx="1999800" cy="4970160"/>
          </a:xfrm>
          <a:prstGeom prst="rect">
            <a:avLst/>
          </a:prstGeom>
          <a:solidFill>
            <a:srgbClr val="ffd96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PROPOSTA DE VALOR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Experiência/culinária regional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Bom atendimento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Despojado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7007040" y="1102680"/>
            <a:ext cx="2072880" cy="1732320"/>
          </a:xfrm>
          <a:prstGeom prst="rect">
            <a:avLst/>
          </a:prstGeom>
          <a:solidFill>
            <a:srgbClr val="5b9bd5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RELACIONAMENTO COM O CLIENTE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Whatsapp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Redes sociais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Rádio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766800" y="1103400"/>
            <a:ext cx="1934640" cy="3551040"/>
          </a:xfrm>
          <a:prstGeom prst="rect">
            <a:avLst/>
          </a:prstGeom>
          <a:solidFill>
            <a:srgbClr val="7030a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PARCEIROS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Produtores rurais locais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Produtores agricultura familiar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766800" y="4708440"/>
            <a:ext cx="4085640" cy="1364040"/>
          </a:xfrm>
          <a:prstGeom prst="rect">
            <a:avLst/>
          </a:prstGeom>
          <a:solidFill>
            <a:srgbClr val="5b9bd5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ESTRUTURA DE CUSTOS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Aluguel da loja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Custos de mão de obra de 1 garçom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Gastos com montagem do bar/restaurante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Gastos com contador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2" name="CustomShape 8"/>
          <p:cNvSpPr/>
          <p:nvPr/>
        </p:nvSpPr>
        <p:spPr>
          <a:xfrm>
            <a:off x="7007040" y="2889000"/>
            <a:ext cx="2076840" cy="1765440"/>
          </a:xfrm>
          <a:prstGeom prst="rect">
            <a:avLst/>
          </a:prstGeom>
          <a:solidFill>
            <a:srgbClr val="f4b183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CANAIS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No estabelecimento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Delivery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3" name="CustomShape 9"/>
          <p:cNvSpPr/>
          <p:nvPr/>
        </p:nvSpPr>
        <p:spPr>
          <a:xfrm>
            <a:off x="7007040" y="4708440"/>
            <a:ext cx="4342680" cy="1349280"/>
          </a:xfrm>
          <a:prstGeom prst="rect">
            <a:avLst/>
          </a:prstGeom>
          <a:solidFill>
            <a:srgbClr val="7c7c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FLUXO DE RECEITAS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Pratos vendidos no local ou delivery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artesanais vendidos in-natura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4" name="CustomShape 10"/>
          <p:cNvSpPr/>
          <p:nvPr/>
        </p:nvSpPr>
        <p:spPr>
          <a:xfrm>
            <a:off x="2764440" y="1102680"/>
            <a:ext cx="2090880" cy="1732320"/>
          </a:xfrm>
          <a:prstGeom prst="rect">
            <a:avLst/>
          </a:prstGeom>
          <a:solidFill>
            <a:srgbClr val="cd63b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ATIVIDADES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Produção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Comercialização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2. Produtos e Serviços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825560"/>
            <a:ext cx="105116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ideia do estabelecimento é servir a tradicional comida mineira, mesclada com a culinária do vale do Jequitinhonha, valorizando a história e os produtos regionais.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Queremos que o turista, tenha a experiência da explosão de sabores da culinária mineira e principalmente da culinária regional. Já para o cliente nativo, desejamos que, saboreei a conhecida e apreciada culinária local, com produtos frescos e de ótima qualidade.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Como o estabelecimento produzirá embutidos, o cliente também poderá comprá-los in natura para fazer e consumir em sua residência.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comercialização da produção, será realizada no fundo da loja, onde haverá uma espécie de “lojinha” com a produção exposta e um responsável pela apresentação e venda.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2.1.Produtos e Serviços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1825560"/>
            <a:ext cx="517752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720000" y="1692000"/>
            <a:ext cx="1062972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Lanches</a:t>
            </a:r>
            <a:endParaRPr b="0" lang="pt-B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Pão de queijo com linguiça artesanal</a:t>
            </a:r>
            <a:endParaRPr b="0" lang="pt-B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Pão de sal com linguiça artesanal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Pratos quentes</a:t>
            </a:r>
            <a:endParaRPr b="0" lang="pt-B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Kaol (Couve, Arroz, Ovo frito, linguiça artesanal ao molho)</a:t>
            </a:r>
            <a:endParaRPr b="0" lang="pt-B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Farofa de Feijão andú (feijão, bife de cabeça de lombo, ovo frito, farinha de mandioca, torresmo)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Produtos in natura produzidos e comercializados pelo estabelecimento</a:t>
            </a:r>
            <a:endParaRPr b="0" lang="pt-B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Linguiça de frango caipira com bacon e mussarela</a:t>
            </a:r>
            <a:endParaRPr b="0" lang="pt-B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Linguiça de pernil (com jiló, pura, com bacon)</a:t>
            </a:r>
            <a:endParaRPr b="0" lang="pt-B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Defumados (Barriga de porco (Bacon), joelho de porco, costelinha de porco, pé, orelha)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 Análise Estratégica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20000" y="1368000"/>
            <a:ext cx="10629720" cy="46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Missão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Os clientes saboreiem nossos produtos, seja em nosso ambiente descontraído ou em suas casas.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Visão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Ser uma marca forte e competitiva no mercado.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Valores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Compromisso ao servir os cliente com produtos de característica ímpar, com responsabilidade e ética.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Objetivos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Estar entre os estabelecimentos mais conhecidos da cidade, quando o assunto for comida mineira e regional, linguiças artesanais ou carnes de porco defumada.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3.1.Análise Estratégica</a:t>
            </a:r>
            <a:endParaRPr b="0" lang="pt-BR" sz="4400" spc="-1" strike="noStrike">
              <a:latin typeface="Arial"/>
            </a:endParaRPr>
          </a:p>
        </p:txBody>
      </p:sp>
      <p:graphicFrame>
        <p:nvGraphicFramePr>
          <p:cNvPr id="143" name="Table 2"/>
          <p:cNvGraphicFramePr/>
          <p:nvPr/>
        </p:nvGraphicFramePr>
        <p:xfrm>
          <a:off x="158040" y="1627560"/>
          <a:ext cx="11839680" cy="3647160"/>
        </p:xfrm>
        <a:graphic>
          <a:graphicData uri="http://schemas.openxmlformats.org/drawingml/2006/table">
            <a:tbl>
              <a:tblPr/>
              <a:tblGrid>
                <a:gridCol w="5919480"/>
                <a:gridCol w="5920560"/>
              </a:tblGrid>
              <a:tr h="1688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2a6099"/>
                          </a:solidFill>
                          <a:latin typeface="Arial"/>
                        </a:rPr>
                        <a:t>Força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2a6099"/>
                          </a:solidFill>
                          <a:latin typeface="Arial"/>
                        </a:rPr>
                        <a:t>- Conhecimento da produção de linguiças e defumados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2a6099"/>
                          </a:solidFill>
                          <a:latin typeface="Arial"/>
                        </a:rPr>
                        <a:t>- Mão de obra barata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8000"/>
                          </a:solidFill>
                          <a:latin typeface="Arial"/>
                        </a:rPr>
                        <a:t>Fraqueza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8000"/>
                          </a:solidFill>
                          <a:latin typeface="Arial"/>
                        </a:rPr>
                        <a:t>- Primeiro empreendimento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8000"/>
                          </a:solidFill>
                          <a:latin typeface="Arial"/>
                        </a:rPr>
                        <a:t>- Investimento de capital próprio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958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a933"/>
                          </a:solidFill>
                          <a:latin typeface="Arial"/>
                        </a:rPr>
                        <a:t>Oportunidade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a933"/>
                          </a:solidFill>
                          <a:latin typeface="Times New Roman"/>
                          <a:ea typeface="DejaVu Sans"/>
                        </a:rPr>
                        <a:t>- Fluxo constante de turistas durante todo o ano</a:t>
                      </a:r>
                      <a:endParaRPr b="0" lang="pt-B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a933"/>
                          </a:solidFill>
                          <a:latin typeface="Times New Roman"/>
                          <a:ea typeface="DejaVu Sans"/>
                        </a:rPr>
                        <a:t>- Grande número de estudantes universitários (UFVJM)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c9211e"/>
                          </a:solidFill>
                          <a:latin typeface="Times New Roman"/>
                          <a:ea typeface="DejaVu Sans"/>
                        </a:rPr>
                        <a:t>Ameaças</a:t>
                      </a:r>
                      <a:endParaRPr b="0" lang="pt-B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c9211e"/>
                          </a:solidFill>
                          <a:latin typeface="Times New Roman"/>
                          <a:ea typeface="DejaVu Sans"/>
                        </a:rPr>
                        <a:t>- Grande rede de supermercado</a:t>
                      </a:r>
                      <a:endParaRPr b="0" lang="pt-B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c9211e"/>
                          </a:solidFill>
                          <a:latin typeface="Times New Roman"/>
                          <a:ea typeface="DejaVu Sans"/>
                        </a:rPr>
                        <a:t>- Pousadas e restaurantes oferecendo comida mineira e regional de bom qualidade</a:t>
                      </a:r>
                      <a:endParaRPr b="0" lang="pt-B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3.2. Análise do mercado consumidor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20000" y="1440000"/>
            <a:ext cx="10629720" cy="43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 acordo com o IBGE, em 2020 a população estimada era de 47.825, onde 21.2% tem ocupação formal e a segunda maior faixa etária está entre 25 a 50 anos.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Segundo a prefeitura, ocorrem diversos eventos culturais durante o ano, podemos destacar a Programação musical do mercado velho e o Sarau da arte miúda, estes com importância regional. Os eventos de maior relevância são o Carnaval e Vesperata, com grande fluxo de turistas. Sendo que a Vesperata ocorre mais de uma vez no ano e é o segundo evento com maior número de turistas ficando atrás apenas do carnaval.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Em 2008, foi lançado pela Abrasel em parceria com o Sebrae o projeto “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Caminhos do Sabor - A União faz o destino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”, o objetivo do projeto é fortalecer os destinos turísticos no Brasil, trabalhando a gastronomia como um ponto que agregue mais valor aos negócios do turismo. Esta ação tem o papel de valorizar os atrativos turísticos da gastronomia local e Diamantina foi uma destas cidades escolhidas.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Outro ponto bastante importante, foi o lançamento em 2017 pelo Instituto Estrada Real, do novo passaporte para a maior rota turística do país, que é a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Estrada Real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impulsionando ainda mais o turismo em Minas gerais, e Diamantina que é o início ou fim da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Estrada Real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caso o viajante esteja saindo de Paraty-RJ.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</TotalTime>
  <Application>LibreOffice/6.4.2.2$Windows_X86_64 LibreOffice_project/4e471d8c02c9c90f512f7f9ead8875b57fcb1ec3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2018-11-13T19:36:12Z</dcterms:created>
  <dc:creator>Senac</dc:creator>
  <dc:description/>
  <dc:language>pt-BR</dc:language>
  <cp:lastModifiedBy/>
  <dcterms:modified xsi:type="dcterms:W3CDTF">2021-05-22T20:53:41Z</dcterms:modified>
  <cp:revision>404</cp:revision>
  <dc:subject/>
  <dc:title>Título – tema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