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4.jpeg" ContentType="image/jpeg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07360" cy="583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649920"/>
            <a:ext cx="104950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Este documento contém informações pública, sendo seu conteúdo restrito apenas a pessoas autorizadas. Qualquer reprodução, alteração, distribuição sem prévio consentimento são proibidas.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07360" cy="58392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6649920"/>
            <a:ext cx="104950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Este documento contém informações pública, sendo seu conteúdo restrito apenas a pessoas autorizadas. Qualquer reprodução, alteração, distribuição sem prévio consentimento são proibidas.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07360" cy="5839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0" y="6649920"/>
            <a:ext cx="104950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Este documento contém informações pública, sendo seu conteúdo restrito apenas a pessoas autorizadas. Qualquer reprodução, alteração, distribuição sem prévio consentimento são proibidas.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23880" y="523800"/>
            <a:ext cx="9139320" cy="23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523880" y="3003480"/>
            <a:ext cx="9139320" cy="22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17316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3.3.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20000" y="1372320"/>
            <a:ext cx="10629000" cy="43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Supermercado Compre bem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(nome fictício)</a:t>
            </a:r>
            <a:endParaRPr b="0" lang="pt-BR" sz="2000" spc="-1" strike="noStrike">
              <a:latin typeface="Arial"/>
            </a:endParaRPr>
          </a:p>
        </p:txBody>
      </p:sp>
      <p:graphicFrame>
        <p:nvGraphicFramePr>
          <p:cNvPr id="151" name="Table 3"/>
          <p:cNvGraphicFramePr/>
          <p:nvPr/>
        </p:nvGraphicFramePr>
        <p:xfrm>
          <a:off x="720000" y="1792080"/>
          <a:ext cx="10947240" cy="4213080"/>
        </p:xfrm>
        <a:graphic>
          <a:graphicData uri="http://schemas.openxmlformats.org/drawingml/2006/table">
            <a:tbl>
              <a:tblPr/>
              <a:tblGrid>
                <a:gridCol w="5473440"/>
                <a:gridCol w="5473800"/>
              </a:tblGrid>
              <a:tr h="210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Força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Grande rede varejista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Espaço agradável para fazer compras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Fraqueza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Somente comercialização de linguiças e defumados industrializados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Não existe seção e pessoal especializado em embutidos artesanais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10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Oportunidade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Fechar parceria para vender nossos produtos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Oferecer marmitex aos funcionários da rede varejista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Ameaças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Fechar parceria para oferecer nossos produtos em rede concorrente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 Tio Tó se tornar uma marca forte no mercado de embutidos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3.3.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598040"/>
            <a:ext cx="10629000" cy="43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Restaurante Mineiro Feliz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(nome fictício)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graphicFrame>
        <p:nvGraphicFramePr>
          <p:cNvPr id="154" name="Table 3"/>
          <p:cNvGraphicFramePr/>
          <p:nvPr/>
        </p:nvGraphicFramePr>
        <p:xfrm>
          <a:off x="713880" y="2063160"/>
          <a:ext cx="10947240" cy="3976200"/>
        </p:xfrm>
        <a:graphic>
          <a:graphicData uri="http://schemas.openxmlformats.org/drawingml/2006/table">
            <a:tbl>
              <a:tblPr/>
              <a:tblGrid>
                <a:gridCol w="5473440"/>
                <a:gridCol w="5473800"/>
              </a:tblGrid>
              <a:tr h="183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Força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Restaurante bastante conhecido na região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Localização privilegiada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Fraqueza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Preço fora da realidade da maioria da população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Acessibilidade ruim para pessoas com problemas de locomoção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139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Oportunidade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Oferecer novas experiências e aceitar pagamentos com ticket refeição de bandeiras variadas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Fazer pacotes para empresas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Ameaças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Oferecer o prato a um preço mais convidativo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Nosso estabelecimento na mesma região com melhor acessibilidade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Lockdown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3.3.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20000" y="1598040"/>
            <a:ext cx="10629000" cy="43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Pousada do Garimpeiro Mineiro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(nome fictício)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graphicFrame>
        <p:nvGraphicFramePr>
          <p:cNvPr id="157" name="Table 3"/>
          <p:cNvGraphicFramePr/>
          <p:nvPr/>
        </p:nvGraphicFramePr>
        <p:xfrm>
          <a:off x="713880" y="2063160"/>
          <a:ext cx="10947240" cy="3976200"/>
        </p:xfrm>
        <a:graphic>
          <a:graphicData uri="http://schemas.openxmlformats.org/drawingml/2006/table">
            <a:tbl>
              <a:tblPr/>
              <a:tblGrid>
                <a:gridCol w="5473440"/>
                <a:gridCol w="5473800"/>
              </a:tblGrid>
              <a:tr h="1987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Força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Localização privilegiada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Pousada mais famosa da cidade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Muito bem avaliada em site de reserva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Fraqueza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Preço fora da realidade da maioria da população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Acessibilidade ruim para pessoas com problemas de locomoção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1988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Oportunidade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Fechar parceria para utilizar nossos embutidos em seus pratos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Terceirizar a cozinha mineira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Ameaças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Cliente preferir fazer suas refeições fora da pousada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Lockdown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720000" y="1440000"/>
            <a:ext cx="10629000" cy="45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partir das informações obtidas das análises deste plano de negócio, podemos identificar que a cidade de Diamantina antes da pandemia tinha um grande fluxo de turistas. Pode-se considerar uma cidade que ofertará um grande número de possíveis clientes para o empreendimento.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Porém a análise SWOT apresentou ameaças de concorrentes de peso e a falta de experiência do empreendedor quanto a abertura e administração do negócio.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5. 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79040" y="1618560"/>
            <a:ext cx="10629000" cy="45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720000" y="1440000"/>
            <a:ext cx="10629000" cy="45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Revista Azul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https://revistaazul.voeazul.com.br/destinos/um-roteiro-mineiro-no-circuito-dos-diamantes/, acessado em 29/05/2021 às 10:20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Jornal Estado de minas gerais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https://www.em.com.br/app/noticia/90-anos/2018/08/07/interna_90_anos,978424/gastronomia-fazem-parte-da-identidade-historia-e-cultura-de-minas.shtml, acessado em 29/05/2021 às 09:54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Instituto do Patrimônio Histórico Artístico Nacional–IPHAN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http://portal.iphan.gov.br/uploads/ckfinder/arquivos/Centro%20Hist%C3%B3rico%20de%20Diamantina.pdf,  Iphan, acessado em 08/05 as 17:30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UFVJM  - Universidade federal do Vale do Jequitinhonha e Mucuri,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Relatório final de pesquisa, Perfil da demanda turística real de Diamantina e região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http://www.ufvjm.edu.br/cursos/component/docman/doc_view/46-perfil-da-demanda-turistica-real-de-diamantina-e-regiao-julho-de-2012.html, acessado em 05/04/2021 às 21:30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SENAC, Pós – graduação Gestão de negócios em serviços de alimentação, Gestão Estratégica integrada para negócios em alimentação, Aula 9: Atendimento: modelos e resultados, acessado dia 19/05/ às 8:00, matéria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Programa + Gastronomia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https://www.governo.mg.gov.br/Noticias/Detalhe/5073 e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https://www.governo.mg.gov.br/Noticias/Detalhe/5128,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acessado em 29/05/201 às 12:28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508760"/>
            <a:ext cx="10510920" cy="44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estado de Minas gerais tem grande influência na gastronomia nacional, em 5 de julho de 2018 o governo lançou o projeto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 Gastronomia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este com intuito de fomentar e descentralizar o desenvolvimento econômico no estado gerando oportunidades de trabalho e renda. É o único estado no Brasil com uma política pública para o setor da gastronomia (Governo de Minas Gerais, 2017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. O restaurante será aberto na cidade histórica de Diamantina – MG, onde antes da pandemia existia um fluxo constante de turistas, turismo com forte caráter cultural (UFVJM, p. 11 e p. 19, 2012). Outro fato de grande importância para cidade e aquecimento turístico, foi o reconhecimento como Patrimônio Cultural da Humanidade em 1999 pela UNESCO.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(Revista Digital Azul, 2020). Com grande riqueza cultural e arquitetônica, (Iphan, 1938), Diamantina também se destaca pela gastronômica singular, esta riqueza me chamou a atenção para abrir o empreendimento na cidade.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499040"/>
            <a:ext cx="11516400" cy="53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ter um ambiente descontraído, servindo pratos quentes á la carte, Casual dining (Senac, 2021, p.3). Na composição dos pratos haverão produtos regionais e as carnes mais utilizadas serão o porco e o frango caipira, visto que são muito apreciadas na culinária regional. O diferencial gastronômico serão os embutidos artesanais (linguiças e defumados),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bebidas servidas serão sucos com frutas regionais, cachaças e cervejas artesanais de produtores locais e das principais marcas mineiras.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público-alvo serão pessoas da faixa etária de 25 a 50 anos,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 a aquisição de produtos regionais, daremos preferência para agricultores familiares da região.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7" name="Imagem 4" descr=""/>
          <p:cNvPicPr/>
          <p:nvPr/>
        </p:nvPicPr>
        <p:blipFill>
          <a:blip r:embed="rId1"/>
          <a:stretch/>
        </p:blipFill>
        <p:spPr>
          <a:xfrm>
            <a:off x="5049000" y="4017960"/>
            <a:ext cx="2358360" cy="214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092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156600" y="1102680"/>
            <a:ext cx="2192400" cy="355104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764440" y="2878200"/>
            <a:ext cx="2086920" cy="177552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4929120" y="1102680"/>
            <a:ext cx="1999080" cy="4969440"/>
          </a:xfrm>
          <a:prstGeom prst="rect">
            <a:avLst/>
          </a:prstGeom>
          <a:solidFill>
            <a:srgbClr val="ffd96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Experiência/culinária regional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Descontraído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007040" y="1102680"/>
            <a:ext cx="2072160" cy="173160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766800" y="1103400"/>
            <a:ext cx="1933920" cy="355032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Agricultores familiares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766800" y="4708440"/>
            <a:ext cx="4084920" cy="136332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de mão de obra de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7007040" y="2889000"/>
            <a:ext cx="2076120" cy="1764720"/>
          </a:xfrm>
          <a:prstGeom prst="rect">
            <a:avLst/>
          </a:prstGeom>
          <a:solidFill>
            <a:srgbClr val="f4b1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7007040" y="4708440"/>
            <a:ext cx="4341960" cy="1348560"/>
          </a:xfrm>
          <a:prstGeom prst="rect">
            <a:avLst/>
          </a:prstGeom>
          <a:solidFill>
            <a:srgbClr val="7c7c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2764440" y="1102680"/>
            <a:ext cx="2090160" cy="1731600"/>
          </a:xfrm>
          <a:prstGeom prst="rect">
            <a:avLst/>
          </a:prstGeom>
          <a:solidFill>
            <a:srgbClr val="cd63b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ideia do estabelecimento é servir a tradicional comida mineira, mesclada com a culinária do vale do Jequitinhonha, valorizando a história e os produtos regionais.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Queremos que o turista, tenha a experiência da explosão de sabores da culinária mineira e principalmente da culinária regional. Já para o cliente nativo desejamos que, saboreei a conhecida e apreciada culinária local, com produtos frescos e servidos com muito amor e carinho.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Como o estabelecimento produzirá embutidos, o cliente também poderá comprá-los in natura para fazer e consumir em sua residência.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comercialização dos embutidos, será realizada no fundo da loja, onde haverá uma espécie de “lojinha” com a produção exposta e um responsável pela apresentação e venda.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Este responsável apresentará os produtos e também poderá propor receitas fáceis e possíveis de fazer em casa por qualquer pessoa, impressionando aqueles que degustarem nossos produtos.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5176800" cy="43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720000" y="1692000"/>
            <a:ext cx="10629000" cy="43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Lanches</a:t>
            </a:r>
            <a:endParaRPr b="0" lang="pt-B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queijo com linguiça artesanal</a:t>
            </a:r>
            <a:endParaRPr b="0" lang="pt-B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sal com linguiça artesanal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Pratos quentes</a:t>
            </a:r>
            <a:endParaRPr b="0" lang="pt-B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Kaol (Couve, Arroz, Ovo frito, linguiça artesanal ao molho)</a:t>
            </a:r>
            <a:endParaRPr b="0" lang="pt-B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Farofa de Feijão andú (feijão, bife de cabeça de lombo, ovo frito, farinha de mandioca, torresmo)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Produtos in natura produzidos e comercializados pelo estabelecimento</a:t>
            </a:r>
            <a:endParaRPr b="0" lang="pt-B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frango caipira com bacon e mussarela</a:t>
            </a:r>
            <a:endParaRPr b="0" lang="pt-B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pernil (com jiló, pura, com bacon)</a:t>
            </a:r>
            <a:endParaRPr b="0" lang="pt-B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Defumados (Barriga de porco (Bacon), joelho de porco, costelinha de porco, pé, orelha)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1368000"/>
            <a:ext cx="10629000" cy="467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Missão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clientes saboreiem nossos produtos, seja em nosso ambiente descontraído ou em suas residências.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 uma marca forte e competitiva no mercado.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Valores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Compromisso ao servir os cliente com produtos de característica ímpar, com responsabilidade e ética.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Objetivos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Estar entre os estabelecimentos mais conhecidos da cidade, quando o assunto for comida mineira e regional, linguiças artesanais ou carnes de porco defumada.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40240" y="139320"/>
            <a:ext cx="1051092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3.1.Análise Estratégica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146" name="Table 2"/>
          <p:cNvGraphicFramePr/>
          <p:nvPr/>
        </p:nvGraphicFramePr>
        <p:xfrm>
          <a:off x="176040" y="1127880"/>
          <a:ext cx="11839680" cy="3229560"/>
        </p:xfrm>
        <a:graphic>
          <a:graphicData uri="http://schemas.openxmlformats.org/drawingml/2006/table">
            <a:tbl>
              <a:tblPr/>
              <a:tblGrid>
                <a:gridCol w="5919480"/>
                <a:gridCol w="5920560"/>
              </a:tblGrid>
              <a:tr h="2139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Força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Experiência na produção de linguiças e defumados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Experiência em sistemas de gestão comercial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Mão de obra barata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Fraqueza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Primeiro empreendimento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Investimento de capital próprio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Haverá somente uma pessoal responsável pela produção dos embutidos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349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Oportunidade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Fluxo constante de turistas durante todo o ano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Grande número de estudantes universitários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Cidade turística bastante conhecida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Ameaça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Grande rede de supermercado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Valor elevado do aluguel no centro histórico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Pousadas e restaurantes oferecendo comida mineira e regional de bom qualidade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Lockdown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20000" y="1440000"/>
            <a:ext cx="10629000" cy="43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 acordo com o IBGE, em 2020 a população estimada de Diamantina era de 47.825, onde 21.2% tinha ocupação formal, e a segunda maior faixa etária está entre 25 a 50 anos.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Segundo a prefeitura de Diamantina em 2019, ocorrem diversos eventos culturais durante o ano, podemos destacar os seguintes eventos: Programação musical do mercado velho e Sarau da arte miúda, estes com importância regional, os eventos com importância nacional ficam por conta do Carnaval e Vesperata, com grande fluxo de turistas. Sendo que a Vesperata, ocorre mais de uma vez no ano e é o segundo evento com maior número de turistas ficando atrás apenas do carnaval.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 2008, foi lançado pela Abrasel em parceria com o Sebrae o projeto “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Caminhos do Sabor - A União faz o destino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”, o objetivo do projeto é fortalecer os destinos turísticos no Brasil. Trabalhando a gastronomia como um ponto que agregue mais valor aos negócios do turismo. Esta ação tem o papel de valorizar os atrativos turísticos da gastronomia local, Diamantina foi uma das cidades escolhidas.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Outro ponto bastante importante, foi o lançamento em 2017 pelo Instituto Estrada Real, do novo passaporte para a maior rota turística do país, que é 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impulsionando ainda mais o turismo em Minas gerais, sendo Diamantina uma das principais cidades desta rota.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Application>LibreOffice/6.4.2.2$Windows_X86_64 LibreOffice_project/4e471d8c02c9c90f512f7f9ead8875b57fcb1ec3</Application>
  <Words>1593</Words>
  <Paragraphs>235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2021-05-29T11:09:51Z</dcterms:modified>
  <cp:revision>605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26dd4efa-99e0-4e38-be80-6c80b5b89520_ActionId">
    <vt:lpwstr>19b280ce-0889-4c9a-81f2-eb5589549d78</vt:lpwstr>
  </property>
  <property fmtid="{D5CDD505-2E9C-101B-9397-08002B2CF9AE}" pid="8" name="MSIP_Label_26dd4efa-99e0-4e38-be80-6c80b5b89520_ContentBits">
    <vt:lpwstr>2</vt:lpwstr>
  </property>
  <property fmtid="{D5CDD505-2E9C-101B-9397-08002B2CF9AE}" pid="9" name="MSIP_Label_26dd4efa-99e0-4e38-be80-6c80b5b89520_Enabled">
    <vt:lpwstr>true</vt:lpwstr>
  </property>
  <property fmtid="{D5CDD505-2E9C-101B-9397-08002B2CF9AE}" pid="10" name="MSIP_Label_26dd4efa-99e0-4e38-be80-6c80b5b89520_Method">
    <vt:lpwstr>Standard</vt:lpwstr>
  </property>
  <property fmtid="{D5CDD505-2E9C-101B-9397-08002B2CF9AE}" pid="11" name="MSIP_Label_26dd4efa-99e0-4e38-be80-6c80b5b89520_Name">
    <vt:lpwstr>Pública</vt:lpwstr>
  </property>
  <property fmtid="{D5CDD505-2E9C-101B-9397-08002B2CF9AE}" pid="12" name="MSIP_Label_26dd4efa-99e0-4e38-be80-6c80b5b89520_SetDate">
    <vt:lpwstr>2021-05-29T13:39:41Z</vt:lpwstr>
  </property>
  <property fmtid="{D5CDD505-2E9C-101B-9397-08002B2CF9AE}" pid="13" name="MSIP_Label_26dd4efa-99e0-4e38-be80-6c80b5b89520_SiteId">
    <vt:lpwstr>c59a418c-42ad-4c4f-a457-51b421eaab72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hareDoc">
    <vt:bool>0</vt:bool>
  </property>
  <property fmtid="{D5CDD505-2E9C-101B-9397-08002B2CF9AE}" pid="18" name="Slides">
    <vt:i4>14</vt:i4>
  </property>
</Properties>
</file>