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8" r:id="rId4"/>
    <p:sldId id="280" r:id="rId5"/>
    <p:sldId id="27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78DC7-442C-D244-F60D-2B26FA978B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54AAEB5-8457-DDB7-8B50-31ED5CDE41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9CFCD11-93B6-9D13-2AFD-D912362EBB2D}"/>
              </a:ext>
            </a:extLst>
          </p:cNvPr>
          <p:cNvSpPr>
            <a:spLocks noGrp="1"/>
          </p:cNvSpPr>
          <p:nvPr>
            <p:ph type="dt" sz="half" idx="10"/>
          </p:nvPr>
        </p:nvSpPr>
        <p:spPr/>
        <p:txBody>
          <a:bodyPr/>
          <a:lstStyle/>
          <a:p>
            <a:fld id="{8D18F817-2504-4FFD-9C22-43A5705EB95E}" type="datetimeFigureOut">
              <a:rPr lang="en-GB" smtClean="0"/>
              <a:t>02/08/2023</a:t>
            </a:fld>
            <a:endParaRPr lang="en-GB"/>
          </a:p>
        </p:txBody>
      </p:sp>
      <p:sp>
        <p:nvSpPr>
          <p:cNvPr id="5" name="Footer Placeholder 4">
            <a:extLst>
              <a:ext uri="{FF2B5EF4-FFF2-40B4-BE49-F238E27FC236}">
                <a16:creationId xmlns:a16="http://schemas.microsoft.com/office/drawing/2014/main" id="{9FE8C392-4C0B-BADF-CDE8-412ACF6DBF1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00D9483-D279-FF15-57FD-EE3A80B66F32}"/>
              </a:ext>
            </a:extLst>
          </p:cNvPr>
          <p:cNvSpPr>
            <a:spLocks noGrp="1"/>
          </p:cNvSpPr>
          <p:nvPr>
            <p:ph type="sldNum" sz="quarter" idx="12"/>
          </p:nvPr>
        </p:nvSpPr>
        <p:spPr/>
        <p:txBody>
          <a:bodyPr/>
          <a:lstStyle/>
          <a:p>
            <a:fld id="{41698274-78DC-4FF5-AA6F-A4FE9F0292F9}" type="slidenum">
              <a:rPr lang="en-GB" smtClean="0"/>
              <a:t>‹#›</a:t>
            </a:fld>
            <a:endParaRPr lang="en-GB"/>
          </a:p>
        </p:txBody>
      </p:sp>
    </p:spTree>
    <p:extLst>
      <p:ext uri="{BB962C8B-B14F-4D97-AF65-F5344CB8AC3E}">
        <p14:creationId xmlns:p14="http://schemas.microsoft.com/office/powerpoint/2010/main" val="1661572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FD475-4F4A-8D60-AE83-374F5E70730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27A6087-0F84-91A6-73CC-6300D14194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D3954A-06FB-48A1-B86A-070E1230C617}"/>
              </a:ext>
            </a:extLst>
          </p:cNvPr>
          <p:cNvSpPr>
            <a:spLocks noGrp="1"/>
          </p:cNvSpPr>
          <p:nvPr>
            <p:ph type="dt" sz="half" idx="10"/>
          </p:nvPr>
        </p:nvSpPr>
        <p:spPr/>
        <p:txBody>
          <a:bodyPr/>
          <a:lstStyle/>
          <a:p>
            <a:fld id="{8D18F817-2504-4FFD-9C22-43A5705EB95E}" type="datetimeFigureOut">
              <a:rPr lang="en-GB" smtClean="0"/>
              <a:t>02/08/2023</a:t>
            </a:fld>
            <a:endParaRPr lang="en-GB"/>
          </a:p>
        </p:txBody>
      </p:sp>
      <p:sp>
        <p:nvSpPr>
          <p:cNvPr id="5" name="Footer Placeholder 4">
            <a:extLst>
              <a:ext uri="{FF2B5EF4-FFF2-40B4-BE49-F238E27FC236}">
                <a16:creationId xmlns:a16="http://schemas.microsoft.com/office/drawing/2014/main" id="{0AF742ED-C759-C1EA-9B95-0D72AD98FD3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45EE91-1A52-3807-D1C8-9F4DDA752D69}"/>
              </a:ext>
            </a:extLst>
          </p:cNvPr>
          <p:cNvSpPr>
            <a:spLocks noGrp="1"/>
          </p:cNvSpPr>
          <p:nvPr>
            <p:ph type="sldNum" sz="quarter" idx="12"/>
          </p:nvPr>
        </p:nvSpPr>
        <p:spPr/>
        <p:txBody>
          <a:bodyPr/>
          <a:lstStyle/>
          <a:p>
            <a:fld id="{41698274-78DC-4FF5-AA6F-A4FE9F0292F9}" type="slidenum">
              <a:rPr lang="en-GB" smtClean="0"/>
              <a:t>‹#›</a:t>
            </a:fld>
            <a:endParaRPr lang="en-GB"/>
          </a:p>
        </p:txBody>
      </p:sp>
    </p:spTree>
    <p:extLst>
      <p:ext uri="{BB962C8B-B14F-4D97-AF65-F5344CB8AC3E}">
        <p14:creationId xmlns:p14="http://schemas.microsoft.com/office/powerpoint/2010/main" val="594854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DE75E0-D561-4928-8B67-4C0B3D58CCB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715704B-10FA-F452-05B6-6B31F93B89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5AB0929-ABE4-05C3-9223-156B77DB0078}"/>
              </a:ext>
            </a:extLst>
          </p:cNvPr>
          <p:cNvSpPr>
            <a:spLocks noGrp="1"/>
          </p:cNvSpPr>
          <p:nvPr>
            <p:ph type="dt" sz="half" idx="10"/>
          </p:nvPr>
        </p:nvSpPr>
        <p:spPr/>
        <p:txBody>
          <a:bodyPr/>
          <a:lstStyle/>
          <a:p>
            <a:fld id="{8D18F817-2504-4FFD-9C22-43A5705EB95E}" type="datetimeFigureOut">
              <a:rPr lang="en-GB" smtClean="0"/>
              <a:t>02/08/2023</a:t>
            </a:fld>
            <a:endParaRPr lang="en-GB"/>
          </a:p>
        </p:txBody>
      </p:sp>
      <p:sp>
        <p:nvSpPr>
          <p:cNvPr id="5" name="Footer Placeholder 4">
            <a:extLst>
              <a:ext uri="{FF2B5EF4-FFF2-40B4-BE49-F238E27FC236}">
                <a16:creationId xmlns:a16="http://schemas.microsoft.com/office/drawing/2014/main" id="{580E5C98-5C9B-E59E-BA88-A274BCAB621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60D4503-5E30-FE3B-9987-8BBBD5448D82}"/>
              </a:ext>
            </a:extLst>
          </p:cNvPr>
          <p:cNvSpPr>
            <a:spLocks noGrp="1"/>
          </p:cNvSpPr>
          <p:nvPr>
            <p:ph type="sldNum" sz="quarter" idx="12"/>
          </p:nvPr>
        </p:nvSpPr>
        <p:spPr/>
        <p:txBody>
          <a:bodyPr/>
          <a:lstStyle/>
          <a:p>
            <a:fld id="{41698274-78DC-4FF5-AA6F-A4FE9F0292F9}" type="slidenum">
              <a:rPr lang="en-GB" smtClean="0"/>
              <a:t>‹#›</a:t>
            </a:fld>
            <a:endParaRPr lang="en-GB"/>
          </a:p>
        </p:txBody>
      </p:sp>
    </p:spTree>
    <p:extLst>
      <p:ext uri="{BB962C8B-B14F-4D97-AF65-F5344CB8AC3E}">
        <p14:creationId xmlns:p14="http://schemas.microsoft.com/office/powerpoint/2010/main" val="394431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66B95-659C-FE23-000D-6CE8918EAAF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EA3B99E-E535-CA85-B6C2-4D432A5FEE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962279C-E86E-7149-5085-9F27E70BB1E1}"/>
              </a:ext>
            </a:extLst>
          </p:cNvPr>
          <p:cNvSpPr>
            <a:spLocks noGrp="1"/>
          </p:cNvSpPr>
          <p:nvPr>
            <p:ph type="dt" sz="half" idx="10"/>
          </p:nvPr>
        </p:nvSpPr>
        <p:spPr/>
        <p:txBody>
          <a:bodyPr/>
          <a:lstStyle/>
          <a:p>
            <a:fld id="{8D18F817-2504-4FFD-9C22-43A5705EB95E}" type="datetimeFigureOut">
              <a:rPr lang="en-GB" smtClean="0"/>
              <a:t>02/08/2023</a:t>
            </a:fld>
            <a:endParaRPr lang="en-GB"/>
          </a:p>
        </p:txBody>
      </p:sp>
      <p:sp>
        <p:nvSpPr>
          <p:cNvPr id="5" name="Footer Placeholder 4">
            <a:extLst>
              <a:ext uri="{FF2B5EF4-FFF2-40B4-BE49-F238E27FC236}">
                <a16:creationId xmlns:a16="http://schemas.microsoft.com/office/drawing/2014/main" id="{BF5BCE46-8273-8763-E7D6-9DFECEFACC8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4ABE372-2C7A-04F7-0CD6-282E5CB214CF}"/>
              </a:ext>
            </a:extLst>
          </p:cNvPr>
          <p:cNvSpPr>
            <a:spLocks noGrp="1"/>
          </p:cNvSpPr>
          <p:nvPr>
            <p:ph type="sldNum" sz="quarter" idx="12"/>
          </p:nvPr>
        </p:nvSpPr>
        <p:spPr/>
        <p:txBody>
          <a:bodyPr/>
          <a:lstStyle/>
          <a:p>
            <a:fld id="{41698274-78DC-4FF5-AA6F-A4FE9F0292F9}" type="slidenum">
              <a:rPr lang="en-GB" smtClean="0"/>
              <a:t>‹#›</a:t>
            </a:fld>
            <a:endParaRPr lang="en-GB"/>
          </a:p>
        </p:txBody>
      </p:sp>
    </p:spTree>
    <p:extLst>
      <p:ext uri="{BB962C8B-B14F-4D97-AF65-F5344CB8AC3E}">
        <p14:creationId xmlns:p14="http://schemas.microsoft.com/office/powerpoint/2010/main" val="1796269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163D2-B1C4-2D51-165E-7A6B98FF58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B4B57DB-8B6B-84A6-5499-074C70EAFB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B2B711-6612-F7AA-0D5E-104522F064C7}"/>
              </a:ext>
            </a:extLst>
          </p:cNvPr>
          <p:cNvSpPr>
            <a:spLocks noGrp="1"/>
          </p:cNvSpPr>
          <p:nvPr>
            <p:ph type="dt" sz="half" idx="10"/>
          </p:nvPr>
        </p:nvSpPr>
        <p:spPr/>
        <p:txBody>
          <a:bodyPr/>
          <a:lstStyle/>
          <a:p>
            <a:fld id="{8D18F817-2504-4FFD-9C22-43A5705EB95E}" type="datetimeFigureOut">
              <a:rPr lang="en-GB" smtClean="0"/>
              <a:t>02/08/2023</a:t>
            </a:fld>
            <a:endParaRPr lang="en-GB"/>
          </a:p>
        </p:txBody>
      </p:sp>
      <p:sp>
        <p:nvSpPr>
          <p:cNvPr id="5" name="Footer Placeholder 4">
            <a:extLst>
              <a:ext uri="{FF2B5EF4-FFF2-40B4-BE49-F238E27FC236}">
                <a16:creationId xmlns:a16="http://schemas.microsoft.com/office/drawing/2014/main" id="{10BA8797-E215-05BB-1897-0DAB2E1ADC2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DD04C42-DB6C-462D-7D63-895A2462AFAF}"/>
              </a:ext>
            </a:extLst>
          </p:cNvPr>
          <p:cNvSpPr>
            <a:spLocks noGrp="1"/>
          </p:cNvSpPr>
          <p:nvPr>
            <p:ph type="sldNum" sz="quarter" idx="12"/>
          </p:nvPr>
        </p:nvSpPr>
        <p:spPr/>
        <p:txBody>
          <a:bodyPr/>
          <a:lstStyle/>
          <a:p>
            <a:fld id="{41698274-78DC-4FF5-AA6F-A4FE9F0292F9}" type="slidenum">
              <a:rPr lang="en-GB" smtClean="0"/>
              <a:t>‹#›</a:t>
            </a:fld>
            <a:endParaRPr lang="en-GB"/>
          </a:p>
        </p:txBody>
      </p:sp>
    </p:spTree>
    <p:extLst>
      <p:ext uri="{BB962C8B-B14F-4D97-AF65-F5344CB8AC3E}">
        <p14:creationId xmlns:p14="http://schemas.microsoft.com/office/powerpoint/2010/main" val="893897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99018-37C4-6FE0-5911-B79EB960715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903FA0C-8270-97A3-D189-7B2630FAD8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B702F8A-5B40-051C-1E04-92154BB67E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FE03115-E37E-1929-3FB1-510EE190D175}"/>
              </a:ext>
            </a:extLst>
          </p:cNvPr>
          <p:cNvSpPr>
            <a:spLocks noGrp="1"/>
          </p:cNvSpPr>
          <p:nvPr>
            <p:ph type="dt" sz="half" idx="10"/>
          </p:nvPr>
        </p:nvSpPr>
        <p:spPr/>
        <p:txBody>
          <a:bodyPr/>
          <a:lstStyle/>
          <a:p>
            <a:fld id="{8D18F817-2504-4FFD-9C22-43A5705EB95E}" type="datetimeFigureOut">
              <a:rPr lang="en-GB" smtClean="0"/>
              <a:t>02/08/2023</a:t>
            </a:fld>
            <a:endParaRPr lang="en-GB"/>
          </a:p>
        </p:txBody>
      </p:sp>
      <p:sp>
        <p:nvSpPr>
          <p:cNvPr id="6" name="Footer Placeholder 5">
            <a:extLst>
              <a:ext uri="{FF2B5EF4-FFF2-40B4-BE49-F238E27FC236}">
                <a16:creationId xmlns:a16="http://schemas.microsoft.com/office/drawing/2014/main" id="{6259FD9E-7CB2-34F4-5F7B-E6B4DFCD420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82F881E-A032-9D7D-594D-4CB2F6996A49}"/>
              </a:ext>
            </a:extLst>
          </p:cNvPr>
          <p:cNvSpPr>
            <a:spLocks noGrp="1"/>
          </p:cNvSpPr>
          <p:nvPr>
            <p:ph type="sldNum" sz="quarter" idx="12"/>
          </p:nvPr>
        </p:nvSpPr>
        <p:spPr/>
        <p:txBody>
          <a:bodyPr/>
          <a:lstStyle/>
          <a:p>
            <a:fld id="{41698274-78DC-4FF5-AA6F-A4FE9F0292F9}" type="slidenum">
              <a:rPr lang="en-GB" smtClean="0"/>
              <a:t>‹#›</a:t>
            </a:fld>
            <a:endParaRPr lang="en-GB"/>
          </a:p>
        </p:txBody>
      </p:sp>
    </p:spTree>
    <p:extLst>
      <p:ext uri="{BB962C8B-B14F-4D97-AF65-F5344CB8AC3E}">
        <p14:creationId xmlns:p14="http://schemas.microsoft.com/office/powerpoint/2010/main" val="2781765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56301-320F-82D1-8F34-16A8F8BC6B9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605645C-825D-4374-07C2-6D9E0805B6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450055-19F7-04D0-F17B-9A032AA717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C77050D-6E0C-AD75-7DB0-45928A1980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07B72-D779-7997-E91A-18960ECD1B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D09E3E3-C66A-3713-456A-FE4DA2CC9F78}"/>
              </a:ext>
            </a:extLst>
          </p:cNvPr>
          <p:cNvSpPr>
            <a:spLocks noGrp="1"/>
          </p:cNvSpPr>
          <p:nvPr>
            <p:ph type="dt" sz="half" idx="10"/>
          </p:nvPr>
        </p:nvSpPr>
        <p:spPr/>
        <p:txBody>
          <a:bodyPr/>
          <a:lstStyle/>
          <a:p>
            <a:fld id="{8D18F817-2504-4FFD-9C22-43A5705EB95E}" type="datetimeFigureOut">
              <a:rPr lang="en-GB" smtClean="0"/>
              <a:t>02/08/2023</a:t>
            </a:fld>
            <a:endParaRPr lang="en-GB"/>
          </a:p>
        </p:txBody>
      </p:sp>
      <p:sp>
        <p:nvSpPr>
          <p:cNvPr id="8" name="Footer Placeholder 7">
            <a:extLst>
              <a:ext uri="{FF2B5EF4-FFF2-40B4-BE49-F238E27FC236}">
                <a16:creationId xmlns:a16="http://schemas.microsoft.com/office/drawing/2014/main" id="{D3576F80-4EF5-0A7B-1D5B-845969788C2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4F5899A-64D4-69AA-429E-833B05CD4FD1}"/>
              </a:ext>
            </a:extLst>
          </p:cNvPr>
          <p:cNvSpPr>
            <a:spLocks noGrp="1"/>
          </p:cNvSpPr>
          <p:nvPr>
            <p:ph type="sldNum" sz="quarter" idx="12"/>
          </p:nvPr>
        </p:nvSpPr>
        <p:spPr/>
        <p:txBody>
          <a:bodyPr/>
          <a:lstStyle/>
          <a:p>
            <a:fld id="{41698274-78DC-4FF5-AA6F-A4FE9F0292F9}" type="slidenum">
              <a:rPr lang="en-GB" smtClean="0"/>
              <a:t>‹#›</a:t>
            </a:fld>
            <a:endParaRPr lang="en-GB"/>
          </a:p>
        </p:txBody>
      </p:sp>
    </p:spTree>
    <p:extLst>
      <p:ext uri="{BB962C8B-B14F-4D97-AF65-F5344CB8AC3E}">
        <p14:creationId xmlns:p14="http://schemas.microsoft.com/office/powerpoint/2010/main" val="3434827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988A1-75A0-5A07-10C7-D19198CAD92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1B2BB63-EEEA-3054-697E-AE7B76045DFB}"/>
              </a:ext>
            </a:extLst>
          </p:cNvPr>
          <p:cNvSpPr>
            <a:spLocks noGrp="1"/>
          </p:cNvSpPr>
          <p:nvPr>
            <p:ph type="dt" sz="half" idx="10"/>
          </p:nvPr>
        </p:nvSpPr>
        <p:spPr/>
        <p:txBody>
          <a:bodyPr/>
          <a:lstStyle/>
          <a:p>
            <a:fld id="{8D18F817-2504-4FFD-9C22-43A5705EB95E}" type="datetimeFigureOut">
              <a:rPr lang="en-GB" smtClean="0"/>
              <a:t>02/08/2023</a:t>
            </a:fld>
            <a:endParaRPr lang="en-GB"/>
          </a:p>
        </p:txBody>
      </p:sp>
      <p:sp>
        <p:nvSpPr>
          <p:cNvPr id="4" name="Footer Placeholder 3">
            <a:extLst>
              <a:ext uri="{FF2B5EF4-FFF2-40B4-BE49-F238E27FC236}">
                <a16:creationId xmlns:a16="http://schemas.microsoft.com/office/drawing/2014/main" id="{3B35190D-ECC9-0977-46FC-B37DC4F8C20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5BFF829-659E-C25E-D1C1-D2FC8E62B19B}"/>
              </a:ext>
            </a:extLst>
          </p:cNvPr>
          <p:cNvSpPr>
            <a:spLocks noGrp="1"/>
          </p:cNvSpPr>
          <p:nvPr>
            <p:ph type="sldNum" sz="quarter" idx="12"/>
          </p:nvPr>
        </p:nvSpPr>
        <p:spPr/>
        <p:txBody>
          <a:bodyPr/>
          <a:lstStyle/>
          <a:p>
            <a:fld id="{41698274-78DC-4FF5-AA6F-A4FE9F0292F9}" type="slidenum">
              <a:rPr lang="en-GB" smtClean="0"/>
              <a:t>‹#›</a:t>
            </a:fld>
            <a:endParaRPr lang="en-GB"/>
          </a:p>
        </p:txBody>
      </p:sp>
    </p:spTree>
    <p:extLst>
      <p:ext uri="{BB962C8B-B14F-4D97-AF65-F5344CB8AC3E}">
        <p14:creationId xmlns:p14="http://schemas.microsoft.com/office/powerpoint/2010/main" val="2744361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3C2120-3BF8-1736-BDB7-49077112D6FD}"/>
              </a:ext>
            </a:extLst>
          </p:cNvPr>
          <p:cNvSpPr>
            <a:spLocks noGrp="1"/>
          </p:cNvSpPr>
          <p:nvPr>
            <p:ph type="dt" sz="half" idx="10"/>
          </p:nvPr>
        </p:nvSpPr>
        <p:spPr/>
        <p:txBody>
          <a:bodyPr/>
          <a:lstStyle/>
          <a:p>
            <a:fld id="{8D18F817-2504-4FFD-9C22-43A5705EB95E}" type="datetimeFigureOut">
              <a:rPr lang="en-GB" smtClean="0"/>
              <a:t>02/08/2023</a:t>
            </a:fld>
            <a:endParaRPr lang="en-GB"/>
          </a:p>
        </p:txBody>
      </p:sp>
      <p:sp>
        <p:nvSpPr>
          <p:cNvPr id="3" name="Footer Placeholder 2">
            <a:extLst>
              <a:ext uri="{FF2B5EF4-FFF2-40B4-BE49-F238E27FC236}">
                <a16:creationId xmlns:a16="http://schemas.microsoft.com/office/drawing/2014/main" id="{E3726475-918A-1411-B2D5-E106C11472F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68B77BF-D699-6444-C3CF-1594B02082EE}"/>
              </a:ext>
            </a:extLst>
          </p:cNvPr>
          <p:cNvSpPr>
            <a:spLocks noGrp="1"/>
          </p:cNvSpPr>
          <p:nvPr>
            <p:ph type="sldNum" sz="quarter" idx="12"/>
          </p:nvPr>
        </p:nvSpPr>
        <p:spPr/>
        <p:txBody>
          <a:bodyPr/>
          <a:lstStyle/>
          <a:p>
            <a:fld id="{41698274-78DC-4FF5-AA6F-A4FE9F0292F9}" type="slidenum">
              <a:rPr lang="en-GB" smtClean="0"/>
              <a:t>‹#›</a:t>
            </a:fld>
            <a:endParaRPr lang="en-GB"/>
          </a:p>
        </p:txBody>
      </p:sp>
    </p:spTree>
    <p:extLst>
      <p:ext uri="{BB962C8B-B14F-4D97-AF65-F5344CB8AC3E}">
        <p14:creationId xmlns:p14="http://schemas.microsoft.com/office/powerpoint/2010/main" val="1499752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81D43-F571-16DF-F562-0C7232F0DE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CC03A24-3C15-C9D2-A04C-A60B88CD04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A245014-75B8-CB19-5C6C-29D265E5A3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4D4AA9-E523-C776-8B23-0B061A13501F}"/>
              </a:ext>
            </a:extLst>
          </p:cNvPr>
          <p:cNvSpPr>
            <a:spLocks noGrp="1"/>
          </p:cNvSpPr>
          <p:nvPr>
            <p:ph type="dt" sz="half" idx="10"/>
          </p:nvPr>
        </p:nvSpPr>
        <p:spPr/>
        <p:txBody>
          <a:bodyPr/>
          <a:lstStyle/>
          <a:p>
            <a:fld id="{8D18F817-2504-4FFD-9C22-43A5705EB95E}" type="datetimeFigureOut">
              <a:rPr lang="en-GB" smtClean="0"/>
              <a:t>02/08/2023</a:t>
            </a:fld>
            <a:endParaRPr lang="en-GB"/>
          </a:p>
        </p:txBody>
      </p:sp>
      <p:sp>
        <p:nvSpPr>
          <p:cNvPr id="6" name="Footer Placeholder 5">
            <a:extLst>
              <a:ext uri="{FF2B5EF4-FFF2-40B4-BE49-F238E27FC236}">
                <a16:creationId xmlns:a16="http://schemas.microsoft.com/office/drawing/2014/main" id="{18A07316-6B8A-BDAD-2BEC-1447A716A18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D8A4F31-F413-728F-538F-8FC3D0489F37}"/>
              </a:ext>
            </a:extLst>
          </p:cNvPr>
          <p:cNvSpPr>
            <a:spLocks noGrp="1"/>
          </p:cNvSpPr>
          <p:nvPr>
            <p:ph type="sldNum" sz="quarter" idx="12"/>
          </p:nvPr>
        </p:nvSpPr>
        <p:spPr/>
        <p:txBody>
          <a:bodyPr/>
          <a:lstStyle/>
          <a:p>
            <a:fld id="{41698274-78DC-4FF5-AA6F-A4FE9F0292F9}" type="slidenum">
              <a:rPr lang="en-GB" smtClean="0"/>
              <a:t>‹#›</a:t>
            </a:fld>
            <a:endParaRPr lang="en-GB"/>
          </a:p>
        </p:txBody>
      </p:sp>
    </p:spTree>
    <p:extLst>
      <p:ext uri="{BB962C8B-B14F-4D97-AF65-F5344CB8AC3E}">
        <p14:creationId xmlns:p14="http://schemas.microsoft.com/office/powerpoint/2010/main" val="207560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E420C-BE81-8A9C-7045-9D22233D51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B263D38-87B2-7F98-B18C-B1899FB9CE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7159ABC-F2AF-C59B-FD35-DD31774E25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4A57CA-AAF9-E96E-FEA5-240A6B0E6F7B}"/>
              </a:ext>
            </a:extLst>
          </p:cNvPr>
          <p:cNvSpPr>
            <a:spLocks noGrp="1"/>
          </p:cNvSpPr>
          <p:nvPr>
            <p:ph type="dt" sz="half" idx="10"/>
          </p:nvPr>
        </p:nvSpPr>
        <p:spPr/>
        <p:txBody>
          <a:bodyPr/>
          <a:lstStyle/>
          <a:p>
            <a:fld id="{8D18F817-2504-4FFD-9C22-43A5705EB95E}" type="datetimeFigureOut">
              <a:rPr lang="en-GB" smtClean="0"/>
              <a:t>02/08/2023</a:t>
            </a:fld>
            <a:endParaRPr lang="en-GB"/>
          </a:p>
        </p:txBody>
      </p:sp>
      <p:sp>
        <p:nvSpPr>
          <p:cNvPr id="6" name="Footer Placeholder 5">
            <a:extLst>
              <a:ext uri="{FF2B5EF4-FFF2-40B4-BE49-F238E27FC236}">
                <a16:creationId xmlns:a16="http://schemas.microsoft.com/office/drawing/2014/main" id="{C010FE91-DD31-3282-4852-87E57E90732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044DEE9-8CD7-8684-1A29-90948C2EA8B1}"/>
              </a:ext>
            </a:extLst>
          </p:cNvPr>
          <p:cNvSpPr>
            <a:spLocks noGrp="1"/>
          </p:cNvSpPr>
          <p:nvPr>
            <p:ph type="sldNum" sz="quarter" idx="12"/>
          </p:nvPr>
        </p:nvSpPr>
        <p:spPr/>
        <p:txBody>
          <a:bodyPr/>
          <a:lstStyle/>
          <a:p>
            <a:fld id="{41698274-78DC-4FF5-AA6F-A4FE9F0292F9}" type="slidenum">
              <a:rPr lang="en-GB" smtClean="0"/>
              <a:t>‹#›</a:t>
            </a:fld>
            <a:endParaRPr lang="en-GB"/>
          </a:p>
        </p:txBody>
      </p:sp>
    </p:spTree>
    <p:extLst>
      <p:ext uri="{BB962C8B-B14F-4D97-AF65-F5344CB8AC3E}">
        <p14:creationId xmlns:p14="http://schemas.microsoft.com/office/powerpoint/2010/main" val="1993064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E4A7EF-E3B7-7872-1770-61B811832F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1FE5DB4-5802-2398-32D3-72A7A7E075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F90B4AD-8861-087C-D300-A0038DEB0C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18F817-2504-4FFD-9C22-43A5705EB95E}" type="datetimeFigureOut">
              <a:rPr lang="en-GB" smtClean="0"/>
              <a:t>02/08/2023</a:t>
            </a:fld>
            <a:endParaRPr lang="en-GB"/>
          </a:p>
        </p:txBody>
      </p:sp>
      <p:sp>
        <p:nvSpPr>
          <p:cNvPr id="5" name="Footer Placeholder 4">
            <a:extLst>
              <a:ext uri="{FF2B5EF4-FFF2-40B4-BE49-F238E27FC236}">
                <a16:creationId xmlns:a16="http://schemas.microsoft.com/office/drawing/2014/main" id="{58408039-419A-2D71-A661-B8496E9C82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B20720F-93ED-55BB-91DF-480F6BAD43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698274-78DC-4FF5-AA6F-A4FE9F0292F9}" type="slidenum">
              <a:rPr lang="en-GB" smtClean="0"/>
              <a:t>‹#›</a:t>
            </a:fld>
            <a:endParaRPr lang="en-GB"/>
          </a:p>
        </p:txBody>
      </p:sp>
    </p:spTree>
    <p:extLst>
      <p:ext uri="{BB962C8B-B14F-4D97-AF65-F5344CB8AC3E}">
        <p14:creationId xmlns:p14="http://schemas.microsoft.com/office/powerpoint/2010/main" val="2137410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69FA5-7AE1-DE4D-6699-124D39E3D2BD}"/>
              </a:ext>
            </a:extLst>
          </p:cNvPr>
          <p:cNvSpPr>
            <a:spLocks noGrp="1"/>
          </p:cNvSpPr>
          <p:nvPr>
            <p:ph type="ctrTitle"/>
          </p:nvPr>
        </p:nvSpPr>
        <p:spPr>
          <a:xfrm>
            <a:off x="3097762" y="347923"/>
            <a:ext cx="7570237" cy="2387600"/>
          </a:xfrm>
        </p:spPr>
        <p:txBody>
          <a:bodyPr>
            <a:normAutofit/>
          </a:bodyPr>
          <a:lstStyle/>
          <a:p>
            <a:r>
              <a:rPr lang="en-GB" b="0" i="0" dirty="0">
                <a:solidFill>
                  <a:srgbClr val="1D1C1D"/>
                </a:solidFill>
                <a:effectLst/>
                <a:latin typeface="Slack-Lato"/>
              </a:rPr>
              <a:t>Hosting Strategies</a:t>
            </a:r>
            <a:br>
              <a:rPr lang="en-GB" b="0" i="0" dirty="0">
                <a:solidFill>
                  <a:srgbClr val="1D1C1D"/>
                </a:solidFill>
                <a:effectLst/>
                <a:latin typeface="Slack-Lato"/>
              </a:rPr>
            </a:br>
            <a:endParaRPr lang="en-GB" sz="1300" dirty="0"/>
          </a:p>
        </p:txBody>
      </p:sp>
      <p:sp>
        <p:nvSpPr>
          <p:cNvPr id="3" name="Subtitle 2">
            <a:extLst>
              <a:ext uri="{FF2B5EF4-FFF2-40B4-BE49-F238E27FC236}">
                <a16:creationId xmlns:a16="http://schemas.microsoft.com/office/drawing/2014/main" id="{4165DCE7-C7B1-7796-998D-F76771B9B2D1}"/>
              </a:ext>
            </a:extLst>
          </p:cNvPr>
          <p:cNvSpPr>
            <a:spLocks noGrp="1"/>
          </p:cNvSpPr>
          <p:nvPr>
            <p:ph type="subTitle" idx="1"/>
          </p:nvPr>
        </p:nvSpPr>
        <p:spPr>
          <a:xfrm>
            <a:off x="1489469" y="2980722"/>
            <a:ext cx="9144000" cy="1192308"/>
          </a:xfrm>
        </p:spPr>
        <p:txBody>
          <a:bodyPr/>
          <a:lstStyle/>
          <a:p>
            <a:r>
              <a:rPr lang="en-GB" sz="2400" b="0" i="0" dirty="0">
                <a:solidFill>
                  <a:srgbClr val="1D1C1D"/>
                </a:solidFill>
                <a:effectLst/>
                <a:latin typeface="Slack-Lato"/>
              </a:rPr>
              <a:t>Renato Matos &amp; Damasio Sabino</a:t>
            </a:r>
          </a:p>
          <a:p>
            <a:r>
              <a:rPr lang="en-GB" dirty="0">
                <a:solidFill>
                  <a:srgbClr val="1D1C1D"/>
                </a:solidFill>
                <a:latin typeface="Slack-Lato"/>
              </a:rPr>
              <a:t>2023/08</a:t>
            </a:r>
            <a:endParaRPr lang="en-GB" dirty="0"/>
          </a:p>
        </p:txBody>
      </p:sp>
      <p:pic>
        <p:nvPicPr>
          <p:cNvPr id="1036" name="Picture 12" descr="Insight Terra &amp; AWS">
            <a:extLst>
              <a:ext uri="{FF2B5EF4-FFF2-40B4-BE49-F238E27FC236}">
                <a16:creationId xmlns:a16="http://schemas.microsoft.com/office/drawing/2014/main" id="{A940920A-C908-8D2A-FBB7-D9DC6B9D60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8097" y="865350"/>
            <a:ext cx="2842727" cy="213204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A blue and black logo&#10;&#10;Description automatically generated">
            <a:extLst>
              <a:ext uri="{FF2B5EF4-FFF2-40B4-BE49-F238E27FC236}">
                <a16:creationId xmlns:a16="http://schemas.microsoft.com/office/drawing/2014/main" id="{DCD201B2-19ED-8942-A97C-78A0DB7932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7875" y="588962"/>
            <a:ext cx="2000250" cy="1066800"/>
          </a:xfrm>
          <a:prstGeom prst="rect">
            <a:avLst/>
          </a:prstGeom>
        </p:spPr>
      </p:pic>
      <p:pic>
        <p:nvPicPr>
          <p:cNvPr id="11" name="Picture 10">
            <a:extLst>
              <a:ext uri="{FF2B5EF4-FFF2-40B4-BE49-F238E27FC236}">
                <a16:creationId xmlns:a16="http://schemas.microsoft.com/office/drawing/2014/main" id="{DF8725F2-F48C-09E0-9FC4-0469FEAFCB57}"/>
              </a:ext>
            </a:extLst>
          </p:cNvPr>
          <p:cNvPicPr>
            <a:picLocks noChangeAspect="1"/>
          </p:cNvPicPr>
          <p:nvPr/>
        </p:nvPicPr>
        <p:blipFill>
          <a:blip r:embed="rId4"/>
          <a:stretch>
            <a:fillRect/>
          </a:stretch>
        </p:blipFill>
        <p:spPr>
          <a:xfrm>
            <a:off x="1898807" y="4734639"/>
            <a:ext cx="1094932" cy="1192308"/>
          </a:xfrm>
          <a:prstGeom prst="rect">
            <a:avLst/>
          </a:prstGeom>
        </p:spPr>
      </p:pic>
      <p:pic>
        <p:nvPicPr>
          <p:cNvPr id="13" name="Picture 12">
            <a:extLst>
              <a:ext uri="{FF2B5EF4-FFF2-40B4-BE49-F238E27FC236}">
                <a16:creationId xmlns:a16="http://schemas.microsoft.com/office/drawing/2014/main" id="{BCDC154D-760F-5D30-AC5A-CC8671A227C1}"/>
              </a:ext>
            </a:extLst>
          </p:cNvPr>
          <p:cNvPicPr>
            <a:picLocks noChangeAspect="1"/>
          </p:cNvPicPr>
          <p:nvPr/>
        </p:nvPicPr>
        <p:blipFill>
          <a:blip r:embed="rId5"/>
          <a:stretch>
            <a:fillRect/>
          </a:stretch>
        </p:blipFill>
        <p:spPr>
          <a:xfrm>
            <a:off x="255036" y="4795257"/>
            <a:ext cx="1337286" cy="1048366"/>
          </a:xfrm>
          <a:prstGeom prst="rect">
            <a:avLst/>
          </a:prstGeom>
        </p:spPr>
      </p:pic>
      <p:pic>
        <p:nvPicPr>
          <p:cNvPr id="15" name="Picture 14">
            <a:extLst>
              <a:ext uri="{FF2B5EF4-FFF2-40B4-BE49-F238E27FC236}">
                <a16:creationId xmlns:a16="http://schemas.microsoft.com/office/drawing/2014/main" id="{85934826-469F-1320-9B6C-B577043D4F36}"/>
              </a:ext>
            </a:extLst>
          </p:cNvPr>
          <p:cNvPicPr>
            <a:picLocks noChangeAspect="1"/>
          </p:cNvPicPr>
          <p:nvPr/>
        </p:nvPicPr>
        <p:blipFill>
          <a:blip r:embed="rId6"/>
          <a:stretch>
            <a:fillRect/>
          </a:stretch>
        </p:blipFill>
        <p:spPr>
          <a:xfrm>
            <a:off x="3319071" y="4795257"/>
            <a:ext cx="1257495" cy="1104021"/>
          </a:xfrm>
          <a:prstGeom prst="rect">
            <a:avLst/>
          </a:prstGeom>
        </p:spPr>
      </p:pic>
      <p:pic>
        <p:nvPicPr>
          <p:cNvPr id="1040" name="Picture 16" descr="Getting started with RAPIDS on AWS ECS using Dask Cloud Provider | by Jacob  Tomlinson | RAPIDS AI | Medium">
            <a:extLst>
              <a:ext uri="{FF2B5EF4-FFF2-40B4-BE49-F238E27FC236}">
                <a16:creationId xmlns:a16="http://schemas.microsoft.com/office/drawing/2014/main" id="{3CAFCA7D-0153-6F6D-F4FF-23FC205C11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76662" y="4619003"/>
            <a:ext cx="1338700" cy="13387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596D97EC-9791-DAAE-9258-5C516D082504}"/>
              </a:ext>
            </a:extLst>
          </p:cNvPr>
          <p:cNvPicPr>
            <a:picLocks noChangeAspect="1"/>
          </p:cNvPicPr>
          <p:nvPr/>
        </p:nvPicPr>
        <p:blipFill>
          <a:blip r:embed="rId8"/>
          <a:stretch>
            <a:fillRect/>
          </a:stretch>
        </p:blipFill>
        <p:spPr>
          <a:xfrm>
            <a:off x="7595391" y="4558112"/>
            <a:ext cx="1568418" cy="1522655"/>
          </a:xfrm>
          <a:prstGeom prst="rect">
            <a:avLst/>
          </a:prstGeom>
        </p:spPr>
      </p:pic>
      <p:pic>
        <p:nvPicPr>
          <p:cNvPr id="19" name="Picture 18">
            <a:extLst>
              <a:ext uri="{FF2B5EF4-FFF2-40B4-BE49-F238E27FC236}">
                <a16:creationId xmlns:a16="http://schemas.microsoft.com/office/drawing/2014/main" id="{68F6EC5C-F1F4-BFE1-CEE1-022B3448FA79}"/>
              </a:ext>
            </a:extLst>
          </p:cNvPr>
          <p:cNvPicPr>
            <a:picLocks noChangeAspect="1"/>
          </p:cNvPicPr>
          <p:nvPr/>
        </p:nvPicPr>
        <p:blipFill>
          <a:blip r:embed="rId9"/>
          <a:stretch>
            <a:fillRect/>
          </a:stretch>
        </p:blipFill>
        <p:spPr>
          <a:xfrm>
            <a:off x="10570472" y="4613121"/>
            <a:ext cx="1533481" cy="1344640"/>
          </a:xfrm>
          <a:prstGeom prst="rect">
            <a:avLst/>
          </a:prstGeom>
        </p:spPr>
      </p:pic>
      <p:pic>
        <p:nvPicPr>
          <p:cNvPr id="1044" name="Picture 20" descr="Amazon Route 53IT Experts">
            <a:extLst>
              <a:ext uri="{FF2B5EF4-FFF2-40B4-BE49-F238E27FC236}">
                <a16:creationId xmlns:a16="http://schemas.microsoft.com/office/drawing/2014/main" id="{4A6CFB4A-08BB-535D-6F66-EE3F2D6E577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43395" y="4666876"/>
            <a:ext cx="1189167" cy="124889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FBCAB459-D165-854E-F87E-87DBE78A7A39}"/>
              </a:ext>
            </a:extLst>
          </p:cNvPr>
          <p:cNvPicPr>
            <a:picLocks noChangeAspect="1"/>
          </p:cNvPicPr>
          <p:nvPr/>
        </p:nvPicPr>
        <p:blipFill>
          <a:blip r:embed="rId11"/>
          <a:stretch>
            <a:fillRect/>
          </a:stretch>
        </p:blipFill>
        <p:spPr>
          <a:xfrm>
            <a:off x="6342824" y="4619003"/>
            <a:ext cx="1166567" cy="1344641"/>
          </a:xfrm>
          <a:prstGeom prst="rect">
            <a:avLst/>
          </a:prstGeom>
        </p:spPr>
      </p:pic>
    </p:spTree>
    <p:extLst>
      <p:ext uri="{BB962C8B-B14F-4D97-AF65-F5344CB8AC3E}">
        <p14:creationId xmlns:p14="http://schemas.microsoft.com/office/powerpoint/2010/main" val="3359933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7F6B091-75E8-5154-62A2-5F7C92B57571}"/>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PT" dirty="0"/>
              <a:t>Abstract</a:t>
            </a:r>
          </a:p>
        </p:txBody>
      </p:sp>
      <p:sp>
        <p:nvSpPr>
          <p:cNvPr id="9" name="Content Placeholder 2">
            <a:extLst>
              <a:ext uri="{FF2B5EF4-FFF2-40B4-BE49-F238E27FC236}">
                <a16:creationId xmlns:a16="http://schemas.microsoft.com/office/drawing/2014/main" id="{68E292F0-D7AB-8BAB-9871-9A67B0FB4BE0}"/>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GB" dirty="0">
                <a:latin typeface="Söhne"/>
              </a:rPr>
              <a:t>This session will provide an overview of how the AWS services: Amazon S3, CloudFront, Amplify, EC2, Route53, </a:t>
            </a:r>
            <a:r>
              <a:rPr lang="en-GB" dirty="0" err="1">
                <a:latin typeface="Söhne"/>
              </a:rPr>
              <a:t>BeansTalk</a:t>
            </a:r>
            <a:r>
              <a:rPr lang="en-GB" dirty="0">
                <a:latin typeface="Söhne"/>
              </a:rPr>
              <a:t>, ECS, and EKS can easily help us to deploy on AWS our web solution.</a:t>
            </a:r>
          </a:p>
          <a:p>
            <a:pPr algn="just"/>
            <a:r>
              <a:rPr lang="en-GB" dirty="0">
                <a:latin typeface="Söhne"/>
              </a:rPr>
              <a:t>During this demo we’ll be able to identify which AWS resource best fit with our app, and for that, we’ve provided two different web solutions: one built using Vue.js (pure JavaScript Framework) and the second one using .NET Framework with </a:t>
            </a:r>
            <a:r>
              <a:rPr lang="en-GB" dirty="0" err="1">
                <a:latin typeface="Söhne"/>
              </a:rPr>
              <a:t>Blazor</a:t>
            </a:r>
            <a:r>
              <a:rPr lang="en-GB" dirty="0">
                <a:latin typeface="Söhne"/>
              </a:rPr>
              <a:t>.</a:t>
            </a:r>
          </a:p>
          <a:p>
            <a:pPr algn="just"/>
            <a:endParaRPr lang="en-PT" dirty="0"/>
          </a:p>
        </p:txBody>
      </p:sp>
      <p:pic>
        <p:nvPicPr>
          <p:cNvPr id="10" name="Picture 9" descr="A blue and black logo&#10;&#10;Description automatically generated">
            <a:extLst>
              <a:ext uri="{FF2B5EF4-FFF2-40B4-BE49-F238E27FC236}">
                <a16:creationId xmlns:a16="http://schemas.microsoft.com/office/drawing/2014/main" id="{BB3F8266-3494-F1FC-BD83-D5604F1A1C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7331" y="5643563"/>
            <a:ext cx="2000250" cy="1066800"/>
          </a:xfrm>
          <a:prstGeom prst="rect">
            <a:avLst/>
          </a:prstGeom>
        </p:spPr>
      </p:pic>
    </p:spTree>
    <p:extLst>
      <p:ext uri="{BB962C8B-B14F-4D97-AF65-F5344CB8AC3E}">
        <p14:creationId xmlns:p14="http://schemas.microsoft.com/office/powerpoint/2010/main" val="563329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2AB1E-3340-CDD5-EA39-6540BFA83E3F}"/>
              </a:ext>
            </a:extLst>
          </p:cNvPr>
          <p:cNvSpPr>
            <a:spLocks noGrp="1"/>
          </p:cNvSpPr>
          <p:nvPr>
            <p:ph type="title"/>
          </p:nvPr>
        </p:nvSpPr>
        <p:spPr/>
        <p:txBody>
          <a:bodyPr/>
          <a:lstStyle/>
          <a:p>
            <a:r>
              <a:rPr lang="pt-BR" dirty="0"/>
              <a:t>Agenda</a:t>
            </a:r>
            <a:endParaRPr lang="en-PT" dirty="0"/>
          </a:p>
        </p:txBody>
      </p:sp>
      <p:sp>
        <p:nvSpPr>
          <p:cNvPr id="3" name="Content Placeholder 2">
            <a:extLst>
              <a:ext uri="{FF2B5EF4-FFF2-40B4-BE49-F238E27FC236}">
                <a16:creationId xmlns:a16="http://schemas.microsoft.com/office/drawing/2014/main" id="{4C98F333-B136-D436-95D8-E6AD91D7BAEF}"/>
              </a:ext>
            </a:extLst>
          </p:cNvPr>
          <p:cNvSpPr>
            <a:spLocks noGrp="1"/>
          </p:cNvSpPr>
          <p:nvPr>
            <p:ph idx="1"/>
          </p:nvPr>
        </p:nvSpPr>
        <p:spPr>
          <a:xfrm>
            <a:off x="838200" y="1825625"/>
            <a:ext cx="10515600" cy="4550008"/>
          </a:xfrm>
        </p:spPr>
        <p:txBody>
          <a:bodyPr>
            <a:noAutofit/>
          </a:bodyPr>
          <a:lstStyle/>
          <a:p>
            <a:pPr algn="l">
              <a:buFont typeface="+mj-lt"/>
              <a:buAutoNum type="arabicPeriod"/>
            </a:pPr>
            <a:r>
              <a:rPr lang="en-GB" sz="2400" b="1" i="0" u="none" strike="noStrike" dirty="0">
                <a:effectLst/>
                <a:latin typeface="Söhne"/>
              </a:rPr>
              <a:t>Introduction (10 minutes)</a:t>
            </a:r>
            <a:endParaRPr lang="en-GB" sz="2400" b="0" i="0" u="none" strike="noStrike" dirty="0">
              <a:effectLst/>
              <a:latin typeface="Söhne"/>
            </a:endParaRPr>
          </a:p>
          <a:p>
            <a:pPr marL="742950" lvl="1" indent="-285750" algn="l">
              <a:buFont typeface="+mj-lt"/>
              <a:buAutoNum type="arabicPeriod"/>
            </a:pPr>
            <a:r>
              <a:rPr lang="en-GB" dirty="0">
                <a:latin typeface="Söhne"/>
              </a:rPr>
              <a:t>Why so many strategies and how to identify which one best fit with my app</a:t>
            </a:r>
          </a:p>
          <a:p>
            <a:pPr marL="742950" lvl="1" indent="-285750" algn="l">
              <a:buFont typeface="+mj-lt"/>
              <a:buAutoNum type="arabicPeriod"/>
            </a:pPr>
            <a:r>
              <a:rPr lang="en-GB" b="0" i="0" u="none" strike="noStrike" dirty="0">
                <a:effectLst/>
                <a:latin typeface="Söhne"/>
              </a:rPr>
              <a:t>Overview about the AWS resources</a:t>
            </a:r>
          </a:p>
          <a:p>
            <a:pPr>
              <a:buFont typeface="+mj-lt"/>
              <a:buAutoNum type="arabicPeriod"/>
            </a:pPr>
            <a:r>
              <a:rPr lang="en-GB" sz="2400" b="1" i="0" u="none" strike="noStrike" dirty="0">
                <a:effectLst/>
                <a:latin typeface="Söhne"/>
              </a:rPr>
              <a:t>Demo (10 minutes)</a:t>
            </a:r>
          </a:p>
          <a:p>
            <a:pPr lvl="1">
              <a:buFont typeface="+mj-lt"/>
              <a:buAutoNum type="arabicPeriod"/>
            </a:pPr>
            <a:r>
              <a:rPr lang="en-GB" i="0" u="none" strike="noStrike" dirty="0">
                <a:effectLst/>
                <a:latin typeface="Söhne"/>
              </a:rPr>
              <a:t>Deploying our </a:t>
            </a:r>
            <a:r>
              <a:rPr lang="en-GB" dirty="0">
                <a:latin typeface="Söhne"/>
              </a:rPr>
              <a:t>Vue.js </a:t>
            </a:r>
            <a:r>
              <a:rPr lang="en-GB" i="0" u="none" strike="noStrike" dirty="0">
                <a:effectLst/>
                <a:latin typeface="Söhne"/>
              </a:rPr>
              <a:t>web app</a:t>
            </a:r>
          </a:p>
          <a:p>
            <a:pPr lvl="1">
              <a:buFont typeface="+mj-lt"/>
              <a:buAutoNum type="arabicPeriod"/>
            </a:pPr>
            <a:r>
              <a:rPr lang="en-GB" dirty="0">
                <a:latin typeface="Söhne"/>
              </a:rPr>
              <a:t>Deploying our .NET </a:t>
            </a:r>
            <a:r>
              <a:rPr lang="en-GB">
                <a:latin typeface="Söhne"/>
              </a:rPr>
              <a:t>web app</a:t>
            </a:r>
            <a:endParaRPr lang="en-GB" i="0" u="none" strike="noStrike" dirty="0">
              <a:effectLst/>
              <a:latin typeface="Söhne"/>
            </a:endParaRPr>
          </a:p>
          <a:p>
            <a:pPr>
              <a:buFont typeface="+mj-lt"/>
              <a:buAutoNum type="arabicPeriod"/>
            </a:pPr>
            <a:r>
              <a:rPr lang="en-GB" sz="2400" b="1" i="0" u="none" strike="noStrike" dirty="0">
                <a:effectLst/>
                <a:latin typeface="Söhne"/>
              </a:rPr>
              <a:t>AWS Costs (5 minutes)</a:t>
            </a:r>
            <a:endParaRPr lang="en-GB" sz="2400" b="0" i="0" u="none" strike="noStrike" dirty="0">
              <a:effectLst/>
              <a:latin typeface="Söhne"/>
            </a:endParaRPr>
          </a:p>
          <a:p>
            <a:pPr marL="742950" lvl="1" indent="-285750" algn="l">
              <a:buFont typeface="+mj-lt"/>
              <a:buAutoNum type="arabicPeriod"/>
            </a:pPr>
            <a:r>
              <a:rPr lang="en-GB" b="0" i="0" u="none" strike="noStrike" dirty="0">
                <a:effectLst/>
                <a:latin typeface="Söhne"/>
              </a:rPr>
              <a:t>Playing with AWS Free Tier and Cost Explorer</a:t>
            </a:r>
          </a:p>
          <a:p>
            <a:pPr marL="742950" lvl="1" indent="-285750">
              <a:buFont typeface="+mj-lt"/>
              <a:buAutoNum type="arabicPeriod"/>
            </a:pPr>
            <a:r>
              <a:rPr lang="en-GB" dirty="0">
                <a:latin typeface="Söhne"/>
              </a:rPr>
              <a:t>Reducing AWS Costs</a:t>
            </a:r>
            <a:endParaRPr lang="en-GB" b="0" i="0" u="none" strike="noStrike" dirty="0">
              <a:effectLst/>
              <a:latin typeface="Söhne"/>
            </a:endParaRPr>
          </a:p>
          <a:p>
            <a:pPr>
              <a:buFont typeface="+mj-lt"/>
              <a:buAutoNum type="arabicPeriod"/>
            </a:pPr>
            <a:r>
              <a:rPr lang="en-GB" sz="2400" b="1" i="0" u="none" strike="noStrike" dirty="0">
                <a:effectLst/>
                <a:latin typeface="Söhne"/>
              </a:rPr>
              <a:t>Conclusion (5 minutes)</a:t>
            </a:r>
          </a:p>
          <a:p>
            <a:pPr lvl="1">
              <a:buFont typeface="+mj-lt"/>
              <a:buAutoNum type="arabicPeriod"/>
            </a:pPr>
            <a:r>
              <a:rPr lang="en-GB" b="0" i="0" u="none" strike="noStrike" dirty="0">
                <a:effectLst/>
                <a:latin typeface="Söhne"/>
              </a:rPr>
              <a:t>Quiz (How would you answer?)</a:t>
            </a:r>
            <a:endParaRPr lang="en-GB" dirty="0">
              <a:latin typeface="Söhne"/>
            </a:endParaRPr>
          </a:p>
        </p:txBody>
      </p:sp>
      <p:pic>
        <p:nvPicPr>
          <p:cNvPr id="5" name="Picture 4">
            <a:extLst>
              <a:ext uri="{FF2B5EF4-FFF2-40B4-BE49-F238E27FC236}">
                <a16:creationId xmlns:a16="http://schemas.microsoft.com/office/drawing/2014/main" id="{483688E1-8B89-7236-A543-8EC10514B2F3}"/>
              </a:ext>
            </a:extLst>
          </p:cNvPr>
          <p:cNvPicPr>
            <a:picLocks noChangeAspect="1"/>
          </p:cNvPicPr>
          <p:nvPr/>
        </p:nvPicPr>
        <p:blipFill>
          <a:blip r:embed="rId2"/>
          <a:stretch>
            <a:fillRect/>
          </a:stretch>
        </p:blipFill>
        <p:spPr>
          <a:xfrm>
            <a:off x="10357569" y="365124"/>
            <a:ext cx="996231" cy="1325564"/>
          </a:xfrm>
          <a:prstGeom prst="rect">
            <a:avLst/>
          </a:prstGeom>
        </p:spPr>
      </p:pic>
      <p:pic>
        <p:nvPicPr>
          <p:cNvPr id="6" name="Picture 5" descr="A blue and black logo&#10;&#10;Description automatically generated">
            <a:extLst>
              <a:ext uri="{FF2B5EF4-FFF2-40B4-BE49-F238E27FC236}">
                <a16:creationId xmlns:a16="http://schemas.microsoft.com/office/drawing/2014/main" id="{39D68A40-9A82-19F5-4686-0AF56C6DF2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55559" y="5643563"/>
            <a:ext cx="2000250" cy="1066800"/>
          </a:xfrm>
          <a:prstGeom prst="rect">
            <a:avLst/>
          </a:prstGeom>
        </p:spPr>
      </p:pic>
      <p:pic>
        <p:nvPicPr>
          <p:cNvPr id="1026" name="Picture 2" descr="Chocolate Cartoon Images - Free Download on Freepik">
            <a:extLst>
              <a:ext uri="{FF2B5EF4-FFF2-40B4-BE49-F238E27FC236}">
                <a16:creationId xmlns:a16="http://schemas.microsoft.com/office/drawing/2014/main" id="{039AFA26-DD60-BC8F-7CA6-E79B34094E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6876" y="5334627"/>
            <a:ext cx="1158248" cy="115824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rain Thinking Stock Illustration - Download Image Now - Trivia, Cartoon,  Question Mark - iStock">
            <a:extLst>
              <a:ext uri="{FF2B5EF4-FFF2-40B4-BE49-F238E27FC236}">
                <a16:creationId xmlns:a16="http://schemas.microsoft.com/office/drawing/2014/main" id="{AD783D92-E564-65F6-2DCE-5684EA7D10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75124" y="5334627"/>
            <a:ext cx="993692" cy="954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4006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2AB1E-3340-CDD5-EA39-6540BFA83E3F}"/>
              </a:ext>
            </a:extLst>
          </p:cNvPr>
          <p:cNvSpPr>
            <a:spLocks noGrp="1"/>
          </p:cNvSpPr>
          <p:nvPr>
            <p:ph type="title"/>
          </p:nvPr>
        </p:nvSpPr>
        <p:spPr/>
        <p:txBody>
          <a:bodyPr/>
          <a:lstStyle/>
          <a:p>
            <a:r>
              <a:rPr lang="pt-BR" dirty="0"/>
              <a:t>Resources</a:t>
            </a:r>
            <a:endParaRPr lang="en-PT" dirty="0"/>
          </a:p>
        </p:txBody>
      </p:sp>
      <p:sp>
        <p:nvSpPr>
          <p:cNvPr id="3" name="Content Placeholder 2">
            <a:extLst>
              <a:ext uri="{FF2B5EF4-FFF2-40B4-BE49-F238E27FC236}">
                <a16:creationId xmlns:a16="http://schemas.microsoft.com/office/drawing/2014/main" id="{4C98F333-B136-D436-95D8-E6AD91D7BAEF}"/>
              </a:ext>
            </a:extLst>
          </p:cNvPr>
          <p:cNvSpPr>
            <a:spLocks noGrp="1"/>
          </p:cNvSpPr>
          <p:nvPr>
            <p:ph idx="1"/>
          </p:nvPr>
        </p:nvSpPr>
        <p:spPr>
          <a:xfrm>
            <a:off x="838200" y="1912935"/>
            <a:ext cx="10515600" cy="4351338"/>
          </a:xfrm>
        </p:spPr>
        <p:txBody>
          <a:bodyPr>
            <a:normAutofit lnSpcReduction="10000"/>
          </a:bodyPr>
          <a:lstStyle/>
          <a:p>
            <a:pPr marL="0" indent="0" algn="l">
              <a:buNone/>
            </a:pPr>
            <a:r>
              <a:rPr lang="pt-BR" dirty="0">
                <a:latin typeface="Söhne"/>
              </a:rPr>
              <a:t>In order to help you to reproduce the playground, we have shared a nice github repository and some Youtube videos which contains:</a:t>
            </a:r>
          </a:p>
          <a:p>
            <a:pPr algn="l">
              <a:buFontTx/>
              <a:buChar char="-"/>
            </a:pPr>
            <a:r>
              <a:rPr lang="pt-BR" dirty="0">
                <a:latin typeface="Söhne"/>
              </a:rPr>
              <a:t>The souce code used on Vue.js and .NET Blazor applications</a:t>
            </a:r>
          </a:p>
          <a:p>
            <a:pPr algn="l">
              <a:buFontTx/>
              <a:buChar char="-"/>
            </a:pPr>
            <a:r>
              <a:rPr lang="pt-BR" dirty="0">
                <a:latin typeface="Söhne"/>
              </a:rPr>
              <a:t>Well detailed tutorials to guide you how to:</a:t>
            </a:r>
          </a:p>
          <a:p>
            <a:pPr lvl="1">
              <a:buFontTx/>
              <a:buChar char="-"/>
            </a:pPr>
            <a:r>
              <a:rPr lang="pt-BR" dirty="0">
                <a:latin typeface="Söhne"/>
              </a:rPr>
              <a:t>Getting a Free Domain amen.pt</a:t>
            </a:r>
          </a:p>
          <a:p>
            <a:pPr lvl="1">
              <a:buFontTx/>
              <a:buChar char="-"/>
            </a:pPr>
            <a:r>
              <a:rPr lang="en-GB" dirty="0">
                <a:latin typeface="Söhne"/>
              </a:rPr>
              <a:t>Provision and manage SSL/TLS certificates with AWS Certificate Manager</a:t>
            </a:r>
            <a:endParaRPr lang="pt-BR" dirty="0">
              <a:latin typeface="Söhne"/>
            </a:endParaRPr>
          </a:p>
          <a:p>
            <a:pPr lvl="1">
              <a:buFontTx/>
              <a:buChar char="-"/>
            </a:pPr>
            <a:r>
              <a:rPr lang="pt-BR" dirty="0">
                <a:latin typeface="Söhne"/>
              </a:rPr>
              <a:t>Routing you web traffic with Route 53</a:t>
            </a:r>
          </a:p>
          <a:p>
            <a:pPr lvl="1">
              <a:buFontTx/>
              <a:buChar char="-"/>
            </a:pPr>
            <a:r>
              <a:rPr lang="pt-BR" dirty="0">
                <a:latin typeface="Söhne"/>
              </a:rPr>
              <a:t>Step by step with S3 Bucket, CloudFront and Amplify</a:t>
            </a:r>
          </a:p>
          <a:p>
            <a:pPr lvl="1">
              <a:buFontTx/>
              <a:buChar char="-"/>
            </a:pPr>
            <a:r>
              <a:rPr lang="pt-BR" dirty="0">
                <a:latin typeface="Söhne"/>
              </a:rPr>
              <a:t>Lunching an EC2 Linux Instance and deploying our docker application</a:t>
            </a:r>
          </a:p>
          <a:p>
            <a:pPr lvl="1">
              <a:buFontTx/>
              <a:buChar char="-"/>
            </a:pPr>
            <a:r>
              <a:rPr lang="pt-BR" dirty="0">
                <a:latin typeface="Söhne"/>
              </a:rPr>
              <a:t>Let’s config our ECS and EKS Cluster</a:t>
            </a:r>
          </a:p>
          <a:p>
            <a:pPr lvl="1">
              <a:buFontTx/>
              <a:buChar char="-"/>
            </a:pPr>
            <a:r>
              <a:rPr lang="pt-BR" dirty="0">
                <a:latin typeface="Söhne"/>
              </a:rPr>
              <a:t>Easy deploy using Elastic Beanstalk</a:t>
            </a:r>
          </a:p>
          <a:p>
            <a:pPr lvl="1">
              <a:buFontTx/>
              <a:buChar char="-"/>
            </a:pPr>
            <a:endParaRPr lang="pt-BR" dirty="0">
              <a:latin typeface="Söhne"/>
            </a:endParaRPr>
          </a:p>
          <a:p>
            <a:pPr lvl="1">
              <a:buFontTx/>
              <a:buChar char="-"/>
            </a:pPr>
            <a:endParaRPr lang="pt-BR" dirty="0">
              <a:latin typeface="Söhne"/>
            </a:endParaRPr>
          </a:p>
          <a:p>
            <a:pPr algn="l">
              <a:buFontTx/>
              <a:buChar char="-"/>
            </a:pPr>
            <a:endParaRPr lang="en-GB" dirty="0">
              <a:latin typeface="Söhne"/>
            </a:endParaRPr>
          </a:p>
        </p:txBody>
      </p:sp>
      <p:pic>
        <p:nvPicPr>
          <p:cNvPr id="6" name="Picture 5" descr="A blue and black logo&#10;&#10;Description automatically generated">
            <a:extLst>
              <a:ext uri="{FF2B5EF4-FFF2-40B4-BE49-F238E27FC236}">
                <a16:creationId xmlns:a16="http://schemas.microsoft.com/office/drawing/2014/main" id="{39D68A40-9A82-19F5-4686-0AF56C6DF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5559" y="5643563"/>
            <a:ext cx="2000250" cy="1066800"/>
          </a:xfrm>
          <a:prstGeom prst="rect">
            <a:avLst/>
          </a:prstGeom>
        </p:spPr>
      </p:pic>
      <p:pic>
        <p:nvPicPr>
          <p:cNvPr id="5122" name="Picture 2" descr="GitHub: o que é e qual sua importância?">
            <a:extLst>
              <a:ext uri="{FF2B5EF4-FFF2-40B4-BE49-F238E27FC236}">
                <a16:creationId xmlns:a16="http://schemas.microsoft.com/office/drawing/2014/main" id="{55340053-BB98-3A78-B4EE-7BE897F62F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20200" y="365125"/>
            <a:ext cx="2876550" cy="159067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YouTube apresenta novo logo | Exame">
            <a:extLst>
              <a:ext uri="{FF2B5EF4-FFF2-40B4-BE49-F238E27FC236}">
                <a16:creationId xmlns:a16="http://schemas.microsoft.com/office/drawing/2014/main" id="{C6618E68-D275-D121-6A84-86BD09FAE2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0738" y="422274"/>
            <a:ext cx="3095625" cy="1476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7136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00A9C-62B8-3362-C075-C47392460926}"/>
              </a:ext>
            </a:extLst>
          </p:cNvPr>
          <p:cNvSpPr>
            <a:spLocks noGrp="1"/>
          </p:cNvSpPr>
          <p:nvPr>
            <p:ph type="title"/>
          </p:nvPr>
        </p:nvSpPr>
        <p:spPr/>
        <p:txBody>
          <a:bodyPr/>
          <a:lstStyle/>
          <a:p>
            <a:r>
              <a:rPr lang="en-PT" dirty="0"/>
              <a:t>Speaker</a:t>
            </a:r>
            <a:r>
              <a:rPr lang="pt-BR" dirty="0"/>
              <a:t>s</a:t>
            </a:r>
            <a:endParaRPr lang="en-PT" dirty="0"/>
          </a:p>
        </p:txBody>
      </p:sp>
      <p:pic>
        <p:nvPicPr>
          <p:cNvPr id="7" name="Picture 6">
            <a:extLst>
              <a:ext uri="{FF2B5EF4-FFF2-40B4-BE49-F238E27FC236}">
                <a16:creationId xmlns:a16="http://schemas.microsoft.com/office/drawing/2014/main" id="{E2BA1E26-A4B9-00E5-0A14-39FA60944194}"/>
              </a:ext>
            </a:extLst>
          </p:cNvPr>
          <p:cNvPicPr>
            <a:picLocks noChangeAspect="1"/>
          </p:cNvPicPr>
          <p:nvPr/>
        </p:nvPicPr>
        <p:blipFill>
          <a:blip r:embed="rId2"/>
          <a:stretch>
            <a:fillRect/>
          </a:stretch>
        </p:blipFill>
        <p:spPr>
          <a:xfrm>
            <a:off x="957262" y="1690688"/>
            <a:ext cx="1395413" cy="1427007"/>
          </a:xfrm>
          <a:prstGeom prst="rect">
            <a:avLst/>
          </a:prstGeom>
        </p:spPr>
      </p:pic>
      <p:sp>
        <p:nvSpPr>
          <p:cNvPr id="9" name="TextBox 8">
            <a:extLst>
              <a:ext uri="{FF2B5EF4-FFF2-40B4-BE49-F238E27FC236}">
                <a16:creationId xmlns:a16="http://schemas.microsoft.com/office/drawing/2014/main" id="{F09D40E4-9B40-5D5D-FCC9-938972955A33}"/>
              </a:ext>
            </a:extLst>
          </p:cNvPr>
          <p:cNvSpPr txBox="1"/>
          <p:nvPr/>
        </p:nvSpPr>
        <p:spPr>
          <a:xfrm>
            <a:off x="2471737" y="1617613"/>
            <a:ext cx="8718054" cy="1754326"/>
          </a:xfrm>
          <a:prstGeom prst="rect">
            <a:avLst/>
          </a:prstGeom>
          <a:noFill/>
        </p:spPr>
        <p:txBody>
          <a:bodyPr wrap="square">
            <a:spAutoFit/>
          </a:bodyPr>
          <a:lstStyle/>
          <a:p>
            <a:r>
              <a:rPr lang="en-GB" sz="1800" dirty="0" err="1">
                <a:solidFill>
                  <a:srgbClr val="041E42"/>
                </a:solidFill>
                <a:effectLst/>
                <a:latin typeface="Helvetica" panose="020B0604020202020204" pitchFamily="34" charset="0"/>
                <a:ea typeface="Times New Roman" panose="02020603050405020304" pitchFamily="18" charset="0"/>
              </a:rPr>
              <a:t>Damásio</a:t>
            </a:r>
            <a:r>
              <a:rPr lang="en-GB" sz="1800" dirty="0">
                <a:solidFill>
                  <a:srgbClr val="041E42"/>
                </a:solidFill>
                <a:effectLst/>
                <a:latin typeface="Helvetica" panose="020B0604020202020204" pitchFamily="34" charset="0"/>
                <a:ea typeface="Times New Roman" panose="02020603050405020304" pitchFamily="18" charset="0"/>
              </a:rPr>
              <a:t> has been working as a consultant in different industries such as Oil and Gas, Telcom and Finance. His main framework is .NET (framework and Core), mostly backend oriented but open to frontend.</a:t>
            </a:r>
            <a:br>
              <a:rPr lang="en-GB" sz="1800" dirty="0">
                <a:solidFill>
                  <a:srgbClr val="041E42"/>
                </a:solidFill>
                <a:effectLst/>
                <a:latin typeface="Helvetica" panose="020B0604020202020204" pitchFamily="34" charset="0"/>
                <a:ea typeface="Times New Roman" panose="02020603050405020304" pitchFamily="18" charset="0"/>
              </a:rPr>
            </a:br>
            <a:r>
              <a:rPr lang="en-GB" sz="1800" dirty="0">
                <a:solidFill>
                  <a:srgbClr val="041E42"/>
                </a:solidFill>
                <a:effectLst/>
                <a:latin typeface="Helvetica" panose="020B0604020202020204" pitchFamily="34" charset="0"/>
                <a:ea typeface="Times New Roman" panose="02020603050405020304" pitchFamily="18" charset="0"/>
              </a:rPr>
              <a:t>He is interested in Agile, Cloud, DevOps practices and thinking, as well as the many ways of knowledge sharing. Outside of work he spends time with his family, friends and doing Brazilian Jiu-jitsu and/or Muay Thai. </a:t>
            </a:r>
            <a:endParaRPr lang="en-GB" dirty="0"/>
          </a:p>
        </p:txBody>
      </p:sp>
      <p:sp>
        <p:nvSpPr>
          <p:cNvPr id="11" name="TextBox 10">
            <a:extLst>
              <a:ext uri="{FF2B5EF4-FFF2-40B4-BE49-F238E27FC236}">
                <a16:creationId xmlns:a16="http://schemas.microsoft.com/office/drawing/2014/main" id="{9D5668B9-600F-0D17-0678-AF2ECC1DF80F}"/>
              </a:ext>
            </a:extLst>
          </p:cNvPr>
          <p:cNvSpPr txBox="1"/>
          <p:nvPr/>
        </p:nvSpPr>
        <p:spPr>
          <a:xfrm>
            <a:off x="2471737" y="4024262"/>
            <a:ext cx="6096000" cy="1200329"/>
          </a:xfrm>
          <a:prstGeom prst="rect">
            <a:avLst/>
          </a:prstGeom>
          <a:noFill/>
        </p:spPr>
        <p:txBody>
          <a:bodyPr wrap="square">
            <a:spAutoFit/>
          </a:bodyPr>
          <a:lstStyle/>
          <a:p>
            <a:r>
              <a:rPr lang="en-GB" sz="1800" dirty="0">
                <a:solidFill>
                  <a:srgbClr val="041E42"/>
                </a:solidFill>
                <a:effectLst/>
                <a:latin typeface="Lato" panose="020F0502020204030203" pitchFamily="34" charset="0"/>
                <a:ea typeface="Times New Roman" panose="02020603050405020304" pitchFamily="18" charset="0"/>
                <a:cs typeface="Calibri" panose="020F0502020204030204" pitchFamily="34" charset="0"/>
              </a:rPr>
              <a:t>Renato is a full stack developer focusing on .NET backend. During his free time, Renato enjoys watching Netflix series', reading books, and spending quality time playing with his dogs and his lovely child. </a:t>
            </a:r>
            <a:endParaRPr lang="en-GB" dirty="0"/>
          </a:p>
        </p:txBody>
      </p:sp>
      <p:pic>
        <p:nvPicPr>
          <p:cNvPr id="13" name="Picture 12" descr="A person wearing sunglasses smiling&#10;&#10;Description automatically generated">
            <a:extLst>
              <a:ext uri="{FF2B5EF4-FFF2-40B4-BE49-F238E27FC236}">
                <a16:creationId xmlns:a16="http://schemas.microsoft.com/office/drawing/2014/main" id="{B8D02C7E-B062-79ED-A8DC-ED704F1F76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262" y="4110037"/>
            <a:ext cx="1395413" cy="1699472"/>
          </a:xfrm>
          <a:prstGeom prst="rect">
            <a:avLst/>
          </a:prstGeom>
        </p:spPr>
      </p:pic>
      <p:pic>
        <p:nvPicPr>
          <p:cNvPr id="14" name="Picture 13" descr="A blue and black logo&#10;&#10;Description automatically generated">
            <a:extLst>
              <a:ext uri="{FF2B5EF4-FFF2-40B4-BE49-F238E27FC236}">
                <a16:creationId xmlns:a16="http://schemas.microsoft.com/office/drawing/2014/main" id="{BD5C9760-15A9-A2F8-E338-57B1BFC896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55559" y="5643563"/>
            <a:ext cx="2000250" cy="1066800"/>
          </a:xfrm>
          <a:prstGeom prst="rect">
            <a:avLst/>
          </a:prstGeom>
        </p:spPr>
      </p:pic>
    </p:spTree>
    <p:extLst>
      <p:ext uri="{BB962C8B-B14F-4D97-AF65-F5344CB8AC3E}">
        <p14:creationId xmlns:p14="http://schemas.microsoft.com/office/powerpoint/2010/main" val="18015677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403</Words>
  <Application>Microsoft Office PowerPoint</Application>
  <PresentationFormat>Widescreen</PresentationFormat>
  <Paragraphs>33</Paragraphs>
  <Slides>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Calibri</vt:lpstr>
      <vt:lpstr>Calibri Light</vt:lpstr>
      <vt:lpstr>Helvetica</vt:lpstr>
      <vt:lpstr>Lato</vt:lpstr>
      <vt:lpstr>Slack-Lato</vt:lpstr>
      <vt:lpstr>Söhne</vt:lpstr>
      <vt:lpstr>Office Theme</vt:lpstr>
      <vt:lpstr>Hosting Strategies </vt:lpstr>
      <vt:lpstr>PowerPoint Presentation</vt:lpstr>
      <vt:lpstr>Agenda</vt:lpstr>
      <vt:lpstr>Resources</vt:lpstr>
      <vt:lpstr>Speakers</vt:lpstr>
    </vt:vector>
  </TitlesOfParts>
  <Company>BJSS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Renato Matos</dc:creator>
  <cp:lastModifiedBy>Renato Matos</cp:lastModifiedBy>
  <cp:revision>6</cp:revision>
  <dcterms:created xsi:type="dcterms:W3CDTF">2023-08-02T20:52:49Z</dcterms:created>
  <dcterms:modified xsi:type="dcterms:W3CDTF">2023-08-02T22:12:44Z</dcterms:modified>
</cp:coreProperties>
</file>