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79" r:id="rId3"/>
    <p:sldId id="293" r:id="rId4"/>
    <p:sldId id="354" r:id="rId5"/>
    <p:sldId id="292" r:id="rId6"/>
    <p:sldId id="285" r:id="rId7"/>
    <p:sldId id="286" r:id="rId8"/>
    <p:sldId id="287" r:id="rId9"/>
    <p:sldId id="294" r:id="rId10"/>
    <p:sldId id="296" r:id="rId11"/>
    <p:sldId id="297" r:id="rId12"/>
    <p:sldId id="298" r:id="rId13"/>
    <p:sldId id="299" r:id="rId14"/>
    <p:sldId id="357" r:id="rId15"/>
    <p:sldId id="305" r:id="rId16"/>
    <p:sldId id="306" r:id="rId17"/>
    <p:sldId id="308" r:id="rId18"/>
    <p:sldId id="314" r:id="rId19"/>
    <p:sldId id="315" r:id="rId20"/>
    <p:sldId id="304" r:id="rId21"/>
    <p:sldId id="321" r:id="rId22"/>
    <p:sldId id="322" r:id="rId23"/>
    <p:sldId id="326" r:id="rId24"/>
    <p:sldId id="329" r:id="rId25"/>
    <p:sldId id="330" r:id="rId26"/>
    <p:sldId id="331" r:id="rId27"/>
    <p:sldId id="333" r:id="rId28"/>
    <p:sldId id="334" r:id="rId29"/>
    <p:sldId id="335" r:id="rId30"/>
    <p:sldId id="336" r:id="rId31"/>
    <p:sldId id="341" r:id="rId32"/>
    <p:sldId id="342" r:id="rId33"/>
    <p:sldId id="343" r:id="rId34"/>
    <p:sldId id="345" r:id="rId35"/>
    <p:sldId id="346" r:id="rId36"/>
    <p:sldId id="347" r:id="rId37"/>
    <p:sldId id="348" r:id="rId38"/>
    <p:sldId id="349" r:id="rId39"/>
    <p:sldId id="350" r:id="rId40"/>
    <p:sldId id="351" r:id="rId41"/>
    <p:sldId id="352" r:id="rId42"/>
    <p:sldId id="355" r:id="rId43"/>
    <p:sldId id="358" r:id="rId44"/>
    <p:sldId id="35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6949" autoAdjust="0"/>
  </p:normalViewPr>
  <p:slideViewPr>
    <p:cSldViewPr snapToGrid="0">
      <p:cViewPr varScale="1">
        <p:scale>
          <a:sx n="74" d="100"/>
          <a:sy n="74" d="100"/>
        </p:scale>
        <p:origin x="193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FB34C9-5F76-4CFE-8702-E742F664DB71}" type="datetimeFigureOut">
              <a:rPr lang="en-GB" smtClean="0"/>
              <a:t>22/08/2023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AA8E1B-B21E-49EE-8A8F-5982EE2C8C24}" type="slidenum">
              <a:rPr lang="en-GB" smtClean="0"/>
              <a:t>‹#›</a:t>
            </a:fld>
            <a:endParaRPr lang="en-GB"/>
          </a:p>
        </p:txBody>
      </p:sp>
    </p:spTree>
    <p:extLst>
      <p:ext uri="{BB962C8B-B14F-4D97-AF65-F5344CB8AC3E}">
        <p14:creationId xmlns:p14="http://schemas.microsoft.com/office/powerpoint/2010/main" val="1495260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a:t>1 – </a:t>
            </a:r>
            <a:r>
              <a:rPr lang="pt-PT" dirty="0" err="1"/>
              <a:t>Explain</a:t>
            </a:r>
            <a:r>
              <a:rPr lang="pt-PT" dirty="0"/>
              <a:t> </a:t>
            </a:r>
            <a:r>
              <a:rPr lang="pt-PT" dirty="0" err="1"/>
              <a:t>presentation</a:t>
            </a:r>
            <a:r>
              <a:rPr lang="pt-PT" dirty="0"/>
              <a:t> </a:t>
            </a:r>
            <a:r>
              <a:rPr lang="pt-PT" dirty="0" err="1"/>
              <a:t>structure</a:t>
            </a:r>
            <a:endParaRPr lang="pt-PT" dirty="0"/>
          </a:p>
          <a:p>
            <a:r>
              <a:rPr lang="pt-PT" dirty="0"/>
              <a:t>2 – </a:t>
            </a:r>
            <a:r>
              <a:rPr lang="pt-PT" dirty="0" err="1"/>
              <a:t>Mention</a:t>
            </a:r>
            <a:r>
              <a:rPr lang="pt-PT" dirty="0"/>
              <a:t> </a:t>
            </a:r>
            <a:r>
              <a:rPr lang="pt-PT" dirty="0" err="1"/>
              <a:t>the</a:t>
            </a:r>
            <a:r>
              <a:rPr lang="pt-PT" dirty="0"/>
              <a:t> </a:t>
            </a:r>
            <a:r>
              <a:rPr lang="pt-PT" dirty="0" err="1"/>
              <a:t>resources</a:t>
            </a:r>
            <a:endParaRPr lang="pt-PT" dirty="0"/>
          </a:p>
          <a:p>
            <a:r>
              <a:rPr lang="pt-PT" dirty="0"/>
              <a:t>3 – </a:t>
            </a:r>
            <a:r>
              <a:rPr lang="pt-PT" dirty="0" err="1"/>
              <a:t>Jump</a:t>
            </a:r>
            <a:r>
              <a:rPr lang="pt-PT" dirty="0"/>
              <a:t> to </a:t>
            </a:r>
            <a:r>
              <a:rPr lang="pt-PT"/>
              <a:t>github</a:t>
            </a:r>
            <a:endParaRPr lang="en-GB" dirty="0"/>
          </a:p>
        </p:txBody>
      </p:sp>
      <p:sp>
        <p:nvSpPr>
          <p:cNvPr id="4" name="Slide Number Placeholder 3"/>
          <p:cNvSpPr>
            <a:spLocks noGrp="1"/>
          </p:cNvSpPr>
          <p:nvPr>
            <p:ph type="sldNum" sz="quarter" idx="5"/>
          </p:nvPr>
        </p:nvSpPr>
        <p:spPr/>
        <p:txBody>
          <a:bodyPr/>
          <a:lstStyle/>
          <a:p>
            <a:fld id="{CDAA8E1B-B21E-49EE-8A8F-5982EE2C8C24}" type="slidenum">
              <a:rPr lang="en-GB" smtClean="0"/>
              <a:t>3</a:t>
            </a:fld>
            <a:endParaRPr lang="en-GB"/>
          </a:p>
        </p:txBody>
      </p:sp>
    </p:spTree>
    <p:extLst>
      <p:ext uri="{BB962C8B-B14F-4D97-AF65-F5344CB8AC3E}">
        <p14:creationId xmlns:p14="http://schemas.microsoft.com/office/powerpoint/2010/main" val="3540563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E3E3E"/>
                </a:solidFill>
                <a:effectLst/>
                <a:latin typeface="Roboto" panose="02000000000000000000" pitchFamily="2" charset="0"/>
              </a:rPr>
              <a:t>Answer these questions for each of your server-side applications:</a:t>
            </a:r>
          </a:p>
          <a:p>
            <a:pPr algn="l"/>
            <a:r>
              <a:rPr lang="en-GB" b="0" i="0" dirty="0">
                <a:solidFill>
                  <a:srgbClr val="3E3E3E"/>
                </a:solidFill>
                <a:effectLst/>
                <a:latin typeface="Roboto" panose="02000000000000000000" pitchFamily="2" charset="0"/>
              </a:rPr>
              <a:t>Things to consider when selecting how to deploy:</a:t>
            </a:r>
          </a:p>
          <a:p>
            <a:pPr algn="l">
              <a:buFont typeface="Arial" panose="020B0604020202020204" pitchFamily="34" charset="0"/>
              <a:buChar char="•"/>
            </a:pPr>
            <a:r>
              <a:rPr lang="en-GB" b="0" i="0" dirty="0">
                <a:solidFill>
                  <a:srgbClr val="3E3E3E"/>
                </a:solidFill>
                <a:effectLst/>
                <a:latin typeface="Roboto" panose="02000000000000000000" pitchFamily="2" charset="0"/>
              </a:rPr>
              <a:t> App architecture </a:t>
            </a:r>
          </a:p>
          <a:p>
            <a:pPr algn="l">
              <a:buFont typeface="Arial" panose="020B0604020202020204" pitchFamily="34" charset="0"/>
              <a:buChar char="•"/>
            </a:pPr>
            <a:r>
              <a:rPr lang="en-GB" b="0" i="0" dirty="0">
                <a:solidFill>
                  <a:srgbClr val="3E3E3E"/>
                </a:solidFill>
                <a:effectLst/>
                <a:latin typeface="Roboto" panose="02000000000000000000" pitchFamily="2" charset="0"/>
              </a:rPr>
              <a:t> Deployment method (manual vs automated) </a:t>
            </a:r>
          </a:p>
          <a:p>
            <a:pPr algn="l">
              <a:buFont typeface="Arial" panose="020B0604020202020204" pitchFamily="34" charset="0"/>
              <a:buChar char="•"/>
            </a:pPr>
            <a:r>
              <a:rPr lang="en-GB" b="0" i="0" dirty="0">
                <a:solidFill>
                  <a:srgbClr val="3E3E3E"/>
                </a:solidFill>
                <a:effectLst/>
                <a:latin typeface="Roboto" panose="02000000000000000000" pitchFamily="2" charset="0"/>
              </a:rPr>
              <a:t> Service dependencies/integration</a:t>
            </a:r>
          </a:p>
          <a:p>
            <a:pPr algn="l">
              <a:buFont typeface="Arial" panose="020B0604020202020204" pitchFamily="34" charset="0"/>
              <a:buChar char="•"/>
            </a:pPr>
            <a:r>
              <a:rPr lang="en-GB" b="0" i="0" dirty="0">
                <a:solidFill>
                  <a:srgbClr val="3E3E3E"/>
                </a:solidFill>
                <a:effectLst/>
                <a:latin typeface="Roboto" panose="02000000000000000000" pitchFamily="2" charset="0"/>
              </a:rPr>
              <a:t> Configurations</a:t>
            </a:r>
          </a:p>
          <a:p>
            <a:pPr algn="l">
              <a:buFont typeface="Arial" panose="020B0604020202020204" pitchFamily="34" charset="0"/>
              <a:buChar char="•"/>
            </a:pPr>
            <a:r>
              <a:rPr lang="en-GB" b="0" i="0" dirty="0">
                <a:solidFill>
                  <a:srgbClr val="3E3E3E"/>
                </a:solidFill>
                <a:effectLst/>
                <a:latin typeface="Roboto" panose="02000000000000000000" pitchFamily="2" charset="0"/>
              </a:rPr>
              <a:t> Availability</a:t>
            </a:r>
          </a:p>
          <a:p>
            <a:pPr algn="l">
              <a:buFont typeface="Arial" panose="020B0604020202020204" pitchFamily="34" charset="0"/>
              <a:buChar char="•"/>
            </a:pPr>
            <a:r>
              <a:rPr lang="en-GB" b="0" i="0" dirty="0">
                <a:solidFill>
                  <a:srgbClr val="3E3E3E"/>
                </a:solidFill>
                <a:effectLst/>
                <a:latin typeface="Roboto" panose="02000000000000000000" pitchFamily="2" charset="0"/>
              </a:rPr>
              <a:t> Required infrastructure (operating system etc…) </a:t>
            </a:r>
          </a:p>
          <a:p>
            <a:pPr algn="l">
              <a:buFont typeface="Arial" panose="020B0604020202020204" pitchFamily="34" charset="0"/>
              <a:buChar char="•"/>
            </a:pPr>
            <a:r>
              <a:rPr lang="en-GB" b="0" i="0" dirty="0">
                <a:solidFill>
                  <a:srgbClr val="3E3E3E"/>
                </a:solidFill>
                <a:effectLst/>
                <a:latin typeface="Roboto" panose="02000000000000000000" pitchFamily="2" charset="0"/>
              </a:rPr>
              <a:t> Release / Deployment process</a:t>
            </a:r>
          </a:p>
          <a:p>
            <a:pPr algn="l"/>
            <a:r>
              <a:rPr lang="en-GB" b="0" i="0" dirty="0">
                <a:solidFill>
                  <a:srgbClr val="3E3E3E"/>
                </a:solidFill>
                <a:effectLst/>
                <a:latin typeface="Roboto" panose="02000000000000000000" pitchFamily="2" charset="0"/>
              </a:rPr>
              <a:t> </a:t>
            </a:r>
          </a:p>
          <a:p>
            <a:pPr algn="l"/>
            <a:r>
              <a:rPr lang="en-GB" b="0" i="0" dirty="0">
                <a:solidFill>
                  <a:srgbClr val="3E3E3E"/>
                </a:solidFill>
                <a:effectLst/>
                <a:latin typeface="Roboto" panose="02000000000000000000" pitchFamily="2" charset="0"/>
              </a:rPr>
              <a:t>Other things to consider:</a:t>
            </a:r>
          </a:p>
          <a:p>
            <a:pPr algn="l">
              <a:buFont typeface="Arial" panose="020B0604020202020204" pitchFamily="34" charset="0"/>
              <a:buChar char="•"/>
            </a:pPr>
            <a:r>
              <a:rPr lang="en-GB" b="0" i="0" dirty="0">
                <a:solidFill>
                  <a:srgbClr val="3E3E3E"/>
                </a:solidFill>
                <a:effectLst/>
                <a:latin typeface="Roboto" panose="02000000000000000000" pitchFamily="2" charset="0"/>
              </a:rPr>
              <a:t>What databases (type and version) do you need?</a:t>
            </a:r>
          </a:p>
          <a:p>
            <a:pPr algn="l">
              <a:buFont typeface="Arial" panose="020B0604020202020204" pitchFamily="34" charset="0"/>
              <a:buChar char="•"/>
            </a:pPr>
            <a:r>
              <a:rPr lang="en-GB" b="0" i="0" dirty="0">
                <a:solidFill>
                  <a:srgbClr val="3E3E3E"/>
                </a:solidFill>
                <a:effectLst/>
                <a:latin typeface="Roboto" panose="02000000000000000000" pitchFamily="2" charset="0"/>
              </a:rPr>
              <a:t>Are there any static files to serve?</a:t>
            </a:r>
          </a:p>
          <a:p>
            <a:pPr algn="l">
              <a:buFont typeface="Arial" panose="020B0604020202020204" pitchFamily="34" charset="0"/>
              <a:buChar char="•"/>
            </a:pPr>
            <a:r>
              <a:rPr lang="en-GB" b="0" i="0" dirty="0">
                <a:solidFill>
                  <a:srgbClr val="3E3E3E"/>
                </a:solidFill>
                <a:effectLst/>
                <a:latin typeface="Roboto" panose="02000000000000000000" pitchFamily="2" charset="0"/>
              </a:rPr>
              <a:t>What domain names and subdomains will you use, and where will they go?</a:t>
            </a:r>
            <a:endParaRPr lang="en-GB" dirty="0"/>
          </a:p>
        </p:txBody>
      </p:sp>
      <p:sp>
        <p:nvSpPr>
          <p:cNvPr id="4" name="Slide Number Placeholder 3"/>
          <p:cNvSpPr>
            <a:spLocks noGrp="1"/>
          </p:cNvSpPr>
          <p:nvPr>
            <p:ph type="sldNum" sz="quarter" idx="5"/>
          </p:nvPr>
        </p:nvSpPr>
        <p:spPr/>
        <p:txBody>
          <a:bodyPr/>
          <a:lstStyle/>
          <a:p>
            <a:fld id="{CDAA8E1B-B21E-49EE-8A8F-5982EE2C8C24}" type="slidenum">
              <a:rPr lang="en-GB" smtClean="0"/>
              <a:t>43</a:t>
            </a:fld>
            <a:endParaRPr lang="en-GB"/>
          </a:p>
        </p:txBody>
      </p:sp>
    </p:spTree>
    <p:extLst>
      <p:ext uri="{BB962C8B-B14F-4D97-AF65-F5344CB8AC3E}">
        <p14:creationId xmlns:p14="http://schemas.microsoft.com/office/powerpoint/2010/main" val="3318661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78DC7-442C-D244-F60D-2B26FA978B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54AAEB5-8457-DDB7-8B50-31ED5CDE41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9CFCD11-93B6-9D13-2AFD-D912362EBB2D}"/>
              </a:ext>
            </a:extLst>
          </p:cNvPr>
          <p:cNvSpPr>
            <a:spLocks noGrp="1"/>
          </p:cNvSpPr>
          <p:nvPr>
            <p:ph type="dt" sz="half" idx="10"/>
          </p:nvPr>
        </p:nvSpPr>
        <p:spPr/>
        <p:txBody>
          <a:bodyPr/>
          <a:lstStyle/>
          <a:p>
            <a:fld id="{8D18F817-2504-4FFD-9C22-43A5705EB95E}" type="datetimeFigureOut">
              <a:rPr lang="en-GB" smtClean="0"/>
              <a:t>22/08/2023</a:t>
            </a:fld>
            <a:endParaRPr lang="en-GB"/>
          </a:p>
        </p:txBody>
      </p:sp>
      <p:sp>
        <p:nvSpPr>
          <p:cNvPr id="5" name="Footer Placeholder 4">
            <a:extLst>
              <a:ext uri="{FF2B5EF4-FFF2-40B4-BE49-F238E27FC236}">
                <a16:creationId xmlns:a16="http://schemas.microsoft.com/office/drawing/2014/main" id="{9FE8C392-4C0B-BADF-CDE8-412ACF6DBF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0D9483-D279-FF15-57FD-EE3A80B66F32}"/>
              </a:ext>
            </a:extLst>
          </p:cNvPr>
          <p:cNvSpPr>
            <a:spLocks noGrp="1"/>
          </p:cNvSpPr>
          <p:nvPr>
            <p:ph type="sldNum" sz="quarter" idx="12"/>
          </p:nvPr>
        </p:nvSpPr>
        <p:spPr/>
        <p:txBody>
          <a:bodyPr/>
          <a:lstStyle/>
          <a:p>
            <a:fld id="{41698274-78DC-4FF5-AA6F-A4FE9F0292F9}" type="slidenum">
              <a:rPr lang="en-GB" smtClean="0"/>
              <a:t>‹#›</a:t>
            </a:fld>
            <a:endParaRPr lang="en-GB"/>
          </a:p>
        </p:txBody>
      </p:sp>
    </p:spTree>
    <p:extLst>
      <p:ext uri="{BB962C8B-B14F-4D97-AF65-F5344CB8AC3E}">
        <p14:creationId xmlns:p14="http://schemas.microsoft.com/office/powerpoint/2010/main" val="166157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FD475-4F4A-8D60-AE83-374F5E70730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27A6087-0F84-91A6-73CC-6300D14194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D3954A-06FB-48A1-B86A-070E1230C617}"/>
              </a:ext>
            </a:extLst>
          </p:cNvPr>
          <p:cNvSpPr>
            <a:spLocks noGrp="1"/>
          </p:cNvSpPr>
          <p:nvPr>
            <p:ph type="dt" sz="half" idx="10"/>
          </p:nvPr>
        </p:nvSpPr>
        <p:spPr/>
        <p:txBody>
          <a:bodyPr/>
          <a:lstStyle/>
          <a:p>
            <a:fld id="{8D18F817-2504-4FFD-9C22-43A5705EB95E}" type="datetimeFigureOut">
              <a:rPr lang="en-GB" smtClean="0"/>
              <a:t>22/08/2023</a:t>
            </a:fld>
            <a:endParaRPr lang="en-GB"/>
          </a:p>
        </p:txBody>
      </p:sp>
      <p:sp>
        <p:nvSpPr>
          <p:cNvPr id="5" name="Footer Placeholder 4">
            <a:extLst>
              <a:ext uri="{FF2B5EF4-FFF2-40B4-BE49-F238E27FC236}">
                <a16:creationId xmlns:a16="http://schemas.microsoft.com/office/drawing/2014/main" id="{0AF742ED-C759-C1EA-9B95-0D72AD98FD3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45EE91-1A52-3807-D1C8-9F4DDA752D69}"/>
              </a:ext>
            </a:extLst>
          </p:cNvPr>
          <p:cNvSpPr>
            <a:spLocks noGrp="1"/>
          </p:cNvSpPr>
          <p:nvPr>
            <p:ph type="sldNum" sz="quarter" idx="12"/>
          </p:nvPr>
        </p:nvSpPr>
        <p:spPr/>
        <p:txBody>
          <a:bodyPr/>
          <a:lstStyle/>
          <a:p>
            <a:fld id="{41698274-78DC-4FF5-AA6F-A4FE9F0292F9}" type="slidenum">
              <a:rPr lang="en-GB" smtClean="0"/>
              <a:t>‹#›</a:t>
            </a:fld>
            <a:endParaRPr lang="en-GB"/>
          </a:p>
        </p:txBody>
      </p:sp>
    </p:spTree>
    <p:extLst>
      <p:ext uri="{BB962C8B-B14F-4D97-AF65-F5344CB8AC3E}">
        <p14:creationId xmlns:p14="http://schemas.microsoft.com/office/powerpoint/2010/main" val="594854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DE75E0-D561-4928-8B67-4C0B3D58CC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715704B-10FA-F452-05B6-6B31F93B89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AB0929-ABE4-05C3-9223-156B77DB0078}"/>
              </a:ext>
            </a:extLst>
          </p:cNvPr>
          <p:cNvSpPr>
            <a:spLocks noGrp="1"/>
          </p:cNvSpPr>
          <p:nvPr>
            <p:ph type="dt" sz="half" idx="10"/>
          </p:nvPr>
        </p:nvSpPr>
        <p:spPr/>
        <p:txBody>
          <a:bodyPr/>
          <a:lstStyle/>
          <a:p>
            <a:fld id="{8D18F817-2504-4FFD-9C22-43A5705EB95E}" type="datetimeFigureOut">
              <a:rPr lang="en-GB" smtClean="0"/>
              <a:t>22/08/2023</a:t>
            </a:fld>
            <a:endParaRPr lang="en-GB"/>
          </a:p>
        </p:txBody>
      </p:sp>
      <p:sp>
        <p:nvSpPr>
          <p:cNvPr id="5" name="Footer Placeholder 4">
            <a:extLst>
              <a:ext uri="{FF2B5EF4-FFF2-40B4-BE49-F238E27FC236}">
                <a16:creationId xmlns:a16="http://schemas.microsoft.com/office/drawing/2014/main" id="{580E5C98-5C9B-E59E-BA88-A274BCAB621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0D4503-5E30-FE3B-9987-8BBBD5448D82}"/>
              </a:ext>
            </a:extLst>
          </p:cNvPr>
          <p:cNvSpPr>
            <a:spLocks noGrp="1"/>
          </p:cNvSpPr>
          <p:nvPr>
            <p:ph type="sldNum" sz="quarter" idx="12"/>
          </p:nvPr>
        </p:nvSpPr>
        <p:spPr/>
        <p:txBody>
          <a:bodyPr/>
          <a:lstStyle/>
          <a:p>
            <a:fld id="{41698274-78DC-4FF5-AA6F-A4FE9F0292F9}" type="slidenum">
              <a:rPr lang="en-GB" smtClean="0"/>
              <a:t>‹#›</a:t>
            </a:fld>
            <a:endParaRPr lang="en-GB"/>
          </a:p>
        </p:txBody>
      </p:sp>
    </p:spTree>
    <p:extLst>
      <p:ext uri="{BB962C8B-B14F-4D97-AF65-F5344CB8AC3E}">
        <p14:creationId xmlns:p14="http://schemas.microsoft.com/office/powerpoint/2010/main" val="394431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66B95-659C-FE23-000D-6CE8918EAAF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EA3B99E-E535-CA85-B6C2-4D432A5FEE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962279C-E86E-7149-5085-9F27E70BB1E1}"/>
              </a:ext>
            </a:extLst>
          </p:cNvPr>
          <p:cNvSpPr>
            <a:spLocks noGrp="1"/>
          </p:cNvSpPr>
          <p:nvPr>
            <p:ph type="dt" sz="half" idx="10"/>
          </p:nvPr>
        </p:nvSpPr>
        <p:spPr/>
        <p:txBody>
          <a:bodyPr/>
          <a:lstStyle/>
          <a:p>
            <a:fld id="{8D18F817-2504-4FFD-9C22-43A5705EB95E}" type="datetimeFigureOut">
              <a:rPr lang="en-GB" smtClean="0"/>
              <a:t>22/08/2023</a:t>
            </a:fld>
            <a:endParaRPr lang="en-GB"/>
          </a:p>
        </p:txBody>
      </p:sp>
      <p:sp>
        <p:nvSpPr>
          <p:cNvPr id="5" name="Footer Placeholder 4">
            <a:extLst>
              <a:ext uri="{FF2B5EF4-FFF2-40B4-BE49-F238E27FC236}">
                <a16:creationId xmlns:a16="http://schemas.microsoft.com/office/drawing/2014/main" id="{BF5BCE46-8273-8763-E7D6-9DFECEFACC8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4ABE372-2C7A-04F7-0CD6-282E5CB214CF}"/>
              </a:ext>
            </a:extLst>
          </p:cNvPr>
          <p:cNvSpPr>
            <a:spLocks noGrp="1"/>
          </p:cNvSpPr>
          <p:nvPr>
            <p:ph type="sldNum" sz="quarter" idx="12"/>
          </p:nvPr>
        </p:nvSpPr>
        <p:spPr/>
        <p:txBody>
          <a:bodyPr/>
          <a:lstStyle/>
          <a:p>
            <a:fld id="{41698274-78DC-4FF5-AA6F-A4FE9F0292F9}" type="slidenum">
              <a:rPr lang="en-GB" smtClean="0"/>
              <a:t>‹#›</a:t>
            </a:fld>
            <a:endParaRPr lang="en-GB"/>
          </a:p>
        </p:txBody>
      </p:sp>
    </p:spTree>
    <p:extLst>
      <p:ext uri="{BB962C8B-B14F-4D97-AF65-F5344CB8AC3E}">
        <p14:creationId xmlns:p14="http://schemas.microsoft.com/office/powerpoint/2010/main" val="1796269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163D2-B1C4-2D51-165E-7A6B98FF58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B4B57DB-8B6B-84A6-5499-074C70EAFB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B2B711-6612-F7AA-0D5E-104522F064C7}"/>
              </a:ext>
            </a:extLst>
          </p:cNvPr>
          <p:cNvSpPr>
            <a:spLocks noGrp="1"/>
          </p:cNvSpPr>
          <p:nvPr>
            <p:ph type="dt" sz="half" idx="10"/>
          </p:nvPr>
        </p:nvSpPr>
        <p:spPr/>
        <p:txBody>
          <a:bodyPr/>
          <a:lstStyle/>
          <a:p>
            <a:fld id="{8D18F817-2504-4FFD-9C22-43A5705EB95E}" type="datetimeFigureOut">
              <a:rPr lang="en-GB" smtClean="0"/>
              <a:t>22/08/2023</a:t>
            </a:fld>
            <a:endParaRPr lang="en-GB"/>
          </a:p>
        </p:txBody>
      </p:sp>
      <p:sp>
        <p:nvSpPr>
          <p:cNvPr id="5" name="Footer Placeholder 4">
            <a:extLst>
              <a:ext uri="{FF2B5EF4-FFF2-40B4-BE49-F238E27FC236}">
                <a16:creationId xmlns:a16="http://schemas.microsoft.com/office/drawing/2014/main" id="{10BA8797-E215-05BB-1897-0DAB2E1ADC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DD04C42-DB6C-462D-7D63-895A2462AFAF}"/>
              </a:ext>
            </a:extLst>
          </p:cNvPr>
          <p:cNvSpPr>
            <a:spLocks noGrp="1"/>
          </p:cNvSpPr>
          <p:nvPr>
            <p:ph type="sldNum" sz="quarter" idx="12"/>
          </p:nvPr>
        </p:nvSpPr>
        <p:spPr/>
        <p:txBody>
          <a:bodyPr/>
          <a:lstStyle/>
          <a:p>
            <a:fld id="{41698274-78DC-4FF5-AA6F-A4FE9F0292F9}" type="slidenum">
              <a:rPr lang="en-GB" smtClean="0"/>
              <a:t>‹#›</a:t>
            </a:fld>
            <a:endParaRPr lang="en-GB"/>
          </a:p>
        </p:txBody>
      </p:sp>
    </p:spTree>
    <p:extLst>
      <p:ext uri="{BB962C8B-B14F-4D97-AF65-F5344CB8AC3E}">
        <p14:creationId xmlns:p14="http://schemas.microsoft.com/office/powerpoint/2010/main" val="893897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9018-37C4-6FE0-5911-B79EB960715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903FA0C-8270-97A3-D189-7B2630FAD8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B702F8A-5B40-051C-1E04-92154BB67E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FE03115-E37E-1929-3FB1-510EE190D175}"/>
              </a:ext>
            </a:extLst>
          </p:cNvPr>
          <p:cNvSpPr>
            <a:spLocks noGrp="1"/>
          </p:cNvSpPr>
          <p:nvPr>
            <p:ph type="dt" sz="half" idx="10"/>
          </p:nvPr>
        </p:nvSpPr>
        <p:spPr/>
        <p:txBody>
          <a:bodyPr/>
          <a:lstStyle/>
          <a:p>
            <a:fld id="{8D18F817-2504-4FFD-9C22-43A5705EB95E}" type="datetimeFigureOut">
              <a:rPr lang="en-GB" smtClean="0"/>
              <a:t>22/08/2023</a:t>
            </a:fld>
            <a:endParaRPr lang="en-GB"/>
          </a:p>
        </p:txBody>
      </p:sp>
      <p:sp>
        <p:nvSpPr>
          <p:cNvPr id="6" name="Footer Placeholder 5">
            <a:extLst>
              <a:ext uri="{FF2B5EF4-FFF2-40B4-BE49-F238E27FC236}">
                <a16:creationId xmlns:a16="http://schemas.microsoft.com/office/drawing/2014/main" id="{6259FD9E-7CB2-34F4-5F7B-E6B4DFCD420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82F881E-A032-9D7D-594D-4CB2F6996A49}"/>
              </a:ext>
            </a:extLst>
          </p:cNvPr>
          <p:cNvSpPr>
            <a:spLocks noGrp="1"/>
          </p:cNvSpPr>
          <p:nvPr>
            <p:ph type="sldNum" sz="quarter" idx="12"/>
          </p:nvPr>
        </p:nvSpPr>
        <p:spPr/>
        <p:txBody>
          <a:bodyPr/>
          <a:lstStyle/>
          <a:p>
            <a:fld id="{41698274-78DC-4FF5-AA6F-A4FE9F0292F9}" type="slidenum">
              <a:rPr lang="en-GB" smtClean="0"/>
              <a:t>‹#›</a:t>
            </a:fld>
            <a:endParaRPr lang="en-GB"/>
          </a:p>
        </p:txBody>
      </p:sp>
    </p:spTree>
    <p:extLst>
      <p:ext uri="{BB962C8B-B14F-4D97-AF65-F5344CB8AC3E}">
        <p14:creationId xmlns:p14="http://schemas.microsoft.com/office/powerpoint/2010/main" val="2781765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6301-320F-82D1-8F34-16A8F8BC6B9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605645C-825D-4374-07C2-6D9E0805B6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450055-19F7-04D0-F17B-9A032AA717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C77050D-6E0C-AD75-7DB0-45928A1980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07B72-D779-7997-E91A-18960ECD1B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D09E3E3-C66A-3713-456A-FE4DA2CC9F78}"/>
              </a:ext>
            </a:extLst>
          </p:cNvPr>
          <p:cNvSpPr>
            <a:spLocks noGrp="1"/>
          </p:cNvSpPr>
          <p:nvPr>
            <p:ph type="dt" sz="half" idx="10"/>
          </p:nvPr>
        </p:nvSpPr>
        <p:spPr/>
        <p:txBody>
          <a:bodyPr/>
          <a:lstStyle/>
          <a:p>
            <a:fld id="{8D18F817-2504-4FFD-9C22-43A5705EB95E}" type="datetimeFigureOut">
              <a:rPr lang="en-GB" smtClean="0"/>
              <a:t>22/08/2023</a:t>
            </a:fld>
            <a:endParaRPr lang="en-GB"/>
          </a:p>
        </p:txBody>
      </p:sp>
      <p:sp>
        <p:nvSpPr>
          <p:cNvPr id="8" name="Footer Placeholder 7">
            <a:extLst>
              <a:ext uri="{FF2B5EF4-FFF2-40B4-BE49-F238E27FC236}">
                <a16:creationId xmlns:a16="http://schemas.microsoft.com/office/drawing/2014/main" id="{D3576F80-4EF5-0A7B-1D5B-845969788C2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4F5899A-64D4-69AA-429E-833B05CD4FD1}"/>
              </a:ext>
            </a:extLst>
          </p:cNvPr>
          <p:cNvSpPr>
            <a:spLocks noGrp="1"/>
          </p:cNvSpPr>
          <p:nvPr>
            <p:ph type="sldNum" sz="quarter" idx="12"/>
          </p:nvPr>
        </p:nvSpPr>
        <p:spPr/>
        <p:txBody>
          <a:bodyPr/>
          <a:lstStyle/>
          <a:p>
            <a:fld id="{41698274-78DC-4FF5-AA6F-A4FE9F0292F9}" type="slidenum">
              <a:rPr lang="en-GB" smtClean="0"/>
              <a:t>‹#›</a:t>
            </a:fld>
            <a:endParaRPr lang="en-GB"/>
          </a:p>
        </p:txBody>
      </p:sp>
    </p:spTree>
    <p:extLst>
      <p:ext uri="{BB962C8B-B14F-4D97-AF65-F5344CB8AC3E}">
        <p14:creationId xmlns:p14="http://schemas.microsoft.com/office/powerpoint/2010/main" val="3434827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988A1-75A0-5A07-10C7-D19198CAD92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1B2BB63-EEEA-3054-697E-AE7B76045DFB}"/>
              </a:ext>
            </a:extLst>
          </p:cNvPr>
          <p:cNvSpPr>
            <a:spLocks noGrp="1"/>
          </p:cNvSpPr>
          <p:nvPr>
            <p:ph type="dt" sz="half" idx="10"/>
          </p:nvPr>
        </p:nvSpPr>
        <p:spPr/>
        <p:txBody>
          <a:bodyPr/>
          <a:lstStyle/>
          <a:p>
            <a:fld id="{8D18F817-2504-4FFD-9C22-43A5705EB95E}" type="datetimeFigureOut">
              <a:rPr lang="en-GB" smtClean="0"/>
              <a:t>22/08/2023</a:t>
            </a:fld>
            <a:endParaRPr lang="en-GB"/>
          </a:p>
        </p:txBody>
      </p:sp>
      <p:sp>
        <p:nvSpPr>
          <p:cNvPr id="4" name="Footer Placeholder 3">
            <a:extLst>
              <a:ext uri="{FF2B5EF4-FFF2-40B4-BE49-F238E27FC236}">
                <a16:creationId xmlns:a16="http://schemas.microsoft.com/office/drawing/2014/main" id="{3B35190D-ECC9-0977-46FC-B37DC4F8C20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5BFF829-659E-C25E-D1C1-D2FC8E62B19B}"/>
              </a:ext>
            </a:extLst>
          </p:cNvPr>
          <p:cNvSpPr>
            <a:spLocks noGrp="1"/>
          </p:cNvSpPr>
          <p:nvPr>
            <p:ph type="sldNum" sz="quarter" idx="12"/>
          </p:nvPr>
        </p:nvSpPr>
        <p:spPr/>
        <p:txBody>
          <a:bodyPr/>
          <a:lstStyle/>
          <a:p>
            <a:fld id="{41698274-78DC-4FF5-AA6F-A4FE9F0292F9}" type="slidenum">
              <a:rPr lang="en-GB" smtClean="0"/>
              <a:t>‹#›</a:t>
            </a:fld>
            <a:endParaRPr lang="en-GB"/>
          </a:p>
        </p:txBody>
      </p:sp>
    </p:spTree>
    <p:extLst>
      <p:ext uri="{BB962C8B-B14F-4D97-AF65-F5344CB8AC3E}">
        <p14:creationId xmlns:p14="http://schemas.microsoft.com/office/powerpoint/2010/main" val="2744361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C2120-3BF8-1736-BDB7-49077112D6FD}"/>
              </a:ext>
            </a:extLst>
          </p:cNvPr>
          <p:cNvSpPr>
            <a:spLocks noGrp="1"/>
          </p:cNvSpPr>
          <p:nvPr>
            <p:ph type="dt" sz="half" idx="10"/>
          </p:nvPr>
        </p:nvSpPr>
        <p:spPr/>
        <p:txBody>
          <a:bodyPr/>
          <a:lstStyle/>
          <a:p>
            <a:fld id="{8D18F817-2504-4FFD-9C22-43A5705EB95E}" type="datetimeFigureOut">
              <a:rPr lang="en-GB" smtClean="0"/>
              <a:t>22/08/2023</a:t>
            </a:fld>
            <a:endParaRPr lang="en-GB"/>
          </a:p>
        </p:txBody>
      </p:sp>
      <p:sp>
        <p:nvSpPr>
          <p:cNvPr id="3" name="Footer Placeholder 2">
            <a:extLst>
              <a:ext uri="{FF2B5EF4-FFF2-40B4-BE49-F238E27FC236}">
                <a16:creationId xmlns:a16="http://schemas.microsoft.com/office/drawing/2014/main" id="{E3726475-918A-1411-B2D5-E106C11472F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68B77BF-D699-6444-C3CF-1594B02082EE}"/>
              </a:ext>
            </a:extLst>
          </p:cNvPr>
          <p:cNvSpPr>
            <a:spLocks noGrp="1"/>
          </p:cNvSpPr>
          <p:nvPr>
            <p:ph type="sldNum" sz="quarter" idx="12"/>
          </p:nvPr>
        </p:nvSpPr>
        <p:spPr/>
        <p:txBody>
          <a:bodyPr/>
          <a:lstStyle/>
          <a:p>
            <a:fld id="{41698274-78DC-4FF5-AA6F-A4FE9F0292F9}" type="slidenum">
              <a:rPr lang="en-GB" smtClean="0"/>
              <a:t>‹#›</a:t>
            </a:fld>
            <a:endParaRPr lang="en-GB"/>
          </a:p>
        </p:txBody>
      </p:sp>
    </p:spTree>
    <p:extLst>
      <p:ext uri="{BB962C8B-B14F-4D97-AF65-F5344CB8AC3E}">
        <p14:creationId xmlns:p14="http://schemas.microsoft.com/office/powerpoint/2010/main" val="1499752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81D43-F571-16DF-F562-0C7232F0DE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CC03A24-3C15-C9D2-A04C-A60B88CD04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A245014-75B8-CB19-5C6C-29D265E5A3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4D4AA9-E523-C776-8B23-0B061A13501F}"/>
              </a:ext>
            </a:extLst>
          </p:cNvPr>
          <p:cNvSpPr>
            <a:spLocks noGrp="1"/>
          </p:cNvSpPr>
          <p:nvPr>
            <p:ph type="dt" sz="half" idx="10"/>
          </p:nvPr>
        </p:nvSpPr>
        <p:spPr/>
        <p:txBody>
          <a:bodyPr/>
          <a:lstStyle/>
          <a:p>
            <a:fld id="{8D18F817-2504-4FFD-9C22-43A5705EB95E}" type="datetimeFigureOut">
              <a:rPr lang="en-GB" smtClean="0"/>
              <a:t>22/08/2023</a:t>
            </a:fld>
            <a:endParaRPr lang="en-GB"/>
          </a:p>
        </p:txBody>
      </p:sp>
      <p:sp>
        <p:nvSpPr>
          <p:cNvPr id="6" name="Footer Placeholder 5">
            <a:extLst>
              <a:ext uri="{FF2B5EF4-FFF2-40B4-BE49-F238E27FC236}">
                <a16:creationId xmlns:a16="http://schemas.microsoft.com/office/drawing/2014/main" id="{18A07316-6B8A-BDAD-2BEC-1447A716A18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D8A4F31-F413-728F-538F-8FC3D0489F37}"/>
              </a:ext>
            </a:extLst>
          </p:cNvPr>
          <p:cNvSpPr>
            <a:spLocks noGrp="1"/>
          </p:cNvSpPr>
          <p:nvPr>
            <p:ph type="sldNum" sz="quarter" idx="12"/>
          </p:nvPr>
        </p:nvSpPr>
        <p:spPr/>
        <p:txBody>
          <a:bodyPr/>
          <a:lstStyle/>
          <a:p>
            <a:fld id="{41698274-78DC-4FF5-AA6F-A4FE9F0292F9}" type="slidenum">
              <a:rPr lang="en-GB" smtClean="0"/>
              <a:t>‹#›</a:t>
            </a:fld>
            <a:endParaRPr lang="en-GB"/>
          </a:p>
        </p:txBody>
      </p:sp>
    </p:spTree>
    <p:extLst>
      <p:ext uri="{BB962C8B-B14F-4D97-AF65-F5344CB8AC3E}">
        <p14:creationId xmlns:p14="http://schemas.microsoft.com/office/powerpoint/2010/main" val="207560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E420C-BE81-8A9C-7045-9D22233D51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B263D38-87B2-7F98-B18C-B1899FB9CE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7159ABC-F2AF-C59B-FD35-DD31774E25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4A57CA-AAF9-E96E-FEA5-240A6B0E6F7B}"/>
              </a:ext>
            </a:extLst>
          </p:cNvPr>
          <p:cNvSpPr>
            <a:spLocks noGrp="1"/>
          </p:cNvSpPr>
          <p:nvPr>
            <p:ph type="dt" sz="half" idx="10"/>
          </p:nvPr>
        </p:nvSpPr>
        <p:spPr/>
        <p:txBody>
          <a:bodyPr/>
          <a:lstStyle/>
          <a:p>
            <a:fld id="{8D18F817-2504-4FFD-9C22-43A5705EB95E}" type="datetimeFigureOut">
              <a:rPr lang="en-GB" smtClean="0"/>
              <a:t>22/08/2023</a:t>
            </a:fld>
            <a:endParaRPr lang="en-GB"/>
          </a:p>
        </p:txBody>
      </p:sp>
      <p:sp>
        <p:nvSpPr>
          <p:cNvPr id="6" name="Footer Placeholder 5">
            <a:extLst>
              <a:ext uri="{FF2B5EF4-FFF2-40B4-BE49-F238E27FC236}">
                <a16:creationId xmlns:a16="http://schemas.microsoft.com/office/drawing/2014/main" id="{C010FE91-DD31-3282-4852-87E57E90732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44DEE9-8CD7-8684-1A29-90948C2EA8B1}"/>
              </a:ext>
            </a:extLst>
          </p:cNvPr>
          <p:cNvSpPr>
            <a:spLocks noGrp="1"/>
          </p:cNvSpPr>
          <p:nvPr>
            <p:ph type="sldNum" sz="quarter" idx="12"/>
          </p:nvPr>
        </p:nvSpPr>
        <p:spPr/>
        <p:txBody>
          <a:bodyPr/>
          <a:lstStyle/>
          <a:p>
            <a:fld id="{41698274-78DC-4FF5-AA6F-A4FE9F0292F9}" type="slidenum">
              <a:rPr lang="en-GB" smtClean="0"/>
              <a:t>‹#›</a:t>
            </a:fld>
            <a:endParaRPr lang="en-GB"/>
          </a:p>
        </p:txBody>
      </p:sp>
    </p:spTree>
    <p:extLst>
      <p:ext uri="{BB962C8B-B14F-4D97-AF65-F5344CB8AC3E}">
        <p14:creationId xmlns:p14="http://schemas.microsoft.com/office/powerpoint/2010/main" val="1993064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E4A7EF-E3B7-7872-1770-61B811832F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1FE5DB4-5802-2398-32D3-72A7A7E075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90B4AD-8861-087C-D300-A0038DEB0C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18F817-2504-4FFD-9C22-43A5705EB95E}" type="datetimeFigureOut">
              <a:rPr lang="en-GB" smtClean="0"/>
              <a:t>22/08/2023</a:t>
            </a:fld>
            <a:endParaRPr lang="en-GB"/>
          </a:p>
        </p:txBody>
      </p:sp>
      <p:sp>
        <p:nvSpPr>
          <p:cNvPr id="5" name="Footer Placeholder 4">
            <a:extLst>
              <a:ext uri="{FF2B5EF4-FFF2-40B4-BE49-F238E27FC236}">
                <a16:creationId xmlns:a16="http://schemas.microsoft.com/office/drawing/2014/main" id="{58408039-419A-2D71-A661-B8496E9C82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B20720F-93ED-55BB-91DF-480F6BAD43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698274-78DC-4FF5-AA6F-A4FE9F0292F9}" type="slidenum">
              <a:rPr lang="en-GB" smtClean="0"/>
              <a:t>‹#›</a:t>
            </a:fld>
            <a:endParaRPr lang="en-GB"/>
          </a:p>
        </p:txBody>
      </p:sp>
    </p:spTree>
    <p:extLst>
      <p:ext uri="{BB962C8B-B14F-4D97-AF65-F5344CB8AC3E}">
        <p14:creationId xmlns:p14="http://schemas.microsoft.com/office/powerpoint/2010/main" val="2137410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5.png"/><Relationship Id="rId3" Type="http://schemas.openxmlformats.org/officeDocument/2006/relationships/image" Target="../media/image13.png"/><Relationship Id="rId7" Type="http://schemas.openxmlformats.org/officeDocument/2006/relationships/image" Target="../media/image3.png"/><Relationship Id="rId12" Type="http://schemas.openxmlformats.org/officeDocument/2006/relationships/image" Target="../media/image8.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20.gif"/><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6.png"/><Relationship Id="rId5" Type="http://schemas.openxmlformats.org/officeDocument/2006/relationships/image" Target="../media/image14.png"/><Relationship Id="rId15" Type="http://schemas.openxmlformats.org/officeDocument/2006/relationships/image" Target="../media/image19.png"/><Relationship Id="rId10" Type="http://schemas.openxmlformats.org/officeDocument/2006/relationships/image" Target="../media/image7.png"/><Relationship Id="rId4" Type="http://schemas.openxmlformats.org/officeDocument/2006/relationships/image" Target="../media/image9.png"/><Relationship Id="rId9" Type="http://schemas.openxmlformats.org/officeDocument/2006/relationships/image" Target="../media/image10.png"/><Relationship Id="rId14" Type="http://schemas.openxmlformats.org/officeDocument/2006/relationships/image" Target="../media/image16.jpe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9.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4.png"/><Relationship Id="rId7" Type="http://schemas.openxmlformats.org/officeDocument/2006/relationships/image" Target="../media/image4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1.svg"/><Relationship Id="rId5" Type="http://schemas.openxmlformats.org/officeDocument/2006/relationships/image" Target="../media/image6.png"/><Relationship Id="rId10" Type="http://schemas.openxmlformats.org/officeDocument/2006/relationships/image" Target="../media/image50.png"/><Relationship Id="rId4" Type="http://schemas.openxmlformats.org/officeDocument/2006/relationships/image" Target="../media/image45.svg"/><Relationship Id="rId9" Type="http://schemas.openxmlformats.org/officeDocument/2006/relationships/image" Target="../media/image49.svg"/></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6.png"/><Relationship Id="rId2" Type="http://schemas.openxmlformats.org/officeDocument/2006/relationships/notesSlide" Target="../notesSlides/notesSlide1.xml"/><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7.png"/><Relationship Id="rId5" Type="http://schemas.openxmlformats.org/officeDocument/2006/relationships/image" Target="../media/image9.png"/><Relationship Id="rId15" Type="http://schemas.openxmlformats.org/officeDocument/2006/relationships/image" Target="../media/image16.jpeg"/><Relationship Id="rId10" Type="http://schemas.openxmlformats.org/officeDocument/2006/relationships/image" Target="../media/image10.png"/><Relationship Id="rId4" Type="http://schemas.openxmlformats.org/officeDocument/2006/relationships/image" Target="../media/image13.png"/><Relationship Id="rId9" Type="http://schemas.openxmlformats.org/officeDocument/2006/relationships/image" Target="../media/image5.png"/><Relationship Id="rId14" Type="http://schemas.openxmlformats.org/officeDocument/2006/relationships/image" Target="../media/image15.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5.png"/><Relationship Id="rId3" Type="http://schemas.openxmlformats.org/officeDocument/2006/relationships/image" Target="../media/image13.png"/><Relationship Id="rId7" Type="http://schemas.openxmlformats.org/officeDocument/2006/relationships/image" Target="../media/image3.png"/><Relationship Id="rId12" Type="http://schemas.openxmlformats.org/officeDocument/2006/relationships/image" Target="../media/image8.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20.gif"/><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6.png"/><Relationship Id="rId5" Type="http://schemas.openxmlformats.org/officeDocument/2006/relationships/image" Target="../media/image14.png"/><Relationship Id="rId15" Type="http://schemas.openxmlformats.org/officeDocument/2006/relationships/image" Target="../media/image19.png"/><Relationship Id="rId10" Type="http://schemas.openxmlformats.org/officeDocument/2006/relationships/image" Target="../media/image7.png"/><Relationship Id="rId4" Type="http://schemas.openxmlformats.org/officeDocument/2006/relationships/image" Target="../media/image9.png"/><Relationship Id="rId9" Type="http://schemas.openxmlformats.org/officeDocument/2006/relationships/image" Target="../media/image10.png"/><Relationship Id="rId14" Type="http://schemas.openxmlformats.org/officeDocument/2006/relationships/image" Target="../media/image16.jpe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4.png"/><Relationship Id="rId4" Type="http://schemas.openxmlformats.org/officeDocument/2006/relationships/image" Target="../media/image53.png"/></Relationships>
</file>

<file path=ppt/slides/_rels/slide34.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8.png"/><Relationship Id="rId7" Type="http://schemas.openxmlformats.org/officeDocument/2006/relationships/image" Target="../media/image49.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45.svg"/><Relationship Id="rId5" Type="http://schemas.openxmlformats.org/officeDocument/2006/relationships/image" Target="../media/image47.svg"/><Relationship Id="rId10" Type="http://schemas.openxmlformats.org/officeDocument/2006/relationships/image" Target="../media/image44.png"/><Relationship Id="rId4" Type="http://schemas.openxmlformats.org/officeDocument/2006/relationships/image" Target="../media/image46.png"/><Relationship Id="rId9" Type="http://schemas.openxmlformats.org/officeDocument/2006/relationships/image" Target="../media/image51.svg"/></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7.svg"/><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8.png"/><Relationship Id="rId7" Type="http://schemas.openxmlformats.org/officeDocument/2006/relationships/image" Target="../media/image5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6.png"/><Relationship Id="rId11" Type="http://schemas.openxmlformats.org/officeDocument/2006/relationships/image" Target="../media/image49.svg"/><Relationship Id="rId5" Type="http://schemas.openxmlformats.org/officeDocument/2006/relationships/image" Target="../media/image55.png"/><Relationship Id="rId10" Type="http://schemas.openxmlformats.org/officeDocument/2006/relationships/image" Target="../media/image48.png"/><Relationship Id="rId4" Type="http://schemas.openxmlformats.org/officeDocument/2006/relationships/hyperlink" Target="mailto:git@github.com:renatomatos79/bjss-aws-demo.git" TargetMode="External"/><Relationship Id="rId9" Type="http://schemas.openxmlformats.org/officeDocument/2006/relationships/image" Target="../media/image58.svg"/></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5.png"/><Relationship Id="rId3" Type="http://schemas.openxmlformats.org/officeDocument/2006/relationships/image" Target="../media/image13.png"/><Relationship Id="rId7" Type="http://schemas.openxmlformats.org/officeDocument/2006/relationships/image" Target="../media/image3.png"/><Relationship Id="rId12" Type="http://schemas.openxmlformats.org/officeDocument/2006/relationships/image" Target="../media/image8.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20.gif"/><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6.png"/><Relationship Id="rId5" Type="http://schemas.openxmlformats.org/officeDocument/2006/relationships/image" Target="../media/image14.png"/><Relationship Id="rId15" Type="http://schemas.openxmlformats.org/officeDocument/2006/relationships/image" Target="../media/image19.png"/><Relationship Id="rId10" Type="http://schemas.openxmlformats.org/officeDocument/2006/relationships/image" Target="../media/image7.png"/><Relationship Id="rId4" Type="http://schemas.openxmlformats.org/officeDocument/2006/relationships/image" Target="../media/image9.png"/><Relationship Id="rId9" Type="http://schemas.openxmlformats.org/officeDocument/2006/relationships/image" Target="../media/image10.png"/><Relationship Id="rId14" Type="http://schemas.openxmlformats.org/officeDocument/2006/relationships/image" Target="../media/image16.jpeg"/></Relationships>
</file>

<file path=ppt/slides/_rels/slide39.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9.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9.svg"/><Relationship Id="rId11" Type="http://schemas.openxmlformats.org/officeDocument/2006/relationships/image" Target="../media/image45.svg"/><Relationship Id="rId5" Type="http://schemas.openxmlformats.org/officeDocument/2006/relationships/image" Target="../media/image48.png"/><Relationship Id="rId10" Type="http://schemas.openxmlformats.org/officeDocument/2006/relationships/image" Target="../media/image44.png"/><Relationship Id="rId4" Type="http://schemas.openxmlformats.org/officeDocument/2006/relationships/image" Target="../media/image47.svg"/><Relationship Id="rId9" Type="http://schemas.openxmlformats.org/officeDocument/2006/relationships/hyperlink" Target="https://calculator.aws/#/addService"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60.jpeg"/><Relationship Id="rId7" Type="http://schemas.openxmlformats.org/officeDocument/2006/relationships/image" Target="../media/image49.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45.svg"/><Relationship Id="rId5" Type="http://schemas.openxmlformats.org/officeDocument/2006/relationships/image" Target="../media/image47.svg"/><Relationship Id="rId10" Type="http://schemas.openxmlformats.org/officeDocument/2006/relationships/image" Target="../media/image44.png"/><Relationship Id="rId4" Type="http://schemas.openxmlformats.org/officeDocument/2006/relationships/image" Target="../media/image46.png"/><Relationship Id="rId9" Type="http://schemas.openxmlformats.org/officeDocument/2006/relationships/image" Target="../media/image51.svg"/></Relationships>
</file>

<file path=ppt/slides/_rels/slide43.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2.png"/><Relationship Id="rId7" Type="http://schemas.openxmlformats.org/officeDocument/2006/relationships/image" Target="../media/image48.png"/><Relationship Id="rId12" Type="http://schemas.openxmlformats.org/officeDocument/2006/relationships/image" Target="../media/image45.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7.svg"/><Relationship Id="rId11" Type="http://schemas.openxmlformats.org/officeDocument/2006/relationships/image" Target="../media/image44.png"/><Relationship Id="rId5" Type="http://schemas.openxmlformats.org/officeDocument/2006/relationships/image" Target="../media/image46.png"/><Relationship Id="rId10" Type="http://schemas.openxmlformats.org/officeDocument/2006/relationships/image" Target="../media/image51.svg"/><Relationship Id="rId4" Type="http://schemas.openxmlformats.org/officeDocument/2006/relationships/image" Target="../media/image60.jpeg"/><Relationship Id="rId9" Type="http://schemas.openxmlformats.org/officeDocument/2006/relationships/image" Target="../media/image50.png"/></Relationships>
</file>

<file path=ppt/slides/_rels/slide44.xml.rels><?xml version="1.0" encoding="UTF-8" standalone="yes"?>
<Relationships xmlns="http://schemas.openxmlformats.org/package/2006/relationships"><Relationship Id="rId3" Type="http://schemas.openxmlformats.org/officeDocument/2006/relationships/hyperlink" Target="mailto:renato.matos@bjss.com"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mailto:damasio.sabino@bjss.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5.png"/><Relationship Id="rId3" Type="http://schemas.openxmlformats.org/officeDocument/2006/relationships/image" Target="../media/image13.png"/><Relationship Id="rId7" Type="http://schemas.openxmlformats.org/officeDocument/2006/relationships/image" Target="../media/image3.png"/><Relationship Id="rId12" Type="http://schemas.openxmlformats.org/officeDocument/2006/relationships/image" Target="../media/image8.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20.gif"/><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6.png"/><Relationship Id="rId5" Type="http://schemas.openxmlformats.org/officeDocument/2006/relationships/image" Target="../media/image14.png"/><Relationship Id="rId15" Type="http://schemas.openxmlformats.org/officeDocument/2006/relationships/image" Target="../media/image19.png"/><Relationship Id="rId10" Type="http://schemas.openxmlformats.org/officeDocument/2006/relationships/image" Target="../media/image7.png"/><Relationship Id="rId4" Type="http://schemas.openxmlformats.org/officeDocument/2006/relationships/image" Target="../media/image9.png"/><Relationship Id="rId9" Type="http://schemas.openxmlformats.org/officeDocument/2006/relationships/image" Target="../media/image10.png"/><Relationship Id="rId1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69FA5-7AE1-DE4D-6699-124D39E3D2BD}"/>
              </a:ext>
            </a:extLst>
          </p:cNvPr>
          <p:cNvSpPr>
            <a:spLocks noGrp="1"/>
          </p:cNvSpPr>
          <p:nvPr>
            <p:ph type="ctrTitle"/>
          </p:nvPr>
        </p:nvSpPr>
        <p:spPr>
          <a:xfrm>
            <a:off x="3097762" y="347923"/>
            <a:ext cx="7570237" cy="2387600"/>
          </a:xfrm>
        </p:spPr>
        <p:txBody>
          <a:bodyPr>
            <a:normAutofit/>
          </a:bodyPr>
          <a:lstStyle/>
          <a:p>
            <a:r>
              <a:rPr lang="en-GB" b="0" i="0" dirty="0">
                <a:solidFill>
                  <a:srgbClr val="1D1C1D"/>
                </a:solidFill>
                <a:effectLst/>
                <a:latin typeface="Slack-Lato"/>
              </a:rPr>
              <a:t>Hosting Strategies</a:t>
            </a:r>
            <a:br>
              <a:rPr lang="en-GB" b="0" i="0" dirty="0">
                <a:solidFill>
                  <a:srgbClr val="1D1C1D"/>
                </a:solidFill>
                <a:effectLst/>
                <a:latin typeface="Slack-Lato"/>
              </a:rPr>
            </a:br>
            <a:endParaRPr lang="en-GB" sz="1300" dirty="0"/>
          </a:p>
        </p:txBody>
      </p:sp>
      <p:sp>
        <p:nvSpPr>
          <p:cNvPr id="3" name="Subtitle 2">
            <a:extLst>
              <a:ext uri="{FF2B5EF4-FFF2-40B4-BE49-F238E27FC236}">
                <a16:creationId xmlns:a16="http://schemas.microsoft.com/office/drawing/2014/main" id="{4165DCE7-C7B1-7796-998D-F76771B9B2D1}"/>
              </a:ext>
            </a:extLst>
          </p:cNvPr>
          <p:cNvSpPr>
            <a:spLocks noGrp="1"/>
          </p:cNvSpPr>
          <p:nvPr>
            <p:ph type="subTitle" idx="1"/>
          </p:nvPr>
        </p:nvSpPr>
        <p:spPr>
          <a:xfrm>
            <a:off x="1489469" y="2980722"/>
            <a:ext cx="9144000" cy="1192308"/>
          </a:xfrm>
        </p:spPr>
        <p:txBody>
          <a:bodyPr/>
          <a:lstStyle/>
          <a:p>
            <a:r>
              <a:rPr lang="en-GB" sz="2400" b="0" i="0" dirty="0">
                <a:solidFill>
                  <a:srgbClr val="1D1C1D"/>
                </a:solidFill>
                <a:effectLst/>
                <a:latin typeface="Slack-Lato"/>
              </a:rPr>
              <a:t>Renato Matos &amp; Damasio Sabino</a:t>
            </a:r>
          </a:p>
          <a:p>
            <a:r>
              <a:rPr lang="en-GB" dirty="0">
                <a:solidFill>
                  <a:srgbClr val="1D1C1D"/>
                </a:solidFill>
                <a:latin typeface="Slack-Lato"/>
              </a:rPr>
              <a:t>2023/08</a:t>
            </a:r>
            <a:endParaRPr lang="en-GB" dirty="0"/>
          </a:p>
        </p:txBody>
      </p:sp>
      <p:pic>
        <p:nvPicPr>
          <p:cNvPr id="1036" name="Picture 12" descr="Insight Terra &amp; AWS">
            <a:extLst>
              <a:ext uri="{FF2B5EF4-FFF2-40B4-BE49-F238E27FC236}">
                <a16:creationId xmlns:a16="http://schemas.microsoft.com/office/drawing/2014/main" id="{A940920A-C908-8D2A-FBB7-D9DC6B9D60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097" y="865350"/>
            <a:ext cx="2842727" cy="213204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blue and black logo&#10;&#10;Description automatically generated">
            <a:extLst>
              <a:ext uri="{FF2B5EF4-FFF2-40B4-BE49-F238E27FC236}">
                <a16:creationId xmlns:a16="http://schemas.microsoft.com/office/drawing/2014/main" id="{DCD201B2-19ED-8942-A97C-78A0DB7932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7875" y="588962"/>
            <a:ext cx="2000250" cy="1066800"/>
          </a:xfrm>
          <a:prstGeom prst="rect">
            <a:avLst/>
          </a:prstGeom>
        </p:spPr>
      </p:pic>
      <p:pic>
        <p:nvPicPr>
          <p:cNvPr id="11" name="Picture 10">
            <a:extLst>
              <a:ext uri="{FF2B5EF4-FFF2-40B4-BE49-F238E27FC236}">
                <a16:creationId xmlns:a16="http://schemas.microsoft.com/office/drawing/2014/main" id="{DF8725F2-F48C-09E0-9FC4-0469FEAFCB57}"/>
              </a:ext>
            </a:extLst>
          </p:cNvPr>
          <p:cNvPicPr>
            <a:picLocks noChangeAspect="1"/>
          </p:cNvPicPr>
          <p:nvPr/>
        </p:nvPicPr>
        <p:blipFill>
          <a:blip r:embed="rId4"/>
          <a:stretch>
            <a:fillRect/>
          </a:stretch>
        </p:blipFill>
        <p:spPr>
          <a:xfrm>
            <a:off x="1898807" y="4734639"/>
            <a:ext cx="1094932" cy="1192308"/>
          </a:xfrm>
          <a:prstGeom prst="rect">
            <a:avLst/>
          </a:prstGeom>
        </p:spPr>
      </p:pic>
      <p:pic>
        <p:nvPicPr>
          <p:cNvPr id="13" name="Picture 12">
            <a:extLst>
              <a:ext uri="{FF2B5EF4-FFF2-40B4-BE49-F238E27FC236}">
                <a16:creationId xmlns:a16="http://schemas.microsoft.com/office/drawing/2014/main" id="{BCDC154D-760F-5D30-AC5A-CC8671A227C1}"/>
              </a:ext>
            </a:extLst>
          </p:cNvPr>
          <p:cNvPicPr>
            <a:picLocks noChangeAspect="1"/>
          </p:cNvPicPr>
          <p:nvPr/>
        </p:nvPicPr>
        <p:blipFill>
          <a:blip r:embed="rId5"/>
          <a:stretch>
            <a:fillRect/>
          </a:stretch>
        </p:blipFill>
        <p:spPr>
          <a:xfrm>
            <a:off x="255036" y="4795257"/>
            <a:ext cx="1337286" cy="1048366"/>
          </a:xfrm>
          <a:prstGeom prst="rect">
            <a:avLst/>
          </a:prstGeom>
        </p:spPr>
      </p:pic>
      <p:pic>
        <p:nvPicPr>
          <p:cNvPr id="15" name="Picture 14">
            <a:extLst>
              <a:ext uri="{FF2B5EF4-FFF2-40B4-BE49-F238E27FC236}">
                <a16:creationId xmlns:a16="http://schemas.microsoft.com/office/drawing/2014/main" id="{85934826-469F-1320-9B6C-B577043D4F36}"/>
              </a:ext>
            </a:extLst>
          </p:cNvPr>
          <p:cNvPicPr>
            <a:picLocks noChangeAspect="1"/>
          </p:cNvPicPr>
          <p:nvPr/>
        </p:nvPicPr>
        <p:blipFill>
          <a:blip r:embed="rId6"/>
          <a:stretch>
            <a:fillRect/>
          </a:stretch>
        </p:blipFill>
        <p:spPr>
          <a:xfrm>
            <a:off x="3319071" y="4795257"/>
            <a:ext cx="1257495" cy="1104021"/>
          </a:xfrm>
          <a:prstGeom prst="rect">
            <a:avLst/>
          </a:prstGeom>
        </p:spPr>
      </p:pic>
      <p:pic>
        <p:nvPicPr>
          <p:cNvPr id="1040" name="Picture 16" descr="Getting started with RAPIDS on AWS ECS using Dask Cloud Provider | by Jacob  Tomlinson | RAPIDS AI | Medium">
            <a:extLst>
              <a:ext uri="{FF2B5EF4-FFF2-40B4-BE49-F238E27FC236}">
                <a16:creationId xmlns:a16="http://schemas.microsoft.com/office/drawing/2014/main" id="{3CAFCA7D-0153-6F6D-F4FF-23FC205C11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76662" y="4619003"/>
            <a:ext cx="1338700" cy="13387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596D97EC-9791-DAAE-9258-5C516D082504}"/>
              </a:ext>
            </a:extLst>
          </p:cNvPr>
          <p:cNvPicPr>
            <a:picLocks noChangeAspect="1"/>
          </p:cNvPicPr>
          <p:nvPr/>
        </p:nvPicPr>
        <p:blipFill>
          <a:blip r:embed="rId8"/>
          <a:stretch>
            <a:fillRect/>
          </a:stretch>
        </p:blipFill>
        <p:spPr>
          <a:xfrm>
            <a:off x="7595391" y="4558112"/>
            <a:ext cx="1568418" cy="1522655"/>
          </a:xfrm>
          <a:prstGeom prst="rect">
            <a:avLst/>
          </a:prstGeom>
        </p:spPr>
      </p:pic>
      <p:pic>
        <p:nvPicPr>
          <p:cNvPr id="19" name="Picture 18">
            <a:extLst>
              <a:ext uri="{FF2B5EF4-FFF2-40B4-BE49-F238E27FC236}">
                <a16:creationId xmlns:a16="http://schemas.microsoft.com/office/drawing/2014/main" id="{68F6EC5C-F1F4-BFE1-CEE1-022B3448FA79}"/>
              </a:ext>
            </a:extLst>
          </p:cNvPr>
          <p:cNvPicPr>
            <a:picLocks noChangeAspect="1"/>
          </p:cNvPicPr>
          <p:nvPr/>
        </p:nvPicPr>
        <p:blipFill>
          <a:blip r:embed="rId9"/>
          <a:stretch>
            <a:fillRect/>
          </a:stretch>
        </p:blipFill>
        <p:spPr>
          <a:xfrm>
            <a:off x="10570472" y="4613121"/>
            <a:ext cx="1533481" cy="1344640"/>
          </a:xfrm>
          <a:prstGeom prst="rect">
            <a:avLst/>
          </a:prstGeom>
        </p:spPr>
      </p:pic>
      <p:pic>
        <p:nvPicPr>
          <p:cNvPr id="1044" name="Picture 20" descr="Amazon Route 53IT Experts">
            <a:extLst>
              <a:ext uri="{FF2B5EF4-FFF2-40B4-BE49-F238E27FC236}">
                <a16:creationId xmlns:a16="http://schemas.microsoft.com/office/drawing/2014/main" id="{4A6CFB4A-08BB-535D-6F66-EE3F2D6E577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43395" y="4666876"/>
            <a:ext cx="1189167" cy="124889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FBCAB459-D165-854E-F87E-87DBE78A7A39}"/>
              </a:ext>
            </a:extLst>
          </p:cNvPr>
          <p:cNvPicPr>
            <a:picLocks noChangeAspect="1"/>
          </p:cNvPicPr>
          <p:nvPr/>
        </p:nvPicPr>
        <p:blipFill>
          <a:blip r:embed="rId11"/>
          <a:stretch>
            <a:fillRect/>
          </a:stretch>
        </p:blipFill>
        <p:spPr>
          <a:xfrm>
            <a:off x="6342824" y="4619003"/>
            <a:ext cx="1166567" cy="1344641"/>
          </a:xfrm>
          <a:prstGeom prst="rect">
            <a:avLst/>
          </a:prstGeom>
        </p:spPr>
      </p:pic>
    </p:spTree>
    <p:extLst>
      <p:ext uri="{BB962C8B-B14F-4D97-AF65-F5344CB8AC3E}">
        <p14:creationId xmlns:p14="http://schemas.microsoft.com/office/powerpoint/2010/main" val="3359933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black logo&#10;&#10;Description automatically generated">
            <a:extLst>
              <a:ext uri="{FF2B5EF4-FFF2-40B4-BE49-F238E27FC236}">
                <a16:creationId xmlns:a16="http://schemas.microsoft.com/office/drawing/2014/main" id="{39D68A40-9A82-19F5-4686-0AF56C6DF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4615" y="5791200"/>
            <a:ext cx="2000250" cy="1066800"/>
          </a:xfrm>
          <a:prstGeom prst="rect">
            <a:avLst/>
          </a:prstGeom>
        </p:spPr>
      </p:pic>
      <p:pic>
        <p:nvPicPr>
          <p:cNvPr id="3" name="Picture 2">
            <a:extLst>
              <a:ext uri="{FF2B5EF4-FFF2-40B4-BE49-F238E27FC236}">
                <a16:creationId xmlns:a16="http://schemas.microsoft.com/office/drawing/2014/main" id="{9EFE1C98-7C2D-63A5-9295-E678A8368191}"/>
              </a:ext>
            </a:extLst>
          </p:cNvPr>
          <p:cNvPicPr>
            <a:picLocks noChangeAspect="1"/>
          </p:cNvPicPr>
          <p:nvPr/>
        </p:nvPicPr>
        <p:blipFill>
          <a:blip r:embed="rId3"/>
          <a:stretch>
            <a:fillRect/>
          </a:stretch>
        </p:blipFill>
        <p:spPr>
          <a:xfrm>
            <a:off x="-62914" y="115940"/>
            <a:ext cx="1492377" cy="1169950"/>
          </a:xfrm>
          <a:prstGeom prst="rect">
            <a:avLst/>
          </a:prstGeom>
        </p:spPr>
      </p:pic>
      <p:pic>
        <p:nvPicPr>
          <p:cNvPr id="8" name="Picture 7">
            <a:extLst>
              <a:ext uri="{FF2B5EF4-FFF2-40B4-BE49-F238E27FC236}">
                <a16:creationId xmlns:a16="http://schemas.microsoft.com/office/drawing/2014/main" id="{1BF7DE18-E34C-DB9D-DAF9-F565E9B8D46B}"/>
              </a:ext>
            </a:extLst>
          </p:cNvPr>
          <p:cNvPicPr>
            <a:picLocks noChangeAspect="1"/>
          </p:cNvPicPr>
          <p:nvPr/>
        </p:nvPicPr>
        <p:blipFill>
          <a:blip r:embed="rId4"/>
          <a:stretch>
            <a:fillRect/>
          </a:stretch>
        </p:blipFill>
        <p:spPr>
          <a:xfrm>
            <a:off x="972784" y="2414185"/>
            <a:ext cx="2901111" cy="23556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867C0336-4406-FE75-B497-88063805E4C6}"/>
              </a:ext>
            </a:extLst>
          </p:cNvPr>
          <p:cNvPicPr>
            <a:picLocks noChangeAspect="1"/>
          </p:cNvPicPr>
          <p:nvPr/>
        </p:nvPicPr>
        <p:blipFill>
          <a:blip r:embed="rId5"/>
          <a:stretch>
            <a:fillRect/>
          </a:stretch>
        </p:blipFill>
        <p:spPr>
          <a:xfrm>
            <a:off x="4483279" y="1285890"/>
            <a:ext cx="2906393" cy="23556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a:extLst>
              <a:ext uri="{FF2B5EF4-FFF2-40B4-BE49-F238E27FC236}">
                <a16:creationId xmlns:a16="http://schemas.microsoft.com/office/drawing/2014/main" id="{B3BEE7FF-1511-8696-8368-A1A50805C2B8}"/>
              </a:ext>
            </a:extLst>
          </p:cNvPr>
          <p:cNvPicPr>
            <a:picLocks noChangeAspect="1"/>
          </p:cNvPicPr>
          <p:nvPr/>
        </p:nvPicPr>
        <p:blipFill>
          <a:blip r:embed="rId6"/>
          <a:stretch>
            <a:fillRect/>
          </a:stretch>
        </p:blipFill>
        <p:spPr>
          <a:xfrm>
            <a:off x="8014722" y="2414186"/>
            <a:ext cx="2901111" cy="23556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13">
            <a:extLst>
              <a:ext uri="{FF2B5EF4-FFF2-40B4-BE49-F238E27FC236}">
                <a16:creationId xmlns:a16="http://schemas.microsoft.com/office/drawing/2014/main" id="{0DC73EF1-AD7B-AB84-533C-C652AEAE23E1}"/>
              </a:ext>
            </a:extLst>
          </p:cNvPr>
          <p:cNvPicPr>
            <a:picLocks noChangeAspect="1"/>
          </p:cNvPicPr>
          <p:nvPr/>
        </p:nvPicPr>
        <p:blipFill>
          <a:blip r:embed="rId7"/>
          <a:stretch>
            <a:fillRect/>
          </a:stretch>
        </p:blipFill>
        <p:spPr>
          <a:xfrm>
            <a:off x="4488561" y="4287328"/>
            <a:ext cx="2901111" cy="23618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56252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blue and black logo&#10;&#10;Description automatically generated">
            <a:extLst>
              <a:ext uri="{FF2B5EF4-FFF2-40B4-BE49-F238E27FC236}">
                <a16:creationId xmlns:a16="http://schemas.microsoft.com/office/drawing/2014/main" id="{3388AB21-80B6-D13D-70D8-DA79D1CB9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8072" y="6400801"/>
            <a:ext cx="857248" cy="457199"/>
          </a:xfrm>
          <a:prstGeom prst="rect">
            <a:avLst/>
          </a:prstGeom>
        </p:spPr>
      </p:pic>
      <p:pic>
        <p:nvPicPr>
          <p:cNvPr id="2" name="Picture 1">
            <a:extLst>
              <a:ext uri="{FF2B5EF4-FFF2-40B4-BE49-F238E27FC236}">
                <a16:creationId xmlns:a16="http://schemas.microsoft.com/office/drawing/2014/main" id="{EF06837A-EF41-D0F6-BA72-1D335890DBD8}"/>
              </a:ext>
            </a:extLst>
          </p:cNvPr>
          <p:cNvPicPr>
            <a:picLocks noChangeAspect="1"/>
          </p:cNvPicPr>
          <p:nvPr/>
        </p:nvPicPr>
        <p:blipFill>
          <a:blip r:embed="rId3"/>
          <a:stretch>
            <a:fillRect/>
          </a:stretch>
        </p:blipFill>
        <p:spPr>
          <a:xfrm>
            <a:off x="-62914" y="115940"/>
            <a:ext cx="1492377" cy="1169950"/>
          </a:xfrm>
          <a:prstGeom prst="rect">
            <a:avLst/>
          </a:prstGeom>
        </p:spPr>
      </p:pic>
    </p:spTree>
    <p:extLst>
      <p:ext uri="{BB962C8B-B14F-4D97-AF65-F5344CB8AC3E}">
        <p14:creationId xmlns:p14="http://schemas.microsoft.com/office/powerpoint/2010/main" val="2779233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black logo&#10;&#10;Description automatically generated">
            <a:extLst>
              <a:ext uri="{FF2B5EF4-FFF2-40B4-BE49-F238E27FC236}">
                <a16:creationId xmlns:a16="http://schemas.microsoft.com/office/drawing/2014/main" id="{39D68A40-9A82-19F5-4686-0AF56C6DF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4615" y="5791200"/>
            <a:ext cx="2000250" cy="1066800"/>
          </a:xfrm>
          <a:prstGeom prst="rect">
            <a:avLst/>
          </a:prstGeom>
        </p:spPr>
      </p:pic>
      <p:pic>
        <p:nvPicPr>
          <p:cNvPr id="2" name="Picture 1">
            <a:extLst>
              <a:ext uri="{FF2B5EF4-FFF2-40B4-BE49-F238E27FC236}">
                <a16:creationId xmlns:a16="http://schemas.microsoft.com/office/drawing/2014/main" id="{CC234871-DD50-0117-26D9-904E1FC3F780}"/>
              </a:ext>
            </a:extLst>
          </p:cNvPr>
          <p:cNvPicPr>
            <a:picLocks noChangeAspect="1"/>
          </p:cNvPicPr>
          <p:nvPr/>
        </p:nvPicPr>
        <p:blipFill>
          <a:blip r:embed="rId3"/>
          <a:stretch>
            <a:fillRect/>
          </a:stretch>
        </p:blipFill>
        <p:spPr>
          <a:xfrm>
            <a:off x="116660" y="43969"/>
            <a:ext cx="1094932" cy="1192308"/>
          </a:xfrm>
          <a:prstGeom prst="rect">
            <a:avLst/>
          </a:prstGeom>
        </p:spPr>
      </p:pic>
      <p:sp>
        <p:nvSpPr>
          <p:cNvPr id="11" name="Title 1">
            <a:extLst>
              <a:ext uri="{FF2B5EF4-FFF2-40B4-BE49-F238E27FC236}">
                <a16:creationId xmlns:a16="http://schemas.microsoft.com/office/drawing/2014/main" id="{A7D5F5DE-44E0-FBE0-2BD1-F4C322C510B1}"/>
              </a:ext>
            </a:extLst>
          </p:cNvPr>
          <p:cNvSpPr>
            <a:spLocks noGrp="1"/>
          </p:cNvSpPr>
          <p:nvPr>
            <p:ph type="title"/>
          </p:nvPr>
        </p:nvSpPr>
        <p:spPr>
          <a:xfrm>
            <a:off x="1124125" y="2760080"/>
            <a:ext cx="9865453" cy="1337840"/>
          </a:xfrm>
        </p:spPr>
        <p:txBody>
          <a:bodyPr>
            <a:normAutofit/>
          </a:bodyPr>
          <a:lstStyle/>
          <a:p>
            <a:pPr algn="ctr"/>
            <a:r>
              <a:rPr lang="en-GB" b="1" dirty="0">
                <a:latin typeface="AmazonEmberBold"/>
              </a:rPr>
              <a:t>Amazon CloudFront</a:t>
            </a:r>
            <a:br>
              <a:rPr lang="en-GB" b="0" i="0" dirty="0">
                <a:effectLst/>
                <a:latin typeface="AmazonEmberBold"/>
              </a:rPr>
            </a:br>
            <a:r>
              <a:rPr lang="en-GB" sz="2000" dirty="0">
                <a:latin typeface="AmazonEmber"/>
              </a:rPr>
              <a:t>Securely deliver content with low latency and high transfer speeds</a:t>
            </a:r>
            <a:br>
              <a:rPr lang="en-GB" sz="2000" dirty="0">
                <a:latin typeface="AmazonEmber"/>
              </a:rPr>
            </a:br>
            <a:endParaRPr lang="en-PT" sz="2000" dirty="0">
              <a:latin typeface="AmazonEmber"/>
            </a:endParaRPr>
          </a:p>
        </p:txBody>
      </p:sp>
    </p:spTree>
    <p:extLst>
      <p:ext uri="{BB962C8B-B14F-4D97-AF65-F5344CB8AC3E}">
        <p14:creationId xmlns:p14="http://schemas.microsoft.com/office/powerpoint/2010/main" val="229238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black logo&#10;&#10;Description automatically generated">
            <a:extLst>
              <a:ext uri="{FF2B5EF4-FFF2-40B4-BE49-F238E27FC236}">
                <a16:creationId xmlns:a16="http://schemas.microsoft.com/office/drawing/2014/main" id="{39D68A40-9A82-19F5-4686-0AF56C6DF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4615" y="5791200"/>
            <a:ext cx="2000250" cy="1066800"/>
          </a:xfrm>
          <a:prstGeom prst="rect">
            <a:avLst/>
          </a:prstGeom>
        </p:spPr>
      </p:pic>
      <p:pic>
        <p:nvPicPr>
          <p:cNvPr id="2" name="Picture 1">
            <a:extLst>
              <a:ext uri="{FF2B5EF4-FFF2-40B4-BE49-F238E27FC236}">
                <a16:creationId xmlns:a16="http://schemas.microsoft.com/office/drawing/2014/main" id="{CC234871-DD50-0117-26D9-904E1FC3F780}"/>
              </a:ext>
            </a:extLst>
          </p:cNvPr>
          <p:cNvPicPr>
            <a:picLocks noChangeAspect="1"/>
          </p:cNvPicPr>
          <p:nvPr/>
        </p:nvPicPr>
        <p:blipFill>
          <a:blip r:embed="rId3"/>
          <a:stretch>
            <a:fillRect/>
          </a:stretch>
        </p:blipFill>
        <p:spPr>
          <a:xfrm>
            <a:off x="116660" y="43969"/>
            <a:ext cx="1094932" cy="1192308"/>
          </a:xfrm>
          <a:prstGeom prst="rect">
            <a:avLst/>
          </a:prstGeom>
        </p:spPr>
      </p:pic>
      <p:pic>
        <p:nvPicPr>
          <p:cNvPr id="7" name="Picture 6">
            <a:extLst>
              <a:ext uri="{FF2B5EF4-FFF2-40B4-BE49-F238E27FC236}">
                <a16:creationId xmlns:a16="http://schemas.microsoft.com/office/drawing/2014/main" id="{853FFD00-0DC4-C30D-4792-3EFBF27A70BC}"/>
              </a:ext>
            </a:extLst>
          </p:cNvPr>
          <p:cNvPicPr>
            <a:picLocks noChangeAspect="1"/>
          </p:cNvPicPr>
          <p:nvPr/>
        </p:nvPicPr>
        <p:blipFill>
          <a:blip r:embed="rId4"/>
          <a:stretch>
            <a:fillRect/>
          </a:stretch>
        </p:blipFill>
        <p:spPr>
          <a:xfrm>
            <a:off x="584894" y="2219906"/>
            <a:ext cx="2914102" cy="26698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82B2BC3F-B60F-D805-2749-FDA619B03BE8}"/>
              </a:ext>
            </a:extLst>
          </p:cNvPr>
          <p:cNvPicPr>
            <a:picLocks noChangeAspect="1"/>
          </p:cNvPicPr>
          <p:nvPr/>
        </p:nvPicPr>
        <p:blipFill>
          <a:blip r:embed="rId5"/>
          <a:stretch>
            <a:fillRect/>
          </a:stretch>
        </p:blipFill>
        <p:spPr>
          <a:xfrm>
            <a:off x="4235570" y="759144"/>
            <a:ext cx="3006051" cy="26698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823CF503-CDC8-D182-2F8A-BA93BAF48F70}"/>
              </a:ext>
            </a:extLst>
          </p:cNvPr>
          <p:cNvPicPr>
            <a:picLocks noChangeAspect="1"/>
          </p:cNvPicPr>
          <p:nvPr/>
        </p:nvPicPr>
        <p:blipFill>
          <a:blip r:embed="rId6"/>
          <a:stretch>
            <a:fillRect/>
          </a:stretch>
        </p:blipFill>
        <p:spPr>
          <a:xfrm>
            <a:off x="7978195" y="2219906"/>
            <a:ext cx="3006050" cy="26698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13">
            <a:extLst>
              <a:ext uri="{FF2B5EF4-FFF2-40B4-BE49-F238E27FC236}">
                <a16:creationId xmlns:a16="http://schemas.microsoft.com/office/drawing/2014/main" id="{28691205-2ADD-DEEE-CAAC-29A93BD1EEAE}"/>
              </a:ext>
            </a:extLst>
          </p:cNvPr>
          <p:cNvPicPr>
            <a:picLocks noChangeAspect="1"/>
          </p:cNvPicPr>
          <p:nvPr/>
        </p:nvPicPr>
        <p:blipFill>
          <a:blip r:embed="rId7"/>
          <a:stretch>
            <a:fillRect/>
          </a:stretch>
        </p:blipFill>
        <p:spPr>
          <a:xfrm>
            <a:off x="4235570" y="3940494"/>
            <a:ext cx="3006051" cy="26698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10565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black logo&#10;&#10;Description automatically generated">
            <a:extLst>
              <a:ext uri="{FF2B5EF4-FFF2-40B4-BE49-F238E27FC236}">
                <a16:creationId xmlns:a16="http://schemas.microsoft.com/office/drawing/2014/main" id="{39D68A40-9A82-19F5-4686-0AF56C6DF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4615" y="5791200"/>
            <a:ext cx="2000250" cy="1066800"/>
          </a:xfrm>
          <a:prstGeom prst="rect">
            <a:avLst/>
          </a:prstGeom>
        </p:spPr>
      </p:pic>
      <p:pic>
        <p:nvPicPr>
          <p:cNvPr id="2" name="Picture 1">
            <a:extLst>
              <a:ext uri="{FF2B5EF4-FFF2-40B4-BE49-F238E27FC236}">
                <a16:creationId xmlns:a16="http://schemas.microsoft.com/office/drawing/2014/main" id="{CC234871-DD50-0117-26D9-904E1FC3F780}"/>
              </a:ext>
            </a:extLst>
          </p:cNvPr>
          <p:cNvPicPr>
            <a:picLocks noChangeAspect="1"/>
          </p:cNvPicPr>
          <p:nvPr/>
        </p:nvPicPr>
        <p:blipFill>
          <a:blip r:embed="rId3"/>
          <a:stretch>
            <a:fillRect/>
          </a:stretch>
        </p:blipFill>
        <p:spPr>
          <a:xfrm>
            <a:off x="116660" y="43969"/>
            <a:ext cx="1094932" cy="1192308"/>
          </a:xfrm>
          <a:prstGeom prst="rect">
            <a:avLst/>
          </a:prstGeom>
        </p:spPr>
      </p:pic>
    </p:spTree>
    <p:extLst>
      <p:ext uri="{BB962C8B-B14F-4D97-AF65-F5344CB8AC3E}">
        <p14:creationId xmlns:p14="http://schemas.microsoft.com/office/powerpoint/2010/main" val="1887724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black logo&#10;&#10;Description automatically generated">
            <a:extLst>
              <a:ext uri="{FF2B5EF4-FFF2-40B4-BE49-F238E27FC236}">
                <a16:creationId xmlns:a16="http://schemas.microsoft.com/office/drawing/2014/main" id="{39D68A40-9A82-19F5-4686-0AF56C6DF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4615" y="5791200"/>
            <a:ext cx="2000250" cy="1066800"/>
          </a:xfrm>
          <a:prstGeom prst="rect">
            <a:avLst/>
          </a:prstGeom>
        </p:spPr>
      </p:pic>
      <p:sp>
        <p:nvSpPr>
          <p:cNvPr id="11" name="Title 1">
            <a:extLst>
              <a:ext uri="{FF2B5EF4-FFF2-40B4-BE49-F238E27FC236}">
                <a16:creationId xmlns:a16="http://schemas.microsoft.com/office/drawing/2014/main" id="{A7D5F5DE-44E0-FBE0-2BD1-F4C322C510B1}"/>
              </a:ext>
            </a:extLst>
          </p:cNvPr>
          <p:cNvSpPr>
            <a:spLocks noGrp="1"/>
          </p:cNvSpPr>
          <p:nvPr>
            <p:ph type="title"/>
          </p:nvPr>
        </p:nvSpPr>
        <p:spPr>
          <a:xfrm>
            <a:off x="1515611" y="2760080"/>
            <a:ext cx="9160778" cy="1337840"/>
          </a:xfrm>
        </p:spPr>
        <p:txBody>
          <a:bodyPr>
            <a:normAutofit fontScale="90000"/>
          </a:bodyPr>
          <a:lstStyle/>
          <a:p>
            <a:pPr algn="ctr"/>
            <a:r>
              <a:rPr lang="en-GB" b="1" dirty="0">
                <a:latin typeface="AmazonEmberBold"/>
              </a:rPr>
              <a:t>AWS Amplify</a:t>
            </a:r>
            <a:br>
              <a:rPr lang="en-GB" b="0" i="0" dirty="0">
                <a:effectLst/>
                <a:latin typeface="AmazonEmberBold"/>
              </a:rPr>
            </a:br>
            <a:r>
              <a:rPr lang="en-GB" sz="2000" dirty="0">
                <a:latin typeface="AmazonEmber"/>
              </a:rPr>
              <a:t>Build full-stack web and mobile apps in hours. Easy to start, easy to scale</a:t>
            </a:r>
            <a:br>
              <a:rPr lang="en-GB" sz="1000" b="0" i="0" dirty="0">
                <a:effectLst/>
                <a:latin typeface="AmazonEmber"/>
              </a:rPr>
            </a:br>
            <a:br>
              <a:rPr lang="en-GB" sz="2000" dirty="0">
                <a:latin typeface="AmazonEmber"/>
              </a:rPr>
            </a:br>
            <a:endParaRPr lang="en-PT" sz="2000" dirty="0">
              <a:latin typeface="AmazonEmber"/>
            </a:endParaRPr>
          </a:p>
        </p:txBody>
      </p:sp>
      <p:pic>
        <p:nvPicPr>
          <p:cNvPr id="3" name="Picture 2">
            <a:extLst>
              <a:ext uri="{FF2B5EF4-FFF2-40B4-BE49-F238E27FC236}">
                <a16:creationId xmlns:a16="http://schemas.microsoft.com/office/drawing/2014/main" id="{1DEF76A9-D08C-B277-B4CF-4F7D0CBCE3D7}"/>
              </a:ext>
            </a:extLst>
          </p:cNvPr>
          <p:cNvPicPr>
            <a:picLocks noChangeAspect="1"/>
          </p:cNvPicPr>
          <p:nvPr/>
        </p:nvPicPr>
        <p:blipFill>
          <a:blip r:embed="rId3"/>
          <a:stretch>
            <a:fillRect/>
          </a:stretch>
        </p:blipFill>
        <p:spPr>
          <a:xfrm>
            <a:off x="139643" y="72255"/>
            <a:ext cx="1257495" cy="1104021"/>
          </a:xfrm>
          <a:prstGeom prst="rect">
            <a:avLst/>
          </a:prstGeom>
        </p:spPr>
      </p:pic>
    </p:spTree>
    <p:extLst>
      <p:ext uri="{BB962C8B-B14F-4D97-AF65-F5344CB8AC3E}">
        <p14:creationId xmlns:p14="http://schemas.microsoft.com/office/powerpoint/2010/main" val="3821049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black logo&#10;&#10;Description automatically generated">
            <a:extLst>
              <a:ext uri="{FF2B5EF4-FFF2-40B4-BE49-F238E27FC236}">
                <a16:creationId xmlns:a16="http://schemas.microsoft.com/office/drawing/2014/main" id="{39D68A40-9A82-19F5-4686-0AF56C6DF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4615" y="5791200"/>
            <a:ext cx="2000250" cy="1066800"/>
          </a:xfrm>
          <a:prstGeom prst="rect">
            <a:avLst/>
          </a:prstGeom>
        </p:spPr>
      </p:pic>
      <p:pic>
        <p:nvPicPr>
          <p:cNvPr id="3" name="Picture 2">
            <a:extLst>
              <a:ext uri="{FF2B5EF4-FFF2-40B4-BE49-F238E27FC236}">
                <a16:creationId xmlns:a16="http://schemas.microsoft.com/office/drawing/2014/main" id="{1DEF76A9-D08C-B277-B4CF-4F7D0CBCE3D7}"/>
              </a:ext>
            </a:extLst>
          </p:cNvPr>
          <p:cNvPicPr>
            <a:picLocks noChangeAspect="1"/>
          </p:cNvPicPr>
          <p:nvPr/>
        </p:nvPicPr>
        <p:blipFill>
          <a:blip r:embed="rId3"/>
          <a:stretch>
            <a:fillRect/>
          </a:stretch>
        </p:blipFill>
        <p:spPr>
          <a:xfrm>
            <a:off x="139643" y="72255"/>
            <a:ext cx="1257495" cy="1104021"/>
          </a:xfrm>
          <a:prstGeom prst="rect">
            <a:avLst/>
          </a:prstGeom>
        </p:spPr>
      </p:pic>
      <p:pic>
        <p:nvPicPr>
          <p:cNvPr id="7" name="Picture 6">
            <a:extLst>
              <a:ext uri="{FF2B5EF4-FFF2-40B4-BE49-F238E27FC236}">
                <a16:creationId xmlns:a16="http://schemas.microsoft.com/office/drawing/2014/main" id="{25C72531-8D35-E5C6-BC33-0E02E01CA611}"/>
              </a:ext>
            </a:extLst>
          </p:cNvPr>
          <p:cNvPicPr>
            <a:picLocks noChangeAspect="1"/>
          </p:cNvPicPr>
          <p:nvPr/>
        </p:nvPicPr>
        <p:blipFill>
          <a:blip r:embed="rId4"/>
          <a:stretch>
            <a:fillRect/>
          </a:stretch>
        </p:blipFill>
        <p:spPr>
          <a:xfrm>
            <a:off x="4006744" y="268378"/>
            <a:ext cx="4178508" cy="18859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BAC6E55D-3229-C78A-F85F-8E3E081130CF}"/>
              </a:ext>
            </a:extLst>
          </p:cNvPr>
          <p:cNvPicPr>
            <a:picLocks noChangeAspect="1"/>
          </p:cNvPicPr>
          <p:nvPr/>
        </p:nvPicPr>
        <p:blipFill>
          <a:blip r:embed="rId5"/>
          <a:stretch>
            <a:fillRect/>
          </a:stretch>
        </p:blipFill>
        <p:spPr>
          <a:xfrm>
            <a:off x="1190457" y="2468486"/>
            <a:ext cx="4178508" cy="18859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13">
            <a:extLst>
              <a:ext uri="{FF2B5EF4-FFF2-40B4-BE49-F238E27FC236}">
                <a16:creationId xmlns:a16="http://schemas.microsoft.com/office/drawing/2014/main" id="{54CEA338-A831-F559-32F2-E1476B018B40}"/>
              </a:ext>
            </a:extLst>
          </p:cNvPr>
          <p:cNvPicPr>
            <a:picLocks noChangeAspect="1"/>
          </p:cNvPicPr>
          <p:nvPr/>
        </p:nvPicPr>
        <p:blipFill>
          <a:blip r:embed="rId6"/>
          <a:stretch>
            <a:fillRect/>
          </a:stretch>
        </p:blipFill>
        <p:spPr>
          <a:xfrm>
            <a:off x="6748929" y="2468487"/>
            <a:ext cx="4178506" cy="18859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6" name="Picture 15">
            <a:extLst>
              <a:ext uri="{FF2B5EF4-FFF2-40B4-BE49-F238E27FC236}">
                <a16:creationId xmlns:a16="http://schemas.microsoft.com/office/drawing/2014/main" id="{BB327972-A75D-4000-80FF-187E1EF30EC8}"/>
              </a:ext>
            </a:extLst>
          </p:cNvPr>
          <p:cNvPicPr>
            <a:picLocks noChangeAspect="1"/>
          </p:cNvPicPr>
          <p:nvPr/>
        </p:nvPicPr>
        <p:blipFill>
          <a:blip r:embed="rId7"/>
          <a:stretch>
            <a:fillRect/>
          </a:stretch>
        </p:blipFill>
        <p:spPr>
          <a:xfrm>
            <a:off x="4006747" y="4703672"/>
            <a:ext cx="4178505" cy="18859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39142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black logo&#10;&#10;Description automatically generated">
            <a:extLst>
              <a:ext uri="{FF2B5EF4-FFF2-40B4-BE49-F238E27FC236}">
                <a16:creationId xmlns:a16="http://schemas.microsoft.com/office/drawing/2014/main" id="{39D68A40-9A82-19F5-4686-0AF56C6DF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4615" y="5791200"/>
            <a:ext cx="2000250" cy="1066800"/>
          </a:xfrm>
          <a:prstGeom prst="rect">
            <a:avLst/>
          </a:prstGeom>
        </p:spPr>
      </p:pic>
      <p:pic>
        <p:nvPicPr>
          <p:cNvPr id="3" name="Picture 2">
            <a:extLst>
              <a:ext uri="{FF2B5EF4-FFF2-40B4-BE49-F238E27FC236}">
                <a16:creationId xmlns:a16="http://schemas.microsoft.com/office/drawing/2014/main" id="{1DEF76A9-D08C-B277-B4CF-4F7D0CBCE3D7}"/>
              </a:ext>
            </a:extLst>
          </p:cNvPr>
          <p:cNvPicPr>
            <a:picLocks noChangeAspect="1"/>
          </p:cNvPicPr>
          <p:nvPr/>
        </p:nvPicPr>
        <p:blipFill>
          <a:blip r:embed="rId3"/>
          <a:stretch>
            <a:fillRect/>
          </a:stretch>
        </p:blipFill>
        <p:spPr>
          <a:xfrm>
            <a:off x="139643" y="72255"/>
            <a:ext cx="1257495" cy="1104021"/>
          </a:xfrm>
          <a:prstGeom prst="rect">
            <a:avLst/>
          </a:prstGeom>
        </p:spPr>
      </p:pic>
    </p:spTree>
    <p:extLst>
      <p:ext uri="{BB962C8B-B14F-4D97-AF65-F5344CB8AC3E}">
        <p14:creationId xmlns:p14="http://schemas.microsoft.com/office/powerpoint/2010/main" val="332957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black logo&#10;&#10;Description automatically generated">
            <a:extLst>
              <a:ext uri="{FF2B5EF4-FFF2-40B4-BE49-F238E27FC236}">
                <a16:creationId xmlns:a16="http://schemas.microsoft.com/office/drawing/2014/main" id="{39D68A40-9A82-19F5-4686-0AF56C6DF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4615" y="5791200"/>
            <a:ext cx="2000250" cy="1066800"/>
          </a:xfrm>
          <a:prstGeom prst="rect">
            <a:avLst/>
          </a:prstGeom>
        </p:spPr>
      </p:pic>
      <p:sp>
        <p:nvSpPr>
          <p:cNvPr id="11" name="Title 1">
            <a:extLst>
              <a:ext uri="{FF2B5EF4-FFF2-40B4-BE49-F238E27FC236}">
                <a16:creationId xmlns:a16="http://schemas.microsoft.com/office/drawing/2014/main" id="{A7D5F5DE-44E0-FBE0-2BD1-F4C322C510B1}"/>
              </a:ext>
            </a:extLst>
          </p:cNvPr>
          <p:cNvSpPr>
            <a:spLocks noGrp="1"/>
          </p:cNvSpPr>
          <p:nvPr>
            <p:ph type="title"/>
          </p:nvPr>
        </p:nvSpPr>
        <p:spPr>
          <a:xfrm>
            <a:off x="1124125" y="2760080"/>
            <a:ext cx="9865453" cy="1337840"/>
          </a:xfrm>
        </p:spPr>
        <p:txBody>
          <a:bodyPr>
            <a:normAutofit/>
          </a:bodyPr>
          <a:lstStyle/>
          <a:p>
            <a:pPr algn="ctr"/>
            <a:r>
              <a:rPr lang="en-GB" b="1" dirty="0">
                <a:latin typeface="AmazonEmberBold"/>
              </a:rPr>
              <a:t>AWS Amplify</a:t>
            </a:r>
            <a:br>
              <a:rPr lang="en-GB" b="0" i="0" dirty="0">
                <a:effectLst/>
                <a:latin typeface="AmazonEmberBold"/>
              </a:rPr>
            </a:br>
            <a:r>
              <a:rPr lang="en-GB" sz="1600" b="0" i="0" dirty="0">
                <a:effectLst/>
                <a:latin typeface="AmazonEmber"/>
              </a:rPr>
              <a:t>Listening to the GitHub repository changes</a:t>
            </a:r>
            <a:br>
              <a:rPr lang="en-GB" sz="2000" dirty="0">
                <a:latin typeface="AmazonEmber"/>
              </a:rPr>
            </a:br>
            <a:endParaRPr lang="en-PT" sz="2000" dirty="0">
              <a:latin typeface="AmazonEmber"/>
            </a:endParaRPr>
          </a:p>
        </p:txBody>
      </p:sp>
      <p:pic>
        <p:nvPicPr>
          <p:cNvPr id="3" name="Picture 2">
            <a:extLst>
              <a:ext uri="{FF2B5EF4-FFF2-40B4-BE49-F238E27FC236}">
                <a16:creationId xmlns:a16="http://schemas.microsoft.com/office/drawing/2014/main" id="{1DEF76A9-D08C-B277-B4CF-4F7D0CBCE3D7}"/>
              </a:ext>
            </a:extLst>
          </p:cNvPr>
          <p:cNvPicPr>
            <a:picLocks noChangeAspect="1"/>
          </p:cNvPicPr>
          <p:nvPr/>
        </p:nvPicPr>
        <p:blipFill>
          <a:blip r:embed="rId3"/>
          <a:stretch>
            <a:fillRect/>
          </a:stretch>
        </p:blipFill>
        <p:spPr>
          <a:xfrm>
            <a:off x="139643" y="72255"/>
            <a:ext cx="1257495" cy="1104021"/>
          </a:xfrm>
          <a:prstGeom prst="rect">
            <a:avLst/>
          </a:prstGeom>
        </p:spPr>
      </p:pic>
      <p:pic>
        <p:nvPicPr>
          <p:cNvPr id="1026" name="Picture 2" descr="GitHub Logo: valor, história, PNG">
            <a:extLst>
              <a:ext uri="{FF2B5EF4-FFF2-40B4-BE49-F238E27FC236}">
                <a16:creationId xmlns:a16="http://schemas.microsoft.com/office/drawing/2014/main" id="{6F913CDE-427F-02F1-CB7F-5DD5EA3ED6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09494" y="88255"/>
            <a:ext cx="1933572" cy="108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71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black logo&#10;&#10;Description automatically generated">
            <a:extLst>
              <a:ext uri="{FF2B5EF4-FFF2-40B4-BE49-F238E27FC236}">
                <a16:creationId xmlns:a16="http://schemas.microsoft.com/office/drawing/2014/main" id="{39D68A40-9A82-19F5-4686-0AF56C6DF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4615" y="5791200"/>
            <a:ext cx="2000250" cy="1066800"/>
          </a:xfrm>
          <a:prstGeom prst="rect">
            <a:avLst/>
          </a:prstGeom>
        </p:spPr>
      </p:pic>
      <p:pic>
        <p:nvPicPr>
          <p:cNvPr id="3" name="Picture 2">
            <a:extLst>
              <a:ext uri="{FF2B5EF4-FFF2-40B4-BE49-F238E27FC236}">
                <a16:creationId xmlns:a16="http://schemas.microsoft.com/office/drawing/2014/main" id="{1DEF76A9-D08C-B277-B4CF-4F7D0CBCE3D7}"/>
              </a:ext>
            </a:extLst>
          </p:cNvPr>
          <p:cNvPicPr>
            <a:picLocks noChangeAspect="1"/>
          </p:cNvPicPr>
          <p:nvPr/>
        </p:nvPicPr>
        <p:blipFill>
          <a:blip r:embed="rId3"/>
          <a:stretch>
            <a:fillRect/>
          </a:stretch>
        </p:blipFill>
        <p:spPr>
          <a:xfrm>
            <a:off x="139643" y="72255"/>
            <a:ext cx="1257495" cy="1104021"/>
          </a:xfrm>
          <a:prstGeom prst="rect">
            <a:avLst/>
          </a:prstGeom>
        </p:spPr>
      </p:pic>
      <p:pic>
        <p:nvPicPr>
          <p:cNvPr id="5" name="Picture 2" descr="GitHub Logo: valor, história, PNG">
            <a:extLst>
              <a:ext uri="{FF2B5EF4-FFF2-40B4-BE49-F238E27FC236}">
                <a16:creationId xmlns:a16="http://schemas.microsoft.com/office/drawing/2014/main" id="{1392512C-9AD1-CC3E-5C33-FE6794C88C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09494" y="88255"/>
            <a:ext cx="1933572" cy="108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033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00A9C-62B8-3362-C075-C47392460926}"/>
              </a:ext>
            </a:extLst>
          </p:cNvPr>
          <p:cNvSpPr>
            <a:spLocks noGrp="1"/>
          </p:cNvSpPr>
          <p:nvPr>
            <p:ph type="title"/>
          </p:nvPr>
        </p:nvSpPr>
        <p:spPr/>
        <p:txBody>
          <a:bodyPr/>
          <a:lstStyle/>
          <a:p>
            <a:r>
              <a:rPr lang="en-PT" b="1" dirty="0"/>
              <a:t>Speaker</a:t>
            </a:r>
            <a:r>
              <a:rPr lang="pt-BR" b="1" dirty="0"/>
              <a:t>s</a:t>
            </a:r>
            <a:endParaRPr lang="en-PT" b="1" dirty="0"/>
          </a:p>
        </p:txBody>
      </p:sp>
      <p:pic>
        <p:nvPicPr>
          <p:cNvPr id="7" name="Picture 6">
            <a:extLst>
              <a:ext uri="{FF2B5EF4-FFF2-40B4-BE49-F238E27FC236}">
                <a16:creationId xmlns:a16="http://schemas.microsoft.com/office/drawing/2014/main" id="{E2BA1E26-A4B9-00E5-0A14-39FA60944194}"/>
              </a:ext>
            </a:extLst>
          </p:cNvPr>
          <p:cNvPicPr>
            <a:picLocks noChangeAspect="1"/>
          </p:cNvPicPr>
          <p:nvPr/>
        </p:nvPicPr>
        <p:blipFill>
          <a:blip r:embed="rId2"/>
          <a:stretch>
            <a:fillRect/>
          </a:stretch>
        </p:blipFill>
        <p:spPr>
          <a:xfrm>
            <a:off x="957262" y="1690688"/>
            <a:ext cx="1395413" cy="1427007"/>
          </a:xfrm>
          <a:prstGeom prst="rect">
            <a:avLst/>
          </a:prstGeom>
        </p:spPr>
      </p:pic>
      <p:sp>
        <p:nvSpPr>
          <p:cNvPr id="9" name="TextBox 8">
            <a:extLst>
              <a:ext uri="{FF2B5EF4-FFF2-40B4-BE49-F238E27FC236}">
                <a16:creationId xmlns:a16="http://schemas.microsoft.com/office/drawing/2014/main" id="{F09D40E4-9B40-5D5D-FCC9-938972955A33}"/>
              </a:ext>
            </a:extLst>
          </p:cNvPr>
          <p:cNvSpPr txBox="1"/>
          <p:nvPr/>
        </p:nvSpPr>
        <p:spPr>
          <a:xfrm>
            <a:off x="2471737" y="1617613"/>
            <a:ext cx="7383822" cy="1077218"/>
          </a:xfrm>
          <a:prstGeom prst="rect">
            <a:avLst/>
          </a:prstGeom>
          <a:noFill/>
        </p:spPr>
        <p:txBody>
          <a:bodyPr wrap="square">
            <a:spAutoFit/>
          </a:bodyPr>
          <a:lstStyle/>
          <a:p>
            <a:pPr algn="just"/>
            <a:r>
              <a:rPr lang="en-GB" sz="1600" dirty="0">
                <a:solidFill>
                  <a:srgbClr val="041E42"/>
                </a:solidFill>
                <a:effectLst/>
                <a:latin typeface="Helvetica" panose="020B0604020202020204" pitchFamily="34" charset="0"/>
                <a:ea typeface="Times New Roman" panose="02020603050405020304" pitchFamily="18" charset="0"/>
              </a:rPr>
              <a:t>Damásio is a software engineer which main framework is .NET - mostly backend oriented but open to frontend. Talk to him about Agile, Cloud, DevOps practices and thinking (knowledge exchange). Outside of work he spends time with his family, friends and doing Brazilian Jiu-jitsu and/or Muay Thai. </a:t>
            </a:r>
            <a:endParaRPr lang="en-GB" sz="1600" dirty="0"/>
          </a:p>
        </p:txBody>
      </p:sp>
      <p:sp>
        <p:nvSpPr>
          <p:cNvPr id="11" name="TextBox 10">
            <a:extLst>
              <a:ext uri="{FF2B5EF4-FFF2-40B4-BE49-F238E27FC236}">
                <a16:creationId xmlns:a16="http://schemas.microsoft.com/office/drawing/2014/main" id="{9D5668B9-600F-0D17-0678-AF2ECC1DF80F}"/>
              </a:ext>
            </a:extLst>
          </p:cNvPr>
          <p:cNvSpPr txBox="1"/>
          <p:nvPr/>
        </p:nvSpPr>
        <p:spPr>
          <a:xfrm>
            <a:off x="2471736" y="4024262"/>
            <a:ext cx="7383821" cy="830997"/>
          </a:xfrm>
          <a:prstGeom prst="rect">
            <a:avLst/>
          </a:prstGeom>
          <a:noFill/>
        </p:spPr>
        <p:txBody>
          <a:bodyPr wrap="square">
            <a:spAutoFit/>
          </a:bodyPr>
          <a:lstStyle/>
          <a:p>
            <a:r>
              <a:rPr lang="en-GB" sz="1600" dirty="0">
                <a:solidFill>
                  <a:srgbClr val="041E42"/>
                </a:solidFill>
                <a:effectLst/>
                <a:latin typeface="Lato" panose="020F0502020204030203" pitchFamily="34" charset="0"/>
                <a:ea typeface="Times New Roman" panose="02020603050405020304" pitchFamily="18" charset="0"/>
                <a:cs typeface="Calibri" panose="020F0502020204030204" pitchFamily="34" charset="0"/>
              </a:rPr>
              <a:t>Renato is a full stack developer focusing on .NET backend. During his free time, Renato enjoys watching Netflix series', reading books, and spending quality time playing with his dogs and his lovely child. </a:t>
            </a:r>
            <a:endParaRPr lang="en-GB" sz="1600" dirty="0"/>
          </a:p>
        </p:txBody>
      </p:sp>
      <p:pic>
        <p:nvPicPr>
          <p:cNvPr id="13" name="Picture 12" descr="A person wearing sunglasses smiling&#10;&#10;Description automatically generated">
            <a:extLst>
              <a:ext uri="{FF2B5EF4-FFF2-40B4-BE49-F238E27FC236}">
                <a16:creationId xmlns:a16="http://schemas.microsoft.com/office/drawing/2014/main" id="{B8D02C7E-B062-79ED-A8DC-ED704F1F76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262" y="4110037"/>
            <a:ext cx="1395413" cy="1699472"/>
          </a:xfrm>
          <a:prstGeom prst="rect">
            <a:avLst/>
          </a:prstGeom>
        </p:spPr>
      </p:pic>
      <p:pic>
        <p:nvPicPr>
          <p:cNvPr id="14" name="Picture 13" descr="A blue and black logo&#10;&#10;Description automatically generated">
            <a:extLst>
              <a:ext uri="{FF2B5EF4-FFF2-40B4-BE49-F238E27FC236}">
                <a16:creationId xmlns:a16="http://schemas.microsoft.com/office/drawing/2014/main" id="{BD5C9760-15A9-A2F8-E338-57B1BFC896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55559" y="5643563"/>
            <a:ext cx="2000250" cy="1066800"/>
          </a:xfrm>
          <a:prstGeom prst="rect">
            <a:avLst/>
          </a:prstGeom>
        </p:spPr>
      </p:pic>
    </p:spTree>
    <p:extLst>
      <p:ext uri="{BB962C8B-B14F-4D97-AF65-F5344CB8AC3E}">
        <p14:creationId xmlns:p14="http://schemas.microsoft.com/office/powerpoint/2010/main" val="1801567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2AB1E-3340-CDD5-EA39-6540BFA83E3F}"/>
              </a:ext>
            </a:extLst>
          </p:cNvPr>
          <p:cNvSpPr>
            <a:spLocks noGrp="1"/>
          </p:cNvSpPr>
          <p:nvPr>
            <p:ph type="title"/>
          </p:nvPr>
        </p:nvSpPr>
        <p:spPr>
          <a:xfrm>
            <a:off x="838201" y="130434"/>
            <a:ext cx="10515600" cy="1325563"/>
          </a:xfrm>
        </p:spPr>
        <p:txBody>
          <a:bodyPr/>
          <a:lstStyle/>
          <a:p>
            <a:r>
              <a:rPr lang="pt-BR" b="1" dirty="0"/>
              <a:t>Here we go!</a:t>
            </a:r>
            <a:endParaRPr lang="en-PT" b="1" dirty="0"/>
          </a:p>
        </p:txBody>
      </p:sp>
      <p:pic>
        <p:nvPicPr>
          <p:cNvPr id="6" name="Picture 5" descr="A blue and black logo&#10;&#10;Description automatically generated">
            <a:extLst>
              <a:ext uri="{FF2B5EF4-FFF2-40B4-BE49-F238E27FC236}">
                <a16:creationId xmlns:a16="http://schemas.microsoft.com/office/drawing/2014/main" id="{39D68A40-9A82-19F5-4686-0AF56C6DF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5559" y="5643563"/>
            <a:ext cx="2000250" cy="1066800"/>
          </a:xfrm>
          <a:prstGeom prst="rect">
            <a:avLst/>
          </a:prstGeom>
        </p:spPr>
      </p:pic>
      <p:pic>
        <p:nvPicPr>
          <p:cNvPr id="8" name="Picture 7">
            <a:extLst>
              <a:ext uri="{FF2B5EF4-FFF2-40B4-BE49-F238E27FC236}">
                <a16:creationId xmlns:a16="http://schemas.microsoft.com/office/drawing/2014/main" id="{1C6E1883-8C29-1908-D7D1-3C5B6FE9C4D9}"/>
              </a:ext>
            </a:extLst>
          </p:cNvPr>
          <p:cNvPicPr>
            <a:picLocks noChangeAspect="1"/>
          </p:cNvPicPr>
          <p:nvPr/>
        </p:nvPicPr>
        <p:blipFill>
          <a:blip r:embed="rId3"/>
          <a:stretch>
            <a:fillRect/>
          </a:stretch>
        </p:blipFill>
        <p:spPr>
          <a:xfrm>
            <a:off x="838199" y="1455997"/>
            <a:ext cx="8658139" cy="4849935"/>
          </a:xfrm>
          <a:prstGeom prst="rect">
            <a:avLst/>
          </a:prstGeom>
        </p:spPr>
      </p:pic>
      <p:pic>
        <p:nvPicPr>
          <p:cNvPr id="9" name="Picture 20" descr="Amazon Route 53IT Experts">
            <a:extLst>
              <a:ext uri="{FF2B5EF4-FFF2-40B4-BE49-F238E27FC236}">
                <a16:creationId xmlns:a16="http://schemas.microsoft.com/office/drawing/2014/main" id="{A9F97F99-1866-7CB6-1F47-8B4C558A52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5575" y="1619726"/>
            <a:ext cx="626227" cy="65768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Linode Install SSL Certificate | Guide">
            <a:extLst>
              <a:ext uri="{FF2B5EF4-FFF2-40B4-BE49-F238E27FC236}">
                <a16:creationId xmlns:a16="http://schemas.microsoft.com/office/drawing/2014/main" id="{A5D9293B-9EF9-B0AE-A9D1-4962156B54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3675" y="1601132"/>
            <a:ext cx="660699" cy="66069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B2B8CB7F-7A7F-ABAE-92AF-2FF376274B81}"/>
              </a:ext>
            </a:extLst>
          </p:cNvPr>
          <p:cNvPicPr>
            <a:picLocks noChangeAspect="1"/>
          </p:cNvPicPr>
          <p:nvPr/>
        </p:nvPicPr>
        <p:blipFill>
          <a:blip r:embed="rId6"/>
          <a:stretch>
            <a:fillRect/>
          </a:stretch>
        </p:blipFill>
        <p:spPr>
          <a:xfrm>
            <a:off x="6862507" y="2904468"/>
            <a:ext cx="842336" cy="660350"/>
          </a:xfrm>
          <a:prstGeom prst="rect">
            <a:avLst/>
          </a:prstGeom>
        </p:spPr>
      </p:pic>
      <p:pic>
        <p:nvPicPr>
          <p:cNvPr id="13" name="Picture 12">
            <a:extLst>
              <a:ext uri="{FF2B5EF4-FFF2-40B4-BE49-F238E27FC236}">
                <a16:creationId xmlns:a16="http://schemas.microsoft.com/office/drawing/2014/main" id="{69BE0F08-0D08-07C9-B714-D50C06AAD4DB}"/>
              </a:ext>
            </a:extLst>
          </p:cNvPr>
          <p:cNvPicPr>
            <a:picLocks noChangeAspect="1"/>
          </p:cNvPicPr>
          <p:nvPr/>
        </p:nvPicPr>
        <p:blipFill>
          <a:blip r:embed="rId7"/>
          <a:stretch>
            <a:fillRect/>
          </a:stretch>
        </p:blipFill>
        <p:spPr>
          <a:xfrm>
            <a:off x="4889155" y="2917216"/>
            <a:ext cx="572983" cy="623940"/>
          </a:xfrm>
          <a:prstGeom prst="rect">
            <a:avLst/>
          </a:prstGeom>
        </p:spPr>
      </p:pic>
      <p:pic>
        <p:nvPicPr>
          <p:cNvPr id="14" name="Picture 13">
            <a:extLst>
              <a:ext uri="{FF2B5EF4-FFF2-40B4-BE49-F238E27FC236}">
                <a16:creationId xmlns:a16="http://schemas.microsoft.com/office/drawing/2014/main" id="{F06D797F-C70F-9032-63AB-BF4AB57285D1}"/>
              </a:ext>
            </a:extLst>
          </p:cNvPr>
          <p:cNvPicPr>
            <a:picLocks noChangeAspect="1"/>
          </p:cNvPicPr>
          <p:nvPr/>
        </p:nvPicPr>
        <p:blipFill>
          <a:blip r:embed="rId8"/>
          <a:stretch>
            <a:fillRect/>
          </a:stretch>
        </p:blipFill>
        <p:spPr>
          <a:xfrm>
            <a:off x="2686146" y="2925813"/>
            <a:ext cx="691092" cy="606746"/>
          </a:xfrm>
          <a:prstGeom prst="rect">
            <a:avLst/>
          </a:prstGeom>
        </p:spPr>
      </p:pic>
      <p:pic>
        <p:nvPicPr>
          <p:cNvPr id="15" name="Picture 14">
            <a:extLst>
              <a:ext uri="{FF2B5EF4-FFF2-40B4-BE49-F238E27FC236}">
                <a16:creationId xmlns:a16="http://schemas.microsoft.com/office/drawing/2014/main" id="{085BB1E5-BA41-D55F-E494-FA4C2B82FF59}"/>
              </a:ext>
            </a:extLst>
          </p:cNvPr>
          <p:cNvPicPr>
            <a:picLocks noChangeAspect="1"/>
          </p:cNvPicPr>
          <p:nvPr/>
        </p:nvPicPr>
        <p:blipFill>
          <a:blip r:embed="rId9"/>
          <a:stretch>
            <a:fillRect/>
          </a:stretch>
        </p:blipFill>
        <p:spPr>
          <a:xfrm>
            <a:off x="2686146" y="4180965"/>
            <a:ext cx="609760" cy="702838"/>
          </a:xfrm>
          <a:prstGeom prst="rect">
            <a:avLst/>
          </a:prstGeom>
        </p:spPr>
      </p:pic>
      <p:pic>
        <p:nvPicPr>
          <p:cNvPr id="16" name="Picture 15">
            <a:extLst>
              <a:ext uri="{FF2B5EF4-FFF2-40B4-BE49-F238E27FC236}">
                <a16:creationId xmlns:a16="http://schemas.microsoft.com/office/drawing/2014/main" id="{80503918-34F0-0BA7-E00E-0C045AD7B535}"/>
              </a:ext>
            </a:extLst>
          </p:cNvPr>
          <p:cNvPicPr>
            <a:picLocks noChangeAspect="1"/>
          </p:cNvPicPr>
          <p:nvPr/>
        </p:nvPicPr>
        <p:blipFill>
          <a:blip r:embed="rId10"/>
          <a:stretch>
            <a:fillRect/>
          </a:stretch>
        </p:blipFill>
        <p:spPr>
          <a:xfrm>
            <a:off x="4781872" y="4180965"/>
            <a:ext cx="723962" cy="702838"/>
          </a:xfrm>
          <a:prstGeom prst="rect">
            <a:avLst/>
          </a:prstGeom>
        </p:spPr>
      </p:pic>
      <p:pic>
        <p:nvPicPr>
          <p:cNvPr id="17" name="Picture 16" descr="Getting started with RAPIDS on AWS ECS using Dask Cloud Provider | by Jacob  Tomlinson | RAPIDS AI | Medium">
            <a:extLst>
              <a:ext uri="{FF2B5EF4-FFF2-40B4-BE49-F238E27FC236}">
                <a16:creationId xmlns:a16="http://schemas.microsoft.com/office/drawing/2014/main" id="{100FA570-A152-CFC4-FA60-20143FD5F0E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97922" y="4111826"/>
            <a:ext cx="820500" cy="8205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F4BE873C-0DF7-BEA7-F7B4-FE79A4057DCA}"/>
              </a:ext>
            </a:extLst>
          </p:cNvPr>
          <p:cNvPicPr>
            <a:picLocks noChangeAspect="1"/>
          </p:cNvPicPr>
          <p:nvPr/>
        </p:nvPicPr>
        <p:blipFill>
          <a:blip r:embed="rId12"/>
          <a:stretch>
            <a:fillRect/>
          </a:stretch>
        </p:blipFill>
        <p:spPr>
          <a:xfrm>
            <a:off x="6797922" y="5479334"/>
            <a:ext cx="750046" cy="657681"/>
          </a:xfrm>
          <a:prstGeom prst="rect">
            <a:avLst/>
          </a:prstGeom>
        </p:spPr>
      </p:pic>
      <p:pic>
        <p:nvPicPr>
          <p:cNvPr id="2050" name="Picture 2" descr="Discover the AWS Cost Management Tools Unit | Salesforce Trailhead">
            <a:extLst>
              <a:ext uri="{FF2B5EF4-FFF2-40B4-BE49-F238E27FC236}">
                <a16:creationId xmlns:a16="http://schemas.microsoft.com/office/drawing/2014/main" id="{F8440E81-32DE-7040-D5E6-D652CCC2581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95906" y="5425942"/>
            <a:ext cx="783424" cy="7834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uper quizzes - SuperGuide">
            <a:extLst>
              <a:ext uri="{FF2B5EF4-FFF2-40B4-BE49-F238E27FC236}">
                <a16:creationId xmlns:a16="http://schemas.microsoft.com/office/drawing/2014/main" id="{A182F871-A36E-31E7-9AAD-4937C5C1EDB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90554" y="5532209"/>
            <a:ext cx="948208" cy="53099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186153B3-A95E-2922-1833-14352EB3A41F}"/>
              </a:ext>
            </a:extLst>
          </p:cNvPr>
          <p:cNvSpPr txBox="1"/>
          <p:nvPr/>
        </p:nvSpPr>
        <p:spPr>
          <a:xfrm>
            <a:off x="4205720" y="5479334"/>
            <a:ext cx="1146917" cy="646331"/>
          </a:xfrm>
          <a:prstGeom prst="rect">
            <a:avLst/>
          </a:prstGeom>
          <a:noFill/>
        </p:spPr>
        <p:txBody>
          <a:bodyPr wrap="none" rtlCol="0">
            <a:spAutoFit/>
          </a:bodyPr>
          <a:lstStyle/>
          <a:p>
            <a:r>
              <a:rPr lang="pt-BR" b="1" dirty="0">
                <a:solidFill>
                  <a:schemeClr val="bg1"/>
                </a:solidFill>
              </a:rPr>
              <a:t>Pricing </a:t>
            </a:r>
          </a:p>
          <a:p>
            <a:r>
              <a:rPr lang="pt-BR" b="1" dirty="0">
                <a:solidFill>
                  <a:schemeClr val="bg1"/>
                </a:solidFill>
              </a:rPr>
              <a:t>Calculator</a:t>
            </a:r>
            <a:endParaRPr lang="en-GB" b="1" dirty="0">
              <a:solidFill>
                <a:schemeClr val="bg1"/>
              </a:solidFill>
            </a:endParaRPr>
          </a:p>
        </p:txBody>
      </p:sp>
      <p:pic>
        <p:nvPicPr>
          <p:cNvPr id="5" name="Picture 4">
            <a:extLst>
              <a:ext uri="{FF2B5EF4-FFF2-40B4-BE49-F238E27FC236}">
                <a16:creationId xmlns:a16="http://schemas.microsoft.com/office/drawing/2014/main" id="{87FE90CE-923D-3199-EA3F-03A52D165849}"/>
              </a:ext>
            </a:extLst>
          </p:cNvPr>
          <p:cNvPicPr>
            <a:picLocks noChangeAspect="1"/>
          </p:cNvPicPr>
          <p:nvPr/>
        </p:nvPicPr>
        <p:blipFill>
          <a:blip r:embed="rId15"/>
          <a:stretch>
            <a:fillRect/>
          </a:stretch>
        </p:blipFill>
        <p:spPr>
          <a:xfrm>
            <a:off x="5193702" y="1342417"/>
            <a:ext cx="391889" cy="3722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74C93C6E-0093-639D-06A7-1552BCECC3A5}"/>
              </a:ext>
            </a:extLst>
          </p:cNvPr>
          <p:cNvPicPr>
            <a:picLocks noChangeAspect="1"/>
          </p:cNvPicPr>
          <p:nvPr/>
        </p:nvPicPr>
        <p:blipFill>
          <a:blip r:embed="rId15"/>
          <a:stretch>
            <a:fillRect/>
          </a:stretch>
        </p:blipFill>
        <p:spPr>
          <a:xfrm>
            <a:off x="8053941" y="1351714"/>
            <a:ext cx="391889" cy="3722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a:extLst>
              <a:ext uri="{FF2B5EF4-FFF2-40B4-BE49-F238E27FC236}">
                <a16:creationId xmlns:a16="http://schemas.microsoft.com/office/drawing/2014/main" id="{FF14067B-4209-FAB0-737D-D3E86ED34EE1}"/>
              </a:ext>
            </a:extLst>
          </p:cNvPr>
          <p:cNvPicPr>
            <a:picLocks noChangeAspect="1"/>
          </p:cNvPicPr>
          <p:nvPr/>
        </p:nvPicPr>
        <p:blipFill>
          <a:blip r:embed="rId15"/>
          <a:stretch>
            <a:fillRect/>
          </a:stretch>
        </p:blipFill>
        <p:spPr>
          <a:xfrm>
            <a:off x="7857996" y="2632333"/>
            <a:ext cx="391889" cy="3722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8D289E57-7D9F-803D-A7F7-7112CBEBE84C}"/>
              </a:ext>
            </a:extLst>
          </p:cNvPr>
          <p:cNvPicPr>
            <a:picLocks noChangeAspect="1"/>
          </p:cNvPicPr>
          <p:nvPr/>
        </p:nvPicPr>
        <p:blipFill>
          <a:blip r:embed="rId15"/>
          <a:stretch>
            <a:fillRect/>
          </a:stretch>
        </p:blipFill>
        <p:spPr>
          <a:xfrm>
            <a:off x="5729630" y="2779314"/>
            <a:ext cx="391889" cy="3722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2" name="Picture 21">
            <a:extLst>
              <a:ext uri="{FF2B5EF4-FFF2-40B4-BE49-F238E27FC236}">
                <a16:creationId xmlns:a16="http://schemas.microsoft.com/office/drawing/2014/main" id="{81E9EB47-491B-DB6B-4B11-71B46B888F14}"/>
              </a:ext>
            </a:extLst>
          </p:cNvPr>
          <p:cNvPicPr>
            <a:picLocks noChangeAspect="1"/>
          </p:cNvPicPr>
          <p:nvPr/>
        </p:nvPicPr>
        <p:blipFill>
          <a:blip r:embed="rId15"/>
          <a:stretch>
            <a:fillRect/>
          </a:stretch>
        </p:blipFill>
        <p:spPr>
          <a:xfrm>
            <a:off x="3480278" y="2739665"/>
            <a:ext cx="391889" cy="3722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30" name="Picture 6" descr="Sonic Running Gif - GIFcen">
            <a:extLst>
              <a:ext uri="{FF2B5EF4-FFF2-40B4-BE49-F238E27FC236}">
                <a16:creationId xmlns:a16="http://schemas.microsoft.com/office/drawing/2014/main" id="{2DE4E3C3-E2FE-0DCF-426C-B35ABE38B4F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33336" y="4022048"/>
            <a:ext cx="492225" cy="59067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GitHub Logo: valor, história, PNG">
            <a:extLst>
              <a:ext uri="{FF2B5EF4-FFF2-40B4-BE49-F238E27FC236}">
                <a16:creationId xmlns:a16="http://schemas.microsoft.com/office/drawing/2014/main" id="{EFFE54D9-1640-CEAF-6F3B-E1060D59F72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34587" y="1702713"/>
            <a:ext cx="878047" cy="491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562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2AB1E-3340-CDD5-EA39-6540BFA83E3F}"/>
              </a:ext>
            </a:extLst>
          </p:cNvPr>
          <p:cNvSpPr>
            <a:spLocks noGrp="1"/>
          </p:cNvSpPr>
          <p:nvPr>
            <p:ph type="title"/>
          </p:nvPr>
        </p:nvSpPr>
        <p:spPr>
          <a:xfrm>
            <a:off x="1124125" y="2760080"/>
            <a:ext cx="9865453" cy="1337840"/>
          </a:xfrm>
        </p:spPr>
        <p:txBody>
          <a:bodyPr>
            <a:normAutofit/>
          </a:bodyPr>
          <a:lstStyle/>
          <a:p>
            <a:pPr algn="ctr"/>
            <a:r>
              <a:rPr lang="en-GB" b="1" i="0" dirty="0">
                <a:effectLst/>
                <a:latin typeface="AmazonEmberBold"/>
              </a:rPr>
              <a:t>Amazon EC2</a:t>
            </a:r>
            <a:br>
              <a:rPr lang="en-GB" b="1" i="0" dirty="0">
                <a:effectLst/>
                <a:latin typeface="AmazonEmberBold"/>
              </a:rPr>
            </a:br>
            <a:r>
              <a:rPr lang="en-GB" sz="1600" dirty="0">
                <a:latin typeface="AmazonEmber"/>
              </a:rPr>
              <a:t>Secure and resizable compute capacity to support virtually any workload</a:t>
            </a:r>
            <a:br>
              <a:rPr lang="en-GB" sz="2000" dirty="0">
                <a:latin typeface="AmazonEmber"/>
              </a:rPr>
            </a:br>
            <a:endParaRPr lang="en-PT" sz="2000" dirty="0">
              <a:latin typeface="AmazonEmber"/>
            </a:endParaRPr>
          </a:p>
        </p:txBody>
      </p:sp>
      <p:pic>
        <p:nvPicPr>
          <p:cNvPr id="6" name="Picture 5" descr="A blue and black logo&#10;&#10;Description automatically generated">
            <a:extLst>
              <a:ext uri="{FF2B5EF4-FFF2-40B4-BE49-F238E27FC236}">
                <a16:creationId xmlns:a16="http://schemas.microsoft.com/office/drawing/2014/main" id="{39D68A40-9A82-19F5-4686-0AF56C6DF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4615" y="5791200"/>
            <a:ext cx="2000250" cy="1066800"/>
          </a:xfrm>
          <a:prstGeom prst="rect">
            <a:avLst/>
          </a:prstGeom>
        </p:spPr>
      </p:pic>
      <p:pic>
        <p:nvPicPr>
          <p:cNvPr id="3" name="Picture 2">
            <a:extLst>
              <a:ext uri="{FF2B5EF4-FFF2-40B4-BE49-F238E27FC236}">
                <a16:creationId xmlns:a16="http://schemas.microsoft.com/office/drawing/2014/main" id="{45008A94-0E32-F240-2C9E-FBA2A4A23B08}"/>
              </a:ext>
            </a:extLst>
          </p:cNvPr>
          <p:cNvPicPr>
            <a:picLocks noChangeAspect="1"/>
          </p:cNvPicPr>
          <p:nvPr/>
        </p:nvPicPr>
        <p:blipFill>
          <a:blip r:embed="rId3"/>
          <a:stretch>
            <a:fillRect/>
          </a:stretch>
        </p:blipFill>
        <p:spPr>
          <a:xfrm>
            <a:off x="114340" y="0"/>
            <a:ext cx="1166567" cy="1344641"/>
          </a:xfrm>
          <a:prstGeom prst="rect">
            <a:avLst/>
          </a:prstGeom>
        </p:spPr>
      </p:pic>
    </p:spTree>
    <p:extLst>
      <p:ext uri="{BB962C8B-B14F-4D97-AF65-F5344CB8AC3E}">
        <p14:creationId xmlns:p14="http://schemas.microsoft.com/office/powerpoint/2010/main" val="3502801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black logo&#10;&#10;Description automatically generated">
            <a:extLst>
              <a:ext uri="{FF2B5EF4-FFF2-40B4-BE49-F238E27FC236}">
                <a16:creationId xmlns:a16="http://schemas.microsoft.com/office/drawing/2014/main" id="{39D68A40-9A82-19F5-4686-0AF56C6DF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4615" y="5791200"/>
            <a:ext cx="2000250" cy="1066800"/>
          </a:xfrm>
          <a:prstGeom prst="rect">
            <a:avLst/>
          </a:prstGeom>
        </p:spPr>
      </p:pic>
      <p:pic>
        <p:nvPicPr>
          <p:cNvPr id="8" name="Picture 7">
            <a:extLst>
              <a:ext uri="{FF2B5EF4-FFF2-40B4-BE49-F238E27FC236}">
                <a16:creationId xmlns:a16="http://schemas.microsoft.com/office/drawing/2014/main" id="{99A7B1CE-FC70-2B55-3CBB-470161751B84}"/>
              </a:ext>
            </a:extLst>
          </p:cNvPr>
          <p:cNvPicPr>
            <a:picLocks noChangeAspect="1"/>
          </p:cNvPicPr>
          <p:nvPr/>
        </p:nvPicPr>
        <p:blipFill>
          <a:blip r:embed="rId3"/>
          <a:stretch>
            <a:fillRect/>
          </a:stretch>
        </p:blipFill>
        <p:spPr>
          <a:xfrm>
            <a:off x="4554480" y="1151446"/>
            <a:ext cx="3083040" cy="2019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63C5857A-DA76-F10A-C1D1-E83406957144}"/>
              </a:ext>
            </a:extLst>
          </p:cNvPr>
          <p:cNvPicPr>
            <a:picLocks noChangeAspect="1"/>
          </p:cNvPicPr>
          <p:nvPr/>
        </p:nvPicPr>
        <p:blipFill>
          <a:blip r:embed="rId4"/>
          <a:stretch>
            <a:fillRect/>
          </a:stretch>
        </p:blipFill>
        <p:spPr>
          <a:xfrm>
            <a:off x="790957" y="2589182"/>
            <a:ext cx="3083040" cy="20193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a:extLst>
              <a:ext uri="{FF2B5EF4-FFF2-40B4-BE49-F238E27FC236}">
                <a16:creationId xmlns:a16="http://schemas.microsoft.com/office/drawing/2014/main" id="{16CFBDC7-0CDA-708C-C2C3-B92B47C525C9}"/>
              </a:ext>
            </a:extLst>
          </p:cNvPr>
          <p:cNvPicPr>
            <a:picLocks noChangeAspect="1"/>
          </p:cNvPicPr>
          <p:nvPr/>
        </p:nvPicPr>
        <p:blipFill>
          <a:blip r:embed="rId5"/>
          <a:stretch>
            <a:fillRect/>
          </a:stretch>
        </p:blipFill>
        <p:spPr>
          <a:xfrm>
            <a:off x="8210139" y="2589182"/>
            <a:ext cx="3083040" cy="20193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13">
            <a:extLst>
              <a:ext uri="{FF2B5EF4-FFF2-40B4-BE49-F238E27FC236}">
                <a16:creationId xmlns:a16="http://schemas.microsoft.com/office/drawing/2014/main" id="{BEA53F9B-E4BC-E73A-F96A-B68BEEDDD3DD}"/>
              </a:ext>
            </a:extLst>
          </p:cNvPr>
          <p:cNvPicPr>
            <a:picLocks noChangeAspect="1"/>
          </p:cNvPicPr>
          <p:nvPr/>
        </p:nvPicPr>
        <p:blipFill>
          <a:blip r:embed="rId6"/>
          <a:stretch>
            <a:fillRect/>
          </a:stretch>
        </p:blipFill>
        <p:spPr>
          <a:xfrm>
            <a:off x="4554480" y="4153437"/>
            <a:ext cx="3083040" cy="20193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 name="Picture 1">
            <a:extLst>
              <a:ext uri="{FF2B5EF4-FFF2-40B4-BE49-F238E27FC236}">
                <a16:creationId xmlns:a16="http://schemas.microsoft.com/office/drawing/2014/main" id="{869B35ED-AB9A-F2A5-510C-53961245815C}"/>
              </a:ext>
            </a:extLst>
          </p:cNvPr>
          <p:cNvPicPr>
            <a:picLocks noChangeAspect="1"/>
          </p:cNvPicPr>
          <p:nvPr/>
        </p:nvPicPr>
        <p:blipFill>
          <a:blip r:embed="rId7"/>
          <a:stretch>
            <a:fillRect/>
          </a:stretch>
        </p:blipFill>
        <p:spPr>
          <a:xfrm>
            <a:off x="114340" y="0"/>
            <a:ext cx="1166567" cy="1344641"/>
          </a:xfrm>
          <a:prstGeom prst="rect">
            <a:avLst/>
          </a:prstGeom>
        </p:spPr>
      </p:pic>
    </p:spTree>
    <p:extLst>
      <p:ext uri="{BB962C8B-B14F-4D97-AF65-F5344CB8AC3E}">
        <p14:creationId xmlns:p14="http://schemas.microsoft.com/office/powerpoint/2010/main" val="1944844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black logo&#10;&#10;Description automatically generated">
            <a:extLst>
              <a:ext uri="{FF2B5EF4-FFF2-40B4-BE49-F238E27FC236}">
                <a16:creationId xmlns:a16="http://schemas.microsoft.com/office/drawing/2014/main" id="{39D68A40-9A82-19F5-4686-0AF56C6DF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4615" y="5791200"/>
            <a:ext cx="2000250" cy="1066800"/>
          </a:xfrm>
          <a:prstGeom prst="rect">
            <a:avLst/>
          </a:prstGeom>
        </p:spPr>
      </p:pic>
      <p:pic>
        <p:nvPicPr>
          <p:cNvPr id="4" name="Picture 3">
            <a:extLst>
              <a:ext uri="{FF2B5EF4-FFF2-40B4-BE49-F238E27FC236}">
                <a16:creationId xmlns:a16="http://schemas.microsoft.com/office/drawing/2014/main" id="{3A73EEEF-1DB9-E2F1-21A2-D962BB7A4F5F}"/>
              </a:ext>
            </a:extLst>
          </p:cNvPr>
          <p:cNvPicPr>
            <a:picLocks noChangeAspect="1"/>
          </p:cNvPicPr>
          <p:nvPr/>
        </p:nvPicPr>
        <p:blipFill>
          <a:blip r:embed="rId3"/>
          <a:stretch>
            <a:fillRect/>
          </a:stretch>
        </p:blipFill>
        <p:spPr>
          <a:xfrm>
            <a:off x="114340" y="0"/>
            <a:ext cx="1166567" cy="1344641"/>
          </a:xfrm>
          <a:prstGeom prst="rect">
            <a:avLst/>
          </a:prstGeom>
        </p:spPr>
      </p:pic>
    </p:spTree>
    <p:extLst>
      <p:ext uri="{BB962C8B-B14F-4D97-AF65-F5344CB8AC3E}">
        <p14:creationId xmlns:p14="http://schemas.microsoft.com/office/powerpoint/2010/main" val="2196153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2AB1E-3340-CDD5-EA39-6540BFA83E3F}"/>
              </a:ext>
            </a:extLst>
          </p:cNvPr>
          <p:cNvSpPr>
            <a:spLocks noGrp="1"/>
          </p:cNvSpPr>
          <p:nvPr>
            <p:ph type="title"/>
          </p:nvPr>
        </p:nvSpPr>
        <p:spPr>
          <a:xfrm>
            <a:off x="1124125" y="2760080"/>
            <a:ext cx="9865453" cy="1337840"/>
          </a:xfrm>
        </p:spPr>
        <p:txBody>
          <a:bodyPr>
            <a:normAutofit/>
          </a:bodyPr>
          <a:lstStyle/>
          <a:p>
            <a:pPr algn="ctr"/>
            <a:r>
              <a:rPr lang="en-GB" b="1" i="0" dirty="0">
                <a:effectLst/>
                <a:latin typeface="AmazonEmberBold"/>
              </a:rPr>
              <a:t>AWS Elastic Beanstalk</a:t>
            </a:r>
            <a:br>
              <a:rPr lang="en-GB" b="1" i="0" dirty="0">
                <a:effectLst/>
                <a:latin typeface="AmazonEmberBold"/>
              </a:rPr>
            </a:br>
            <a:r>
              <a:rPr lang="en-GB" sz="1600" dirty="0">
                <a:latin typeface="AmazonEmber"/>
              </a:rPr>
              <a:t>Deploy and Scale Web Applications</a:t>
            </a:r>
            <a:endParaRPr lang="en-PT" sz="1600" dirty="0">
              <a:latin typeface="AmazonEmber"/>
            </a:endParaRPr>
          </a:p>
        </p:txBody>
      </p:sp>
      <p:pic>
        <p:nvPicPr>
          <p:cNvPr id="6" name="Picture 5" descr="A blue and black logo&#10;&#10;Description automatically generated">
            <a:extLst>
              <a:ext uri="{FF2B5EF4-FFF2-40B4-BE49-F238E27FC236}">
                <a16:creationId xmlns:a16="http://schemas.microsoft.com/office/drawing/2014/main" id="{39D68A40-9A82-19F5-4686-0AF56C6DF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4615" y="5791200"/>
            <a:ext cx="2000250" cy="1066800"/>
          </a:xfrm>
          <a:prstGeom prst="rect">
            <a:avLst/>
          </a:prstGeom>
        </p:spPr>
      </p:pic>
      <p:pic>
        <p:nvPicPr>
          <p:cNvPr id="4" name="Picture 3">
            <a:extLst>
              <a:ext uri="{FF2B5EF4-FFF2-40B4-BE49-F238E27FC236}">
                <a16:creationId xmlns:a16="http://schemas.microsoft.com/office/drawing/2014/main" id="{72C95353-5A15-AF6A-9F0B-23798963B332}"/>
              </a:ext>
            </a:extLst>
          </p:cNvPr>
          <p:cNvPicPr>
            <a:picLocks noChangeAspect="1"/>
          </p:cNvPicPr>
          <p:nvPr/>
        </p:nvPicPr>
        <p:blipFill>
          <a:blip r:embed="rId3"/>
          <a:stretch>
            <a:fillRect/>
          </a:stretch>
        </p:blipFill>
        <p:spPr>
          <a:xfrm>
            <a:off x="107088" y="0"/>
            <a:ext cx="1359172" cy="1319514"/>
          </a:xfrm>
          <a:prstGeom prst="rect">
            <a:avLst/>
          </a:prstGeom>
        </p:spPr>
      </p:pic>
    </p:spTree>
    <p:extLst>
      <p:ext uri="{BB962C8B-B14F-4D97-AF65-F5344CB8AC3E}">
        <p14:creationId xmlns:p14="http://schemas.microsoft.com/office/powerpoint/2010/main" val="3942318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black logo&#10;&#10;Description automatically generated">
            <a:extLst>
              <a:ext uri="{FF2B5EF4-FFF2-40B4-BE49-F238E27FC236}">
                <a16:creationId xmlns:a16="http://schemas.microsoft.com/office/drawing/2014/main" id="{39D68A40-9A82-19F5-4686-0AF56C6DF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4615" y="5791200"/>
            <a:ext cx="2000250" cy="1066800"/>
          </a:xfrm>
          <a:prstGeom prst="rect">
            <a:avLst/>
          </a:prstGeom>
        </p:spPr>
      </p:pic>
      <p:pic>
        <p:nvPicPr>
          <p:cNvPr id="9" name="Picture 8">
            <a:extLst>
              <a:ext uri="{FF2B5EF4-FFF2-40B4-BE49-F238E27FC236}">
                <a16:creationId xmlns:a16="http://schemas.microsoft.com/office/drawing/2014/main" id="{CA6C22AB-4662-CE5E-7E03-4559AB0DC9BD}"/>
              </a:ext>
            </a:extLst>
          </p:cNvPr>
          <p:cNvPicPr>
            <a:picLocks noChangeAspect="1"/>
          </p:cNvPicPr>
          <p:nvPr/>
        </p:nvPicPr>
        <p:blipFill>
          <a:blip r:embed="rId3"/>
          <a:stretch>
            <a:fillRect/>
          </a:stretch>
        </p:blipFill>
        <p:spPr>
          <a:xfrm>
            <a:off x="4024312" y="1147437"/>
            <a:ext cx="4143375" cy="1752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30D90200-D497-2025-2CB4-E1D6ABD8C1A7}"/>
              </a:ext>
            </a:extLst>
          </p:cNvPr>
          <p:cNvPicPr>
            <a:picLocks noChangeAspect="1"/>
          </p:cNvPicPr>
          <p:nvPr/>
        </p:nvPicPr>
        <p:blipFill>
          <a:blip r:embed="rId4"/>
          <a:stretch>
            <a:fillRect/>
          </a:stretch>
        </p:blipFill>
        <p:spPr>
          <a:xfrm>
            <a:off x="917984" y="3145805"/>
            <a:ext cx="4143375" cy="22479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F2038E31-3803-6EF5-01D9-8AA0578C1181}"/>
              </a:ext>
            </a:extLst>
          </p:cNvPr>
          <p:cNvPicPr>
            <a:picLocks noChangeAspect="1"/>
          </p:cNvPicPr>
          <p:nvPr/>
        </p:nvPicPr>
        <p:blipFill>
          <a:blip r:embed="rId5"/>
          <a:stretch>
            <a:fillRect/>
          </a:stretch>
        </p:blipFill>
        <p:spPr>
          <a:xfrm>
            <a:off x="7130642" y="3117230"/>
            <a:ext cx="4019550" cy="22764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 name="Picture 1">
            <a:extLst>
              <a:ext uri="{FF2B5EF4-FFF2-40B4-BE49-F238E27FC236}">
                <a16:creationId xmlns:a16="http://schemas.microsoft.com/office/drawing/2014/main" id="{6AD81EF0-EE5B-0D9B-BFFC-D7C3453FF708}"/>
              </a:ext>
            </a:extLst>
          </p:cNvPr>
          <p:cNvPicPr>
            <a:picLocks noChangeAspect="1"/>
          </p:cNvPicPr>
          <p:nvPr/>
        </p:nvPicPr>
        <p:blipFill>
          <a:blip r:embed="rId6"/>
          <a:stretch>
            <a:fillRect/>
          </a:stretch>
        </p:blipFill>
        <p:spPr>
          <a:xfrm>
            <a:off x="107088" y="0"/>
            <a:ext cx="1359172" cy="1319514"/>
          </a:xfrm>
          <a:prstGeom prst="rect">
            <a:avLst/>
          </a:prstGeom>
        </p:spPr>
      </p:pic>
    </p:spTree>
    <p:extLst>
      <p:ext uri="{BB962C8B-B14F-4D97-AF65-F5344CB8AC3E}">
        <p14:creationId xmlns:p14="http://schemas.microsoft.com/office/powerpoint/2010/main" val="1649141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black logo&#10;&#10;Description automatically generated">
            <a:extLst>
              <a:ext uri="{FF2B5EF4-FFF2-40B4-BE49-F238E27FC236}">
                <a16:creationId xmlns:a16="http://schemas.microsoft.com/office/drawing/2014/main" id="{39D68A40-9A82-19F5-4686-0AF56C6DF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4615" y="5791200"/>
            <a:ext cx="2000250" cy="1066800"/>
          </a:xfrm>
          <a:prstGeom prst="rect">
            <a:avLst/>
          </a:prstGeom>
        </p:spPr>
      </p:pic>
      <p:pic>
        <p:nvPicPr>
          <p:cNvPr id="2" name="Picture 1">
            <a:extLst>
              <a:ext uri="{FF2B5EF4-FFF2-40B4-BE49-F238E27FC236}">
                <a16:creationId xmlns:a16="http://schemas.microsoft.com/office/drawing/2014/main" id="{957443D3-DF49-1935-E459-078F0C4F889A}"/>
              </a:ext>
            </a:extLst>
          </p:cNvPr>
          <p:cNvPicPr>
            <a:picLocks noChangeAspect="1"/>
          </p:cNvPicPr>
          <p:nvPr/>
        </p:nvPicPr>
        <p:blipFill>
          <a:blip r:embed="rId3"/>
          <a:stretch>
            <a:fillRect/>
          </a:stretch>
        </p:blipFill>
        <p:spPr>
          <a:xfrm>
            <a:off x="107088" y="0"/>
            <a:ext cx="1359172" cy="1319514"/>
          </a:xfrm>
          <a:prstGeom prst="rect">
            <a:avLst/>
          </a:prstGeom>
        </p:spPr>
      </p:pic>
    </p:spTree>
    <p:extLst>
      <p:ext uri="{BB962C8B-B14F-4D97-AF65-F5344CB8AC3E}">
        <p14:creationId xmlns:p14="http://schemas.microsoft.com/office/powerpoint/2010/main" val="1982433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2AB1E-3340-CDD5-EA39-6540BFA83E3F}"/>
              </a:ext>
            </a:extLst>
          </p:cNvPr>
          <p:cNvSpPr>
            <a:spLocks noGrp="1"/>
          </p:cNvSpPr>
          <p:nvPr>
            <p:ph type="title"/>
          </p:nvPr>
        </p:nvSpPr>
        <p:spPr>
          <a:xfrm>
            <a:off x="1163273" y="2760080"/>
            <a:ext cx="9865453" cy="1337840"/>
          </a:xfrm>
        </p:spPr>
        <p:txBody>
          <a:bodyPr>
            <a:normAutofit/>
          </a:bodyPr>
          <a:lstStyle/>
          <a:p>
            <a:pPr algn="ctr"/>
            <a:r>
              <a:rPr lang="en-GB" b="1" i="0" dirty="0">
                <a:effectLst/>
                <a:latin typeface="AmazonEmberBold"/>
              </a:rPr>
              <a:t>AWS Elastic Container Service</a:t>
            </a:r>
            <a:br>
              <a:rPr lang="en-GB" b="1" i="0" dirty="0">
                <a:effectLst/>
                <a:latin typeface="AmazonEmberBold"/>
              </a:rPr>
            </a:br>
            <a:r>
              <a:rPr lang="en-GB" sz="1600" dirty="0">
                <a:latin typeface="AmazonEmber"/>
              </a:rPr>
              <a:t>Run highly secure, reliable, and scalable containers</a:t>
            </a:r>
            <a:br>
              <a:rPr lang="en-GB" sz="2000" dirty="0">
                <a:latin typeface="AmazonEmber"/>
              </a:rPr>
            </a:br>
            <a:endParaRPr lang="en-PT" sz="2000" dirty="0">
              <a:latin typeface="AmazonEmber"/>
            </a:endParaRPr>
          </a:p>
        </p:txBody>
      </p:sp>
      <p:pic>
        <p:nvPicPr>
          <p:cNvPr id="6" name="Picture 5" descr="A blue and black logo&#10;&#10;Description automatically generated">
            <a:extLst>
              <a:ext uri="{FF2B5EF4-FFF2-40B4-BE49-F238E27FC236}">
                <a16:creationId xmlns:a16="http://schemas.microsoft.com/office/drawing/2014/main" id="{39D68A40-9A82-19F5-4686-0AF56C6DF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4615" y="5791200"/>
            <a:ext cx="2000250" cy="1066800"/>
          </a:xfrm>
          <a:prstGeom prst="rect">
            <a:avLst/>
          </a:prstGeom>
        </p:spPr>
      </p:pic>
      <p:pic>
        <p:nvPicPr>
          <p:cNvPr id="3" name="Picture 16" descr="Getting started with RAPIDS on AWS ECS using Dask Cloud Provider | by Jacob  Tomlinson | RAPIDS AI | Medium">
            <a:extLst>
              <a:ext uri="{FF2B5EF4-FFF2-40B4-BE49-F238E27FC236}">
                <a16:creationId xmlns:a16="http://schemas.microsoft.com/office/drawing/2014/main" id="{9D66A961-DBD9-2050-B59F-7376B28B84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999" y="0"/>
            <a:ext cx="1238270" cy="1238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447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black logo&#10;&#10;Description automatically generated">
            <a:extLst>
              <a:ext uri="{FF2B5EF4-FFF2-40B4-BE49-F238E27FC236}">
                <a16:creationId xmlns:a16="http://schemas.microsoft.com/office/drawing/2014/main" id="{39D68A40-9A82-19F5-4686-0AF56C6DF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4615" y="5791200"/>
            <a:ext cx="2000250" cy="1066800"/>
          </a:xfrm>
          <a:prstGeom prst="rect">
            <a:avLst/>
          </a:prstGeom>
        </p:spPr>
      </p:pic>
      <p:pic>
        <p:nvPicPr>
          <p:cNvPr id="8" name="Picture 7">
            <a:extLst>
              <a:ext uri="{FF2B5EF4-FFF2-40B4-BE49-F238E27FC236}">
                <a16:creationId xmlns:a16="http://schemas.microsoft.com/office/drawing/2014/main" id="{2CDBEAB8-482A-AB18-2F04-BFE3AF807C47}"/>
              </a:ext>
            </a:extLst>
          </p:cNvPr>
          <p:cNvPicPr>
            <a:picLocks noChangeAspect="1"/>
          </p:cNvPicPr>
          <p:nvPr/>
        </p:nvPicPr>
        <p:blipFill>
          <a:blip r:embed="rId3"/>
          <a:stretch>
            <a:fillRect/>
          </a:stretch>
        </p:blipFill>
        <p:spPr>
          <a:xfrm>
            <a:off x="742926" y="2537791"/>
            <a:ext cx="2452967" cy="32534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D4F444BB-1B2B-B3C9-4E50-C579D0816DE1}"/>
              </a:ext>
            </a:extLst>
          </p:cNvPr>
          <p:cNvPicPr>
            <a:picLocks noChangeAspect="1"/>
          </p:cNvPicPr>
          <p:nvPr/>
        </p:nvPicPr>
        <p:blipFill>
          <a:blip r:embed="rId4"/>
          <a:stretch>
            <a:fillRect/>
          </a:stretch>
        </p:blipFill>
        <p:spPr>
          <a:xfrm>
            <a:off x="3511786" y="691898"/>
            <a:ext cx="2452968" cy="32534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E0A772B0-A0CC-1839-9D4A-66DAAAF865AE}"/>
              </a:ext>
            </a:extLst>
          </p:cNvPr>
          <p:cNvPicPr>
            <a:picLocks noChangeAspect="1"/>
          </p:cNvPicPr>
          <p:nvPr/>
        </p:nvPicPr>
        <p:blipFill>
          <a:blip r:embed="rId5"/>
          <a:stretch>
            <a:fillRect/>
          </a:stretch>
        </p:blipFill>
        <p:spPr>
          <a:xfrm>
            <a:off x="9103013" y="691898"/>
            <a:ext cx="2452966" cy="32534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13">
            <a:extLst>
              <a:ext uri="{FF2B5EF4-FFF2-40B4-BE49-F238E27FC236}">
                <a16:creationId xmlns:a16="http://schemas.microsoft.com/office/drawing/2014/main" id="{6B8F47F1-2EA3-8EBE-0AA4-432F53B1E702}"/>
              </a:ext>
            </a:extLst>
          </p:cNvPr>
          <p:cNvPicPr>
            <a:picLocks noChangeAspect="1"/>
          </p:cNvPicPr>
          <p:nvPr/>
        </p:nvPicPr>
        <p:blipFill>
          <a:blip r:embed="rId6"/>
          <a:stretch>
            <a:fillRect/>
          </a:stretch>
        </p:blipFill>
        <p:spPr>
          <a:xfrm>
            <a:off x="6307400" y="2537791"/>
            <a:ext cx="2452967" cy="32534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 name="Picture 16" descr="Getting started with RAPIDS on AWS ECS using Dask Cloud Provider | by Jacob  Tomlinson | RAPIDS AI | Medium">
            <a:extLst>
              <a:ext uri="{FF2B5EF4-FFF2-40B4-BE49-F238E27FC236}">
                <a16:creationId xmlns:a16="http://schemas.microsoft.com/office/drawing/2014/main" id="{D51475F5-7692-77F1-110F-54DBF900455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999" y="0"/>
            <a:ext cx="1238270" cy="1238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7282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black logo&#10;&#10;Description automatically generated">
            <a:extLst>
              <a:ext uri="{FF2B5EF4-FFF2-40B4-BE49-F238E27FC236}">
                <a16:creationId xmlns:a16="http://schemas.microsoft.com/office/drawing/2014/main" id="{39D68A40-9A82-19F5-4686-0AF56C6DF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4615" y="5791200"/>
            <a:ext cx="2000250" cy="1066800"/>
          </a:xfrm>
          <a:prstGeom prst="rect">
            <a:avLst/>
          </a:prstGeom>
        </p:spPr>
      </p:pic>
      <p:pic>
        <p:nvPicPr>
          <p:cNvPr id="15" name="Graphic 14" descr="Badge 4 with solid fill">
            <a:extLst>
              <a:ext uri="{FF2B5EF4-FFF2-40B4-BE49-F238E27FC236}">
                <a16:creationId xmlns:a16="http://schemas.microsoft.com/office/drawing/2014/main" id="{45EC1438-48C3-F630-9731-BDD0551341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09689" y="1238270"/>
            <a:ext cx="745630" cy="745630"/>
          </a:xfrm>
          <a:prstGeom prst="rect">
            <a:avLst/>
          </a:prstGeom>
        </p:spPr>
      </p:pic>
      <p:sp>
        <p:nvSpPr>
          <p:cNvPr id="22" name="TextBox 21">
            <a:extLst>
              <a:ext uri="{FF2B5EF4-FFF2-40B4-BE49-F238E27FC236}">
                <a16:creationId xmlns:a16="http://schemas.microsoft.com/office/drawing/2014/main" id="{94940727-3923-B1AB-EDAE-F67ADF9ECF09}"/>
              </a:ext>
            </a:extLst>
          </p:cNvPr>
          <p:cNvSpPr txBox="1"/>
          <p:nvPr/>
        </p:nvSpPr>
        <p:spPr>
          <a:xfrm>
            <a:off x="7182233" y="1372107"/>
            <a:ext cx="4193097" cy="984885"/>
          </a:xfrm>
          <a:prstGeom prst="rect">
            <a:avLst/>
          </a:prstGeom>
          <a:noFill/>
        </p:spPr>
        <p:txBody>
          <a:bodyPr wrap="square">
            <a:spAutoFit/>
          </a:bodyPr>
          <a:lstStyle/>
          <a:p>
            <a:pPr algn="just"/>
            <a:r>
              <a:rPr lang="en-GB" sz="1600" dirty="0"/>
              <a:t>Create a Service to run our Task</a:t>
            </a:r>
          </a:p>
          <a:p>
            <a:pPr algn="just"/>
            <a:r>
              <a:rPr lang="en-GB" sz="1400" b="0" i="0" dirty="0">
                <a:solidFill>
                  <a:schemeClr val="accent1"/>
                </a:solidFill>
                <a:effectLst/>
                <a:latin typeface="Amazon Ember"/>
              </a:rPr>
              <a:t>Launch a group of tasks handling a long-running </a:t>
            </a:r>
          </a:p>
          <a:p>
            <a:pPr algn="just"/>
            <a:r>
              <a:rPr lang="en-GB" sz="1400" b="0" i="0" dirty="0">
                <a:solidFill>
                  <a:schemeClr val="accent1"/>
                </a:solidFill>
                <a:effectLst/>
                <a:latin typeface="Amazon Ember"/>
              </a:rPr>
              <a:t>computing work that can be stopped and restarted. </a:t>
            </a:r>
          </a:p>
          <a:p>
            <a:pPr algn="just"/>
            <a:r>
              <a:rPr lang="en-GB" sz="1400" b="0" i="0" dirty="0">
                <a:solidFill>
                  <a:schemeClr val="accent1"/>
                </a:solidFill>
                <a:effectLst/>
                <a:latin typeface="Amazon Ember"/>
              </a:rPr>
              <a:t>For example, a web application.</a:t>
            </a:r>
            <a:endParaRPr lang="en-GB" sz="1400" dirty="0"/>
          </a:p>
        </p:txBody>
      </p:sp>
      <p:pic>
        <p:nvPicPr>
          <p:cNvPr id="5" name="Picture 16" descr="Getting started with RAPIDS on AWS ECS using Dask Cloud Provider | by Jacob  Tomlinson | RAPIDS AI | Medium">
            <a:extLst>
              <a:ext uri="{FF2B5EF4-FFF2-40B4-BE49-F238E27FC236}">
                <a16:creationId xmlns:a16="http://schemas.microsoft.com/office/drawing/2014/main" id="{265E9461-6B80-9C1A-0E49-832747686A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999" y="0"/>
            <a:ext cx="1238270" cy="1238270"/>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descr="Badge 1 with solid fill">
            <a:extLst>
              <a:ext uri="{FF2B5EF4-FFF2-40B4-BE49-F238E27FC236}">
                <a16:creationId xmlns:a16="http://schemas.microsoft.com/office/drawing/2014/main" id="{C814367E-D324-4594-1E45-9B09AF908B2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6091" y="1442673"/>
            <a:ext cx="745630" cy="745630"/>
          </a:xfrm>
          <a:prstGeom prst="rect">
            <a:avLst/>
          </a:prstGeom>
        </p:spPr>
      </p:pic>
      <p:pic>
        <p:nvPicPr>
          <p:cNvPr id="9" name="Graphic 8" descr="Badge 3 with solid fill">
            <a:extLst>
              <a:ext uri="{FF2B5EF4-FFF2-40B4-BE49-F238E27FC236}">
                <a16:creationId xmlns:a16="http://schemas.microsoft.com/office/drawing/2014/main" id="{90080122-E658-2DEF-D889-B2FC16F5D3C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16091" y="3308082"/>
            <a:ext cx="745630" cy="745630"/>
          </a:xfrm>
          <a:prstGeom prst="rect">
            <a:avLst/>
          </a:prstGeom>
        </p:spPr>
      </p:pic>
      <p:pic>
        <p:nvPicPr>
          <p:cNvPr id="10" name="Graphic 9" descr="Badge with solid fill">
            <a:extLst>
              <a:ext uri="{FF2B5EF4-FFF2-40B4-BE49-F238E27FC236}">
                <a16:creationId xmlns:a16="http://schemas.microsoft.com/office/drawing/2014/main" id="{8B055B5A-E0F1-8A9C-35FC-83E11BB1EEA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16091" y="2382926"/>
            <a:ext cx="745630" cy="745630"/>
          </a:xfrm>
          <a:prstGeom prst="rect">
            <a:avLst/>
          </a:prstGeom>
        </p:spPr>
      </p:pic>
      <p:sp>
        <p:nvSpPr>
          <p:cNvPr id="11" name="TextBox 10">
            <a:extLst>
              <a:ext uri="{FF2B5EF4-FFF2-40B4-BE49-F238E27FC236}">
                <a16:creationId xmlns:a16="http://schemas.microsoft.com/office/drawing/2014/main" id="{8DE96246-FB39-3FD3-CE17-A8974B7EBB55}"/>
              </a:ext>
            </a:extLst>
          </p:cNvPr>
          <p:cNvSpPr txBox="1"/>
          <p:nvPr/>
        </p:nvSpPr>
        <p:spPr>
          <a:xfrm>
            <a:off x="1362269" y="1433959"/>
            <a:ext cx="4653398" cy="769441"/>
          </a:xfrm>
          <a:prstGeom prst="rect">
            <a:avLst/>
          </a:prstGeom>
          <a:noFill/>
        </p:spPr>
        <p:txBody>
          <a:bodyPr wrap="square">
            <a:spAutoFit/>
          </a:bodyPr>
          <a:lstStyle/>
          <a:p>
            <a:r>
              <a:rPr lang="en-GB" sz="1600" dirty="0"/>
              <a:t>Setup our Elastic Container Registry</a:t>
            </a:r>
          </a:p>
          <a:p>
            <a:r>
              <a:rPr lang="en-GB" sz="1400" b="0" i="0" dirty="0">
                <a:solidFill>
                  <a:schemeClr val="accent1"/>
                </a:solidFill>
                <a:effectLst/>
                <a:latin typeface="AmazonEmber"/>
              </a:rPr>
              <a:t>Easily store, share, and deploy your container software anywhere</a:t>
            </a:r>
            <a:endParaRPr lang="en-GB" sz="1400" dirty="0"/>
          </a:p>
        </p:txBody>
      </p:sp>
      <p:sp>
        <p:nvSpPr>
          <p:cNvPr id="12" name="TextBox 11">
            <a:extLst>
              <a:ext uri="{FF2B5EF4-FFF2-40B4-BE49-F238E27FC236}">
                <a16:creationId xmlns:a16="http://schemas.microsoft.com/office/drawing/2014/main" id="{FDA6D62E-A5BE-A2E6-5ECF-9EF2AEC6E175}"/>
              </a:ext>
            </a:extLst>
          </p:cNvPr>
          <p:cNvSpPr txBox="1"/>
          <p:nvPr/>
        </p:nvSpPr>
        <p:spPr>
          <a:xfrm>
            <a:off x="1362268" y="2478742"/>
            <a:ext cx="4653398" cy="553998"/>
          </a:xfrm>
          <a:prstGeom prst="rect">
            <a:avLst/>
          </a:prstGeom>
          <a:noFill/>
        </p:spPr>
        <p:txBody>
          <a:bodyPr wrap="square">
            <a:spAutoFit/>
          </a:bodyPr>
          <a:lstStyle/>
          <a:p>
            <a:r>
              <a:rPr lang="en-GB" sz="1600" dirty="0"/>
              <a:t>Create our Cluster</a:t>
            </a:r>
          </a:p>
          <a:p>
            <a:r>
              <a:rPr lang="en-GB" sz="1400" dirty="0">
                <a:solidFill>
                  <a:schemeClr val="accent1"/>
                </a:solidFill>
                <a:latin typeface="AmazonEmber"/>
              </a:rPr>
              <a:t>Logical grouping of tasks or services</a:t>
            </a:r>
          </a:p>
        </p:txBody>
      </p:sp>
      <p:sp>
        <p:nvSpPr>
          <p:cNvPr id="13" name="TextBox 12">
            <a:extLst>
              <a:ext uri="{FF2B5EF4-FFF2-40B4-BE49-F238E27FC236}">
                <a16:creationId xmlns:a16="http://schemas.microsoft.com/office/drawing/2014/main" id="{7AE556C1-AB71-82A1-E6F4-77F1FA8B465D}"/>
              </a:ext>
            </a:extLst>
          </p:cNvPr>
          <p:cNvSpPr txBox="1"/>
          <p:nvPr/>
        </p:nvSpPr>
        <p:spPr>
          <a:xfrm>
            <a:off x="1362267" y="3308082"/>
            <a:ext cx="4653399" cy="3354765"/>
          </a:xfrm>
          <a:prstGeom prst="rect">
            <a:avLst/>
          </a:prstGeom>
          <a:noFill/>
        </p:spPr>
        <p:txBody>
          <a:bodyPr wrap="square">
            <a:spAutoFit/>
          </a:bodyPr>
          <a:lstStyle/>
          <a:p>
            <a:r>
              <a:rPr lang="en-GB" sz="1600" dirty="0"/>
              <a:t>Define a Task Definition</a:t>
            </a:r>
          </a:p>
          <a:p>
            <a:pPr marL="342900" indent="-342900" algn="l">
              <a:buFont typeface="Arial" panose="020B0604020202020204" pitchFamily="34" charset="0"/>
              <a:buChar char="•"/>
            </a:pPr>
            <a:r>
              <a:rPr lang="en-GB" sz="1400" b="0" i="0" dirty="0">
                <a:solidFill>
                  <a:schemeClr val="accent1"/>
                </a:solidFill>
                <a:effectLst/>
                <a:latin typeface="Amazon Ember"/>
              </a:rPr>
              <a:t>The Docker image to use with each container in your task</a:t>
            </a:r>
          </a:p>
          <a:p>
            <a:pPr marL="342900" indent="-342900" algn="l">
              <a:buFont typeface="Arial" panose="020B0604020202020204" pitchFamily="34" charset="0"/>
              <a:buChar char="•"/>
            </a:pPr>
            <a:r>
              <a:rPr lang="en-GB" sz="1400" b="0" i="0" dirty="0">
                <a:solidFill>
                  <a:schemeClr val="accent1"/>
                </a:solidFill>
                <a:effectLst/>
                <a:latin typeface="Amazon Ember"/>
              </a:rPr>
              <a:t>How much CPU and memory to use with each task or each container within a task</a:t>
            </a:r>
          </a:p>
          <a:p>
            <a:pPr marL="342900" indent="-342900" algn="l">
              <a:buFont typeface="Arial" panose="020B0604020202020204" pitchFamily="34" charset="0"/>
              <a:buChar char="•"/>
            </a:pPr>
            <a:r>
              <a:rPr lang="en-GB" sz="1400" b="0" i="0" dirty="0">
                <a:solidFill>
                  <a:schemeClr val="accent1"/>
                </a:solidFill>
                <a:effectLst/>
                <a:latin typeface="Amazon Ember"/>
              </a:rPr>
              <a:t>The launch type to use, which determines the infrastructure that your tasks are hosted on</a:t>
            </a:r>
          </a:p>
          <a:p>
            <a:pPr marL="342900" indent="-342900" algn="l">
              <a:buFont typeface="Arial" panose="020B0604020202020204" pitchFamily="34" charset="0"/>
              <a:buChar char="•"/>
            </a:pPr>
            <a:r>
              <a:rPr lang="en-GB" sz="1400" b="0" i="0" dirty="0">
                <a:solidFill>
                  <a:schemeClr val="accent1"/>
                </a:solidFill>
                <a:effectLst/>
                <a:latin typeface="Amazon Ember"/>
              </a:rPr>
              <a:t>The Docker networking mode to use for the containers in your task</a:t>
            </a:r>
          </a:p>
          <a:p>
            <a:pPr marL="342900" indent="-342900" algn="l">
              <a:buFont typeface="Arial" panose="020B0604020202020204" pitchFamily="34" charset="0"/>
              <a:buChar char="•"/>
            </a:pPr>
            <a:r>
              <a:rPr lang="en-GB" sz="1400" b="0" i="0" dirty="0">
                <a:solidFill>
                  <a:schemeClr val="accent1"/>
                </a:solidFill>
                <a:effectLst/>
                <a:latin typeface="Amazon Ember"/>
              </a:rPr>
              <a:t>The logging configuration to use for your tasks</a:t>
            </a:r>
          </a:p>
          <a:p>
            <a:pPr marL="342900" indent="-342900" algn="l">
              <a:buFont typeface="Arial" panose="020B0604020202020204" pitchFamily="34" charset="0"/>
              <a:buChar char="•"/>
            </a:pPr>
            <a:r>
              <a:rPr lang="en-GB" sz="1400" b="0" i="0" dirty="0">
                <a:solidFill>
                  <a:schemeClr val="accent1"/>
                </a:solidFill>
                <a:effectLst/>
                <a:latin typeface="Amazon Ember"/>
              </a:rPr>
              <a:t>Whether the task continues to run if the container finishes or fails</a:t>
            </a:r>
          </a:p>
          <a:p>
            <a:pPr marL="342900" indent="-342900" algn="l">
              <a:buFont typeface="Arial" panose="020B0604020202020204" pitchFamily="34" charset="0"/>
              <a:buChar char="•"/>
            </a:pPr>
            <a:r>
              <a:rPr lang="en-GB" sz="1400" b="0" i="0" dirty="0">
                <a:solidFill>
                  <a:schemeClr val="accent1"/>
                </a:solidFill>
                <a:effectLst/>
                <a:latin typeface="Amazon Ember"/>
              </a:rPr>
              <a:t>The command that the container runs when it's started</a:t>
            </a:r>
          </a:p>
          <a:p>
            <a:pPr marL="342900" indent="-342900" algn="l">
              <a:buFont typeface="Arial" panose="020B0604020202020204" pitchFamily="34" charset="0"/>
              <a:buChar char="•"/>
            </a:pPr>
            <a:r>
              <a:rPr lang="en-GB" sz="1400" b="0" i="0" dirty="0">
                <a:solidFill>
                  <a:schemeClr val="accent1"/>
                </a:solidFill>
                <a:effectLst/>
                <a:latin typeface="Amazon Ember"/>
              </a:rPr>
              <a:t>Any data volumes that are used with the containers in the task</a:t>
            </a:r>
          </a:p>
          <a:p>
            <a:pPr marL="342900" indent="-342900" algn="l">
              <a:buFont typeface="Arial" panose="020B0604020202020204" pitchFamily="34" charset="0"/>
              <a:buChar char="•"/>
            </a:pPr>
            <a:r>
              <a:rPr lang="en-GB" sz="1400" b="0" i="0" dirty="0">
                <a:solidFill>
                  <a:schemeClr val="accent1"/>
                </a:solidFill>
                <a:effectLst/>
                <a:latin typeface="Amazon Ember"/>
              </a:rPr>
              <a:t>The IAM role that your tasks use</a:t>
            </a:r>
          </a:p>
        </p:txBody>
      </p:sp>
    </p:spTree>
    <p:extLst>
      <p:ext uri="{BB962C8B-B14F-4D97-AF65-F5344CB8AC3E}">
        <p14:creationId xmlns:p14="http://schemas.microsoft.com/office/powerpoint/2010/main" val="194742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2AB1E-3340-CDD5-EA39-6540BFA83E3F}"/>
              </a:ext>
            </a:extLst>
          </p:cNvPr>
          <p:cNvSpPr>
            <a:spLocks noGrp="1"/>
          </p:cNvSpPr>
          <p:nvPr>
            <p:ph type="title"/>
          </p:nvPr>
        </p:nvSpPr>
        <p:spPr>
          <a:xfrm>
            <a:off x="838201" y="130434"/>
            <a:ext cx="10515600" cy="1325563"/>
          </a:xfrm>
        </p:spPr>
        <p:txBody>
          <a:bodyPr/>
          <a:lstStyle/>
          <a:p>
            <a:r>
              <a:rPr lang="pt-BR" b="1" dirty="0"/>
              <a:t>Agenda</a:t>
            </a:r>
            <a:endParaRPr lang="en-PT" b="1" dirty="0"/>
          </a:p>
        </p:txBody>
      </p:sp>
      <p:pic>
        <p:nvPicPr>
          <p:cNvPr id="6" name="Picture 5" descr="A blue and black logo&#10;&#10;Description automatically generated">
            <a:extLst>
              <a:ext uri="{FF2B5EF4-FFF2-40B4-BE49-F238E27FC236}">
                <a16:creationId xmlns:a16="http://schemas.microsoft.com/office/drawing/2014/main" id="{39D68A40-9A82-19F5-4686-0AF56C6DF2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5559" y="5643563"/>
            <a:ext cx="2000250" cy="1066800"/>
          </a:xfrm>
          <a:prstGeom prst="rect">
            <a:avLst/>
          </a:prstGeom>
        </p:spPr>
      </p:pic>
      <p:pic>
        <p:nvPicPr>
          <p:cNvPr id="8" name="Picture 7">
            <a:extLst>
              <a:ext uri="{FF2B5EF4-FFF2-40B4-BE49-F238E27FC236}">
                <a16:creationId xmlns:a16="http://schemas.microsoft.com/office/drawing/2014/main" id="{1C6E1883-8C29-1908-D7D1-3C5B6FE9C4D9}"/>
              </a:ext>
            </a:extLst>
          </p:cNvPr>
          <p:cNvPicPr>
            <a:picLocks noChangeAspect="1"/>
          </p:cNvPicPr>
          <p:nvPr/>
        </p:nvPicPr>
        <p:blipFill>
          <a:blip r:embed="rId4"/>
          <a:stretch>
            <a:fillRect/>
          </a:stretch>
        </p:blipFill>
        <p:spPr>
          <a:xfrm>
            <a:off x="838199" y="1455997"/>
            <a:ext cx="8658139" cy="4849935"/>
          </a:xfrm>
          <a:prstGeom prst="rect">
            <a:avLst/>
          </a:prstGeom>
        </p:spPr>
      </p:pic>
      <p:pic>
        <p:nvPicPr>
          <p:cNvPr id="9" name="Picture 20" descr="Amazon Route 53IT Experts">
            <a:extLst>
              <a:ext uri="{FF2B5EF4-FFF2-40B4-BE49-F238E27FC236}">
                <a16:creationId xmlns:a16="http://schemas.microsoft.com/office/drawing/2014/main" id="{A9F97F99-1866-7CB6-1F47-8B4C558A52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5575" y="1619726"/>
            <a:ext cx="626227" cy="65768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Linode Install SSL Certificate | Guide">
            <a:extLst>
              <a:ext uri="{FF2B5EF4-FFF2-40B4-BE49-F238E27FC236}">
                <a16:creationId xmlns:a16="http://schemas.microsoft.com/office/drawing/2014/main" id="{A5D9293B-9EF9-B0AE-A9D1-4962156B54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3675" y="1601132"/>
            <a:ext cx="660699" cy="66069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B2B8CB7F-7A7F-ABAE-92AF-2FF376274B81}"/>
              </a:ext>
            </a:extLst>
          </p:cNvPr>
          <p:cNvPicPr>
            <a:picLocks noChangeAspect="1"/>
          </p:cNvPicPr>
          <p:nvPr/>
        </p:nvPicPr>
        <p:blipFill>
          <a:blip r:embed="rId7"/>
          <a:stretch>
            <a:fillRect/>
          </a:stretch>
        </p:blipFill>
        <p:spPr>
          <a:xfrm>
            <a:off x="6862507" y="2904468"/>
            <a:ext cx="842336" cy="660350"/>
          </a:xfrm>
          <a:prstGeom prst="rect">
            <a:avLst/>
          </a:prstGeom>
        </p:spPr>
      </p:pic>
      <p:pic>
        <p:nvPicPr>
          <p:cNvPr id="13" name="Picture 12">
            <a:extLst>
              <a:ext uri="{FF2B5EF4-FFF2-40B4-BE49-F238E27FC236}">
                <a16:creationId xmlns:a16="http://schemas.microsoft.com/office/drawing/2014/main" id="{69BE0F08-0D08-07C9-B714-D50C06AAD4DB}"/>
              </a:ext>
            </a:extLst>
          </p:cNvPr>
          <p:cNvPicPr>
            <a:picLocks noChangeAspect="1"/>
          </p:cNvPicPr>
          <p:nvPr/>
        </p:nvPicPr>
        <p:blipFill>
          <a:blip r:embed="rId8"/>
          <a:stretch>
            <a:fillRect/>
          </a:stretch>
        </p:blipFill>
        <p:spPr>
          <a:xfrm>
            <a:off x="4889155" y="2917216"/>
            <a:ext cx="572983" cy="623940"/>
          </a:xfrm>
          <a:prstGeom prst="rect">
            <a:avLst/>
          </a:prstGeom>
        </p:spPr>
      </p:pic>
      <p:pic>
        <p:nvPicPr>
          <p:cNvPr id="14" name="Picture 13">
            <a:extLst>
              <a:ext uri="{FF2B5EF4-FFF2-40B4-BE49-F238E27FC236}">
                <a16:creationId xmlns:a16="http://schemas.microsoft.com/office/drawing/2014/main" id="{F06D797F-C70F-9032-63AB-BF4AB57285D1}"/>
              </a:ext>
            </a:extLst>
          </p:cNvPr>
          <p:cNvPicPr>
            <a:picLocks noChangeAspect="1"/>
          </p:cNvPicPr>
          <p:nvPr/>
        </p:nvPicPr>
        <p:blipFill>
          <a:blip r:embed="rId9"/>
          <a:stretch>
            <a:fillRect/>
          </a:stretch>
        </p:blipFill>
        <p:spPr>
          <a:xfrm>
            <a:off x="2686146" y="2925813"/>
            <a:ext cx="691092" cy="606746"/>
          </a:xfrm>
          <a:prstGeom prst="rect">
            <a:avLst/>
          </a:prstGeom>
        </p:spPr>
      </p:pic>
      <p:pic>
        <p:nvPicPr>
          <p:cNvPr id="15" name="Picture 14">
            <a:extLst>
              <a:ext uri="{FF2B5EF4-FFF2-40B4-BE49-F238E27FC236}">
                <a16:creationId xmlns:a16="http://schemas.microsoft.com/office/drawing/2014/main" id="{085BB1E5-BA41-D55F-E494-FA4C2B82FF59}"/>
              </a:ext>
            </a:extLst>
          </p:cNvPr>
          <p:cNvPicPr>
            <a:picLocks noChangeAspect="1"/>
          </p:cNvPicPr>
          <p:nvPr/>
        </p:nvPicPr>
        <p:blipFill>
          <a:blip r:embed="rId10"/>
          <a:stretch>
            <a:fillRect/>
          </a:stretch>
        </p:blipFill>
        <p:spPr>
          <a:xfrm>
            <a:off x="2686146" y="4180965"/>
            <a:ext cx="609760" cy="702838"/>
          </a:xfrm>
          <a:prstGeom prst="rect">
            <a:avLst/>
          </a:prstGeom>
        </p:spPr>
      </p:pic>
      <p:pic>
        <p:nvPicPr>
          <p:cNvPr id="16" name="Picture 15">
            <a:extLst>
              <a:ext uri="{FF2B5EF4-FFF2-40B4-BE49-F238E27FC236}">
                <a16:creationId xmlns:a16="http://schemas.microsoft.com/office/drawing/2014/main" id="{80503918-34F0-0BA7-E00E-0C045AD7B535}"/>
              </a:ext>
            </a:extLst>
          </p:cNvPr>
          <p:cNvPicPr>
            <a:picLocks noChangeAspect="1"/>
          </p:cNvPicPr>
          <p:nvPr/>
        </p:nvPicPr>
        <p:blipFill>
          <a:blip r:embed="rId11"/>
          <a:stretch>
            <a:fillRect/>
          </a:stretch>
        </p:blipFill>
        <p:spPr>
          <a:xfrm>
            <a:off x="4781872" y="4180965"/>
            <a:ext cx="723962" cy="702838"/>
          </a:xfrm>
          <a:prstGeom prst="rect">
            <a:avLst/>
          </a:prstGeom>
        </p:spPr>
      </p:pic>
      <p:pic>
        <p:nvPicPr>
          <p:cNvPr id="17" name="Picture 16" descr="Getting started with RAPIDS on AWS ECS using Dask Cloud Provider | by Jacob  Tomlinson | RAPIDS AI | Medium">
            <a:extLst>
              <a:ext uri="{FF2B5EF4-FFF2-40B4-BE49-F238E27FC236}">
                <a16:creationId xmlns:a16="http://schemas.microsoft.com/office/drawing/2014/main" id="{100FA570-A152-CFC4-FA60-20143FD5F0E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97922" y="4111826"/>
            <a:ext cx="820500" cy="8205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F4BE873C-0DF7-BEA7-F7B4-FE79A4057DCA}"/>
              </a:ext>
            </a:extLst>
          </p:cNvPr>
          <p:cNvPicPr>
            <a:picLocks noChangeAspect="1"/>
          </p:cNvPicPr>
          <p:nvPr/>
        </p:nvPicPr>
        <p:blipFill>
          <a:blip r:embed="rId13"/>
          <a:stretch>
            <a:fillRect/>
          </a:stretch>
        </p:blipFill>
        <p:spPr>
          <a:xfrm>
            <a:off x="6797922" y="5479334"/>
            <a:ext cx="750046" cy="657681"/>
          </a:xfrm>
          <a:prstGeom prst="rect">
            <a:avLst/>
          </a:prstGeom>
        </p:spPr>
      </p:pic>
      <p:pic>
        <p:nvPicPr>
          <p:cNvPr id="2050" name="Picture 2" descr="Discover the AWS Cost Management Tools Unit | Salesforce Trailhead">
            <a:extLst>
              <a:ext uri="{FF2B5EF4-FFF2-40B4-BE49-F238E27FC236}">
                <a16:creationId xmlns:a16="http://schemas.microsoft.com/office/drawing/2014/main" id="{F8440E81-32DE-7040-D5E6-D652CCC2581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95906" y="5425942"/>
            <a:ext cx="783424" cy="7834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uper quizzes - SuperGuide">
            <a:extLst>
              <a:ext uri="{FF2B5EF4-FFF2-40B4-BE49-F238E27FC236}">
                <a16:creationId xmlns:a16="http://schemas.microsoft.com/office/drawing/2014/main" id="{A182F871-A36E-31E7-9AAD-4937C5C1EDB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90554" y="5532209"/>
            <a:ext cx="948208" cy="53099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186153B3-A95E-2922-1833-14352EB3A41F}"/>
              </a:ext>
            </a:extLst>
          </p:cNvPr>
          <p:cNvSpPr txBox="1"/>
          <p:nvPr/>
        </p:nvSpPr>
        <p:spPr>
          <a:xfrm>
            <a:off x="4205720" y="5479334"/>
            <a:ext cx="1146917" cy="646331"/>
          </a:xfrm>
          <a:prstGeom prst="rect">
            <a:avLst/>
          </a:prstGeom>
          <a:noFill/>
        </p:spPr>
        <p:txBody>
          <a:bodyPr wrap="none" rtlCol="0">
            <a:spAutoFit/>
          </a:bodyPr>
          <a:lstStyle/>
          <a:p>
            <a:r>
              <a:rPr lang="pt-BR" b="1" dirty="0">
                <a:solidFill>
                  <a:schemeClr val="bg1"/>
                </a:solidFill>
              </a:rPr>
              <a:t>Pricing </a:t>
            </a:r>
          </a:p>
          <a:p>
            <a:r>
              <a:rPr lang="pt-BR" b="1" dirty="0">
                <a:solidFill>
                  <a:schemeClr val="bg1"/>
                </a:solidFill>
              </a:rPr>
              <a:t>Calculator</a:t>
            </a:r>
            <a:endParaRPr lang="en-GB" b="1" dirty="0">
              <a:solidFill>
                <a:schemeClr val="bg1"/>
              </a:solidFill>
            </a:endParaRPr>
          </a:p>
        </p:txBody>
      </p:sp>
      <p:pic>
        <p:nvPicPr>
          <p:cNvPr id="3" name="Picture 2" descr="GitHub Logo: valor, história, PNG">
            <a:extLst>
              <a:ext uri="{FF2B5EF4-FFF2-40B4-BE49-F238E27FC236}">
                <a16:creationId xmlns:a16="http://schemas.microsoft.com/office/drawing/2014/main" id="{D85082EE-E93A-671B-6117-176E6ED4536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34587" y="1702713"/>
            <a:ext cx="878047" cy="491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16702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black logo&#10;&#10;Description automatically generated">
            <a:extLst>
              <a:ext uri="{FF2B5EF4-FFF2-40B4-BE49-F238E27FC236}">
                <a16:creationId xmlns:a16="http://schemas.microsoft.com/office/drawing/2014/main" id="{39D68A40-9A82-19F5-4686-0AF56C6DF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6785" y="6128356"/>
            <a:ext cx="1368080" cy="729643"/>
          </a:xfrm>
          <a:prstGeom prst="rect">
            <a:avLst/>
          </a:prstGeom>
        </p:spPr>
      </p:pic>
      <p:pic>
        <p:nvPicPr>
          <p:cNvPr id="2" name="Picture 16" descr="Getting started with RAPIDS on AWS ECS using Dask Cloud Provider | by Jacob  Tomlinson | RAPIDS AI | Medium">
            <a:extLst>
              <a:ext uri="{FF2B5EF4-FFF2-40B4-BE49-F238E27FC236}">
                <a16:creationId xmlns:a16="http://schemas.microsoft.com/office/drawing/2014/main" id="{D95B22E6-AC1B-5B91-116C-45AF4B15D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999" y="0"/>
            <a:ext cx="1238270" cy="1238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6821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2AB1E-3340-CDD5-EA39-6540BFA83E3F}"/>
              </a:ext>
            </a:extLst>
          </p:cNvPr>
          <p:cNvSpPr>
            <a:spLocks noGrp="1"/>
          </p:cNvSpPr>
          <p:nvPr>
            <p:ph type="title"/>
          </p:nvPr>
        </p:nvSpPr>
        <p:spPr>
          <a:xfrm>
            <a:off x="838201" y="130434"/>
            <a:ext cx="10515600" cy="1325563"/>
          </a:xfrm>
        </p:spPr>
        <p:txBody>
          <a:bodyPr/>
          <a:lstStyle/>
          <a:p>
            <a:r>
              <a:rPr lang="pt-BR" b="1" dirty="0"/>
              <a:t>Here we go!</a:t>
            </a:r>
            <a:endParaRPr lang="en-PT" b="1" dirty="0"/>
          </a:p>
        </p:txBody>
      </p:sp>
      <p:pic>
        <p:nvPicPr>
          <p:cNvPr id="6" name="Picture 5" descr="A blue and black logo&#10;&#10;Description automatically generated">
            <a:extLst>
              <a:ext uri="{FF2B5EF4-FFF2-40B4-BE49-F238E27FC236}">
                <a16:creationId xmlns:a16="http://schemas.microsoft.com/office/drawing/2014/main" id="{39D68A40-9A82-19F5-4686-0AF56C6DF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5559" y="5643563"/>
            <a:ext cx="2000250" cy="1066800"/>
          </a:xfrm>
          <a:prstGeom prst="rect">
            <a:avLst/>
          </a:prstGeom>
        </p:spPr>
      </p:pic>
      <p:pic>
        <p:nvPicPr>
          <p:cNvPr id="8" name="Picture 7">
            <a:extLst>
              <a:ext uri="{FF2B5EF4-FFF2-40B4-BE49-F238E27FC236}">
                <a16:creationId xmlns:a16="http://schemas.microsoft.com/office/drawing/2014/main" id="{1C6E1883-8C29-1908-D7D1-3C5B6FE9C4D9}"/>
              </a:ext>
            </a:extLst>
          </p:cNvPr>
          <p:cNvPicPr>
            <a:picLocks noChangeAspect="1"/>
          </p:cNvPicPr>
          <p:nvPr/>
        </p:nvPicPr>
        <p:blipFill>
          <a:blip r:embed="rId3"/>
          <a:stretch>
            <a:fillRect/>
          </a:stretch>
        </p:blipFill>
        <p:spPr>
          <a:xfrm>
            <a:off x="838199" y="1455997"/>
            <a:ext cx="8658139" cy="4849935"/>
          </a:xfrm>
          <a:prstGeom prst="rect">
            <a:avLst/>
          </a:prstGeom>
        </p:spPr>
      </p:pic>
      <p:pic>
        <p:nvPicPr>
          <p:cNvPr id="9" name="Picture 20" descr="Amazon Route 53IT Experts">
            <a:extLst>
              <a:ext uri="{FF2B5EF4-FFF2-40B4-BE49-F238E27FC236}">
                <a16:creationId xmlns:a16="http://schemas.microsoft.com/office/drawing/2014/main" id="{A9F97F99-1866-7CB6-1F47-8B4C558A52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5575" y="1619726"/>
            <a:ext cx="626227" cy="65768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Linode Install SSL Certificate | Guide">
            <a:extLst>
              <a:ext uri="{FF2B5EF4-FFF2-40B4-BE49-F238E27FC236}">
                <a16:creationId xmlns:a16="http://schemas.microsoft.com/office/drawing/2014/main" id="{A5D9293B-9EF9-B0AE-A9D1-4962156B54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3675" y="1601132"/>
            <a:ext cx="660699" cy="66069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B2B8CB7F-7A7F-ABAE-92AF-2FF376274B81}"/>
              </a:ext>
            </a:extLst>
          </p:cNvPr>
          <p:cNvPicPr>
            <a:picLocks noChangeAspect="1"/>
          </p:cNvPicPr>
          <p:nvPr/>
        </p:nvPicPr>
        <p:blipFill>
          <a:blip r:embed="rId6"/>
          <a:stretch>
            <a:fillRect/>
          </a:stretch>
        </p:blipFill>
        <p:spPr>
          <a:xfrm>
            <a:off x="6862507" y="2904468"/>
            <a:ext cx="842336" cy="660350"/>
          </a:xfrm>
          <a:prstGeom prst="rect">
            <a:avLst/>
          </a:prstGeom>
        </p:spPr>
      </p:pic>
      <p:pic>
        <p:nvPicPr>
          <p:cNvPr id="13" name="Picture 12">
            <a:extLst>
              <a:ext uri="{FF2B5EF4-FFF2-40B4-BE49-F238E27FC236}">
                <a16:creationId xmlns:a16="http://schemas.microsoft.com/office/drawing/2014/main" id="{69BE0F08-0D08-07C9-B714-D50C06AAD4DB}"/>
              </a:ext>
            </a:extLst>
          </p:cNvPr>
          <p:cNvPicPr>
            <a:picLocks noChangeAspect="1"/>
          </p:cNvPicPr>
          <p:nvPr/>
        </p:nvPicPr>
        <p:blipFill>
          <a:blip r:embed="rId7"/>
          <a:stretch>
            <a:fillRect/>
          </a:stretch>
        </p:blipFill>
        <p:spPr>
          <a:xfrm>
            <a:off x="4889155" y="2917216"/>
            <a:ext cx="572983" cy="623940"/>
          </a:xfrm>
          <a:prstGeom prst="rect">
            <a:avLst/>
          </a:prstGeom>
        </p:spPr>
      </p:pic>
      <p:pic>
        <p:nvPicPr>
          <p:cNvPr id="14" name="Picture 13">
            <a:extLst>
              <a:ext uri="{FF2B5EF4-FFF2-40B4-BE49-F238E27FC236}">
                <a16:creationId xmlns:a16="http://schemas.microsoft.com/office/drawing/2014/main" id="{F06D797F-C70F-9032-63AB-BF4AB57285D1}"/>
              </a:ext>
            </a:extLst>
          </p:cNvPr>
          <p:cNvPicPr>
            <a:picLocks noChangeAspect="1"/>
          </p:cNvPicPr>
          <p:nvPr/>
        </p:nvPicPr>
        <p:blipFill>
          <a:blip r:embed="rId8"/>
          <a:stretch>
            <a:fillRect/>
          </a:stretch>
        </p:blipFill>
        <p:spPr>
          <a:xfrm>
            <a:off x="2686146" y="2925813"/>
            <a:ext cx="691092" cy="606746"/>
          </a:xfrm>
          <a:prstGeom prst="rect">
            <a:avLst/>
          </a:prstGeom>
        </p:spPr>
      </p:pic>
      <p:pic>
        <p:nvPicPr>
          <p:cNvPr id="15" name="Picture 14">
            <a:extLst>
              <a:ext uri="{FF2B5EF4-FFF2-40B4-BE49-F238E27FC236}">
                <a16:creationId xmlns:a16="http://schemas.microsoft.com/office/drawing/2014/main" id="{085BB1E5-BA41-D55F-E494-FA4C2B82FF59}"/>
              </a:ext>
            </a:extLst>
          </p:cNvPr>
          <p:cNvPicPr>
            <a:picLocks noChangeAspect="1"/>
          </p:cNvPicPr>
          <p:nvPr/>
        </p:nvPicPr>
        <p:blipFill>
          <a:blip r:embed="rId9"/>
          <a:stretch>
            <a:fillRect/>
          </a:stretch>
        </p:blipFill>
        <p:spPr>
          <a:xfrm>
            <a:off x="2686146" y="4180965"/>
            <a:ext cx="609760" cy="702838"/>
          </a:xfrm>
          <a:prstGeom prst="rect">
            <a:avLst/>
          </a:prstGeom>
        </p:spPr>
      </p:pic>
      <p:pic>
        <p:nvPicPr>
          <p:cNvPr id="16" name="Picture 15">
            <a:extLst>
              <a:ext uri="{FF2B5EF4-FFF2-40B4-BE49-F238E27FC236}">
                <a16:creationId xmlns:a16="http://schemas.microsoft.com/office/drawing/2014/main" id="{80503918-34F0-0BA7-E00E-0C045AD7B535}"/>
              </a:ext>
            </a:extLst>
          </p:cNvPr>
          <p:cNvPicPr>
            <a:picLocks noChangeAspect="1"/>
          </p:cNvPicPr>
          <p:nvPr/>
        </p:nvPicPr>
        <p:blipFill>
          <a:blip r:embed="rId10"/>
          <a:stretch>
            <a:fillRect/>
          </a:stretch>
        </p:blipFill>
        <p:spPr>
          <a:xfrm>
            <a:off x="4781872" y="4180965"/>
            <a:ext cx="723962" cy="702838"/>
          </a:xfrm>
          <a:prstGeom prst="rect">
            <a:avLst/>
          </a:prstGeom>
        </p:spPr>
      </p:pic>
      <p:pic>
        <p:nvPicPr>
          <p:cNvPr id="17" name="Picture 16" descr="Getting started with RAPIDS on AWS ECS using Dask Cloud Provider | by Jacob  Tomlinson | RAPIDS AI | Medium">
            <a:extLst>
              <a:ext uri="{FF2B5EF4-FFF2-40B4-BE49-F238E27FC236}">
                <a16:creationId xmlns:a16="http://schemas.microsoft.com/office/drawing/2014/main" id="{100FA570-A152-CFC4-FA60-20143FD5F0E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97922" y="4111826"/>
            <a:ext cx="820500" cy="8205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F4BE873C-0DF7-BEA7-F7B4-FE79A4057DCA}"/>
              </a:ext>
            </a:extLst>
          </p:cNvPr>
          <p:cNvPicPr>
            <a:picLocks noChangeAspect="1"/>
          </p:cNvPicPr>
          <p:nvPr/>
        </p:nvPicPr>
        <p:blipFill>
          <a:blip r:embed="rId12"/>
          <a:stretch>
            <a:fillRect/>
          </a:stretch>
        </p:blipFill>
        <p:spPr>
          <a:xfrm>
            <a:off x="6797922" y="5479334"/>
            <a:ext cx="750046" cy="657681"/>
          </a:xfrm>
          <a:prstGeom prst="rect">
            <a:avLst/>
          </a:prstGeom>
        </p:spPr>
      </p:pic>
      <p:pic>
        <p:nvPicPr>
          <p:cNvPr id="2050" name="Picture 2" descr="Discover the AWS Cost Management Tools Unit | Salesforce Trailhead">
            <a:extLst>
              <a:ext uri="{FF2B5EF4-FFF2-40B4-BE49-F238E27FC236}">
                <a16:creationId xmlns:a16="http://schemas.microsoft.com/office/drawing/2014/main" id="{F8440E81-32DE-7040-D5E6-D652CCC2581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95906" y="5425942"/>
            <a:ext cx="783424" cy="7834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uper quizzes - SuperGuide">
            <a:extLst>
              <a:ext uri="{FF2B5EF4-FFF2-40B4-BE49-F238E27FC236}">
                <a16:creationId xmlns:a16="http://schemas.microsoft.com/office/drawing/2014/main" id="{A182F871-A36E-31E7-9AAD-4937C5C1EDB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90554" y="5532209"/>
            <a:ext cx="948208" cy="53099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186153B3-A95E-2922-1833-14352EB3A41F}"/>
              </a:ext>
            </a:extLst>
          </p:cNvPr>
          <p:cNvSpPr txBox="1"/>
          <p:nvPr/>
        </p:nvSpPr>
        <p:spPr>
          <a:xfrm>
            <a:off x="4205720" y="5479334"/>
            <a:ext cx="1146917" cy="646331"/>
          </a:xfrm>
          <a:prstGeom prst="rect">
            <a:avLst/>
          </a:prstGeom>
          <a:noFill/>
        </p:spPr>
        <p:txBody>
          <a:bodyPr wrap="none" rtlCol="0">
            <a:spAutoFit/>
          </a:bodyPr>
          <a:lstStyle/>
          <a:p>
            <a:r>
              <a:rPr lang="pt-BR" b="1" dirty="0">
                <a:solidFill>
                  <a:schemeClr val="bg1"/>
                </a:solidFill>
              </a:rPr>
              <a:t>Pricing </a:t>
            </a:r>
          </a:p>
          <a:p>
            <a:r>
              <a:rPr lang="pt-BR" b="1" dirty="0">
                <a:solidFill>
                  <a:schemeClr val="bg1"/>
                </a:solidFill>
              </a:rPr>
              <a:t>Calculator</a:t>
            </a:r>
            <a:endParaRPr lang="en-GB" b="1" dirty="0">
              <a:solidFill>
                <a:schemeClr val="bg1"/>
              </a:solidFill>
            </a:endParaRPr>
          </a:p>
        </p:txBody>
      </p:sp>
      <p:pic>
        <p:nvPicPr>
          <p:cNvPr id="5" name="Picture 4">
            <a:extLst>
              <a:ext uri="{FF2B5EF4-FFF2-40B4-BE49-F238E27FC236}">
                <a16:creationId xmlns:a16="http://schemas.microsoft.com/office/drawing/2014/main" id="{87FE90CE-923D-3199-EA3F-03A52D165849}"/>
              </a:ext>
            </a:extLst>
          </p:cNvPr>
          <p:cNvPicPr>
            <a:picLocks noChangeAspect="1"/>
          </p:cNvPicPr>
          <p:nvPr/>
        </p:nvPicPr>
        <p:blipFill>
          <a:blip r:embed="rId15"/>
          <a:stretch>
            <a:fillRect/>
          </a:stretch>
        </p:blipFill>
        <p:spPr>
          <a:xfrm>
            <a:off x="5193702" y="1342417"/>
            <a:ext cx="391889" cy="3722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74C93C6E-0093-639D-06A7-1552BCECC3A5}"/>
              </a:ext>
            </a:extLst>
          </p:cNvPr>
          <p:cNvPicPr>
            <a:picLocks noChangeAspect="1"/>
          </p:cNvPicPr>
          <p:nvPr/>
        </p:nvPicPr>
        <p:blipFill>
          <a:blip r:embed="rId15"/>
          <a:stretch>
            <a:fillRect/>
          </a:stretch>
        </p:blipFill>
        <p:spPr>
          <a:xfrm>
            <a:off x="8053941" y="1351714"/>
            <a:ext cx="391889" cy="3722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a:extLst>
              <a:ext uri="{FF2B5EF4-FFF2-40B4-BE49-F238E27FC236}">
                <a16:creationId xmlns:a16="http://schemas.microsoft.com/office/drawing/2014/main" id="{FF14067B-4209-FAB0-737D-D3E86ED34EE1}"/>
              </a:ext>
            </a:extLst>
          </p:cNvPr>
          <p:cNvPicPr>
            <a:picLocks noChangeAspect="1"/>
          </p:cNvPicPr>
          <p:nvPr/>
        </p:nvPicPr>
        <p:blipFill>
          <a:blip r:embed="rId15"/>
          <a:stretch>
            <a:fillRect/>
          </a:stretch>
        </p:blipFill>
        <p:spPr>
          <a:xfrm>
            <a:off x="7857996" y="2632333"/>
            <a:ext cx="391889" cy="3722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8D289E57-7D9F-803D-A7F7-7112CBEBE84C}"/>
              </a:ext>
            </a:extLst>
          </p:cNvPr>
          <p:cNvPicPr>
            <a:picLocks noChangeAspect="1"/>
          </p:cNvPicPr>
          <p:nvPr/>
        </p:nvPicPr>
        <p:blipFill>
          <a:blip r:embed="rId15"/>
          <a:stretch>
            <a:fillRect/>
          </a:stretch>
        </p:blipFill>
        <p:spPr>
          <a:xfrm>
            <a:off x="5729630" y="2779314"/>
            <a:ext cx="391889" cy="3722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2" name="Picture 21">
            <a:extLst>
              <a:ext uri="{FF2B5EF4-FFF2-40B4-BE49-F238E27FC236}">
                <a16:creationId xmlns:a16="http://schemas.microsoft.com/office/drawing/2014/main" id="{81E9EB47-491B-DB6B-4B11-71B46B888F14}"/>
              </a:ext>
            </a:extLst>
          </p:cNvPr>
          <p:cNvPicPr>
            <a:picLocks noChangeAspect="1"/>
          </p:cNvPicPr>
          <p:nvPr/>
        </p:nvPicPr>
        <p:blipFill>
          <a:blip r:embed="rId15"/>
          <a:stretch>
            <a:fillRect/>
          </a:stretch>
        </p:blipFill>
        <p:spPr>
          <a:xfrm>
            <a:off x="3480278" y="2739665"/>
            <a:ext cx="391889" cy="3722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30" name="Picture 6" descr="Sonic Running Gif - GIFcen">
            <a:extLst>
              <a:ext uri="{FF2B5EF4-FFF2-40B4-BE49-F238E27FC236}">
                <a16:creationId xmlns:a16="http://schemas.microsoft.com/office/drawing/2014/main" id="{2DE4E3C3-E2FE-0DCF-426C-B35ABE38B4F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flipH="1">
            <a:off x="8580596" y="5265069"/>
            <a:ext cx="503018" cy="59067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2C77D03C-A46D-98C8-810E-02BD34FBCF52}"/>
              </a:ext>
            </a:extLst>
          </p:cNvPr>
          <p:cNvPicPr>
            <a:picLocks noChangeAspect="1"/>
          </p:cNvPicPr>
          <p:nvPr/>
        </p:nvPicPr>
        <p:blipFill>
          <a:blip r:embed="rId15"/>
          <a:stretch>
            <a:fillRect/>
          </a:stretch>
        </p:blipFill>
        <p:spPr>
          <a:xfrm>
            <a:off x="3451055" y="3978288"/>
            <a:ext cx="391889" cy="3722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1" name="Picture 20">
            <a:extLst>
              <a:ext uri="{FF2B5EF4-FFF2-40B4-BE49-F238E27FC236}">
                <a16:creationId xmlns:a16="http://schemas.microsoft.com/office/drawing/2014/main" id="{1426740D-1F43-30E2-16A5-A9746CC64589}"/>
              </a:ext>
            </a:extLst>
          </p:cNvPr>
          <p:cNvPicPr>
            <a:picLocks noChangeAspect="1"/>
          </p:cNvPicPr>
          <p:nvPr/>
        </p:nvPicPr>
        <p:blipFill>
          <a:blip r:embed="rId15"/>
          <a:stretch>
            <a:fillRect/>
          </a:stretch>
        </p:blipFill>
        <p:spPr>
          <a:xfrm>
            <a:off x="5704111" y="4011599"/>
            <a:ext cx="391889" cy="3722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3" name="Picture 22">
            <a:extLst>
              <a:ext uri="{FF2B5EF4-FFF2-40B4-BE49-F238E27FC236}">
                <a16:creationId xmlns:a16="http://schemas.microsoft.com/office/drawing/2014/main" id="{A6F94CA9-6394-6EA0-48FF-603D1561EF08}"/>
              </a:ext>
            </a:extLst>
          </p:cNvPr>
          <p:cNvPicPr>
            <a:picLocks noChangeAspect="1"/>
          </p:cNvPicPr>
          <p:nvPr/>
        </p:nvPicPr>
        <p:blipFill>
          <a:blip r:embed="rId15"/>
          <a:stretch>
            <a:fillRect/>
          </a:stretch>
        </p:blipFill>
        <p:spPr>
          <a:xfrm>
            <a:off x="7697269" y="4048694"/>
            <a:ext cx="391889" cy="3722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4" name="Picture 23" descr="GitHub Logo: valor, história, PNG">
            <a:extLst>
              <a:ext uri="{FF2B5EF4-FFF2-40B4-BE49-F238E27FC236}">
                <a16:creationId xmlns:a16="http://schemas.microsoft.com/office/drawing/2014/main" id="{9CF6D078-D439-6F51-36DB-3AED6100B2E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34587" y="1702713"/>
            <a:ext cx="878047" cy="491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676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2AB1E-3340-CDD5-EA39-6540BFA83E3F}"/>
              </a:ext>
            </a:extLst>
          </p:cNvPr>
          <p:cNvSpPr>
            <a:spLocks noGrp="1"/>
          </p:cNvSpPr>
          <p:nvPr>
            <p:ph type="title"/>
          </p:nvPr>
        </p:nvSpPr>
        <p:spPr>
          <a:xfrm>
            <a:off x="1163273" y="2760080"/>
            <a:ext cx="9865453" cy="1337840"/>
          </a:xfrm>
        </p:spPr>
        <p:txBody>
          <a:bodyPr>
            <a:normAutofit fontScale="90000"/>
          </a:bodyPr>
          <a:lstStyle/>
          <a:p>
            <a:pPr algn="ctr"/>
            <a:r>
              <a:rPr lang="en-GB" sz="4900" b="1" dirty="0">
                <a:latin typeface="AmazonEmberBold"/>
              </a:rPr>
              <a:t>Amazon Elastic Kubernetes Service</a:t>
            </a:r>
            <a:br>
              <a:rPr lang="en-GB" b="1" i="0" dirty="0">
                <a:effectLst/>
                <a:latin typeface="AmazonEmberBold"/>
              </a:rPr>
            </a:br>
            <a:r>
              <a:rPr lang="en-GB" sz="1800" dirty="0">
                <a:latin typeface="AmazonEmber"/>
              </a:rPr>
              <a:t>The most trusted way to start, run, and scale Kubernetes</a:t>
            </a:r>
            <a:br>
              <a:rPr lang="en-GB" sz="1000" b="0" i="0" dirty="0">
                <a:effectLst/>
                <a:latin typeface="AmazonEmber"/>
              </a:rPr>
            </a:br>
            <a:br>
              <a:rPr lang="en-GB" sz="2000" dirty="0">
                <a:latin typeface="AmazonEmber"/>
              </a:rPr>
            </a:br>
            <a:endParaRPr lang="en-PT" sz="2000" dirty="0">
              <a:latin typeface="AmazonEmber"/>
            </a:endParaRPr>
          </a:p>
        </p:txBody>
      </p:sp>
      <p:pic>
        <p:nvPicPr>
          <p:cNvPr id="6" name="Picture 5" descr="A blue and black logo&#10;&#10;Description automatically generated">
            <a:extLst>
              <a:ext uri="{FF2B5EF4-FFF2-40B4-BE49-F238E27FC236}">
                <a16:creationId xmlns:a16="http://schemas.microsoft.com/office/drawing/2014/main" id="{39D68A40-9A82-19F5-4686-0AF56C6DF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4615" y="5791200"/>
            <a:ext cx="2000250" cy="1066800"/>
          </a:xfrm>
          <a:prstGeom prst="rect">
            <a:avLst/>
          </a:prstGeom>
        </p:spPr>
      </p:pic>
      <p:pic>
        <p:nvPicPr>
          <p:cNvPr id="3" name="Picture 2">
            <a:extLst>
              <a:ext uri="{FF2B5EF4-FFF2-40B4-BE49-F238E27FC236}">
                <a16:creationId xmlns:a16="http://schemas.microsoft.com/office/drawing/2014/main" id="{7FA3CE2C-1178-EBB1-5E56-F8E990D77362}"/>
              </a:ext>
            </a:extLst>
          </p:cNvPr>
          <p:cNvPicPr>
            <a:picLocks noChangeAspect="1"/>
          </p:cNvPicPr>
          <p:nvPr/>
        </p:nvPicPr>
        <p:blipFill>
          <a:blip r:embed="rId3"/>
          <a:stretch>
            <a:fillRect/>
          </a:stretch>
        </p:blipFill>
        <p:spPr>
          <a:xfrm>
            <a:off x="68307" y="0"/>
            <a:ext cx="1412173" cy="1238270"/>
          </a:xfrm>
          <a:prstGeom prst="rect">
            <a:avLst/>
          </a:prstGeom>
        </p:spPr>
      </p:pic>
    </p:spTree>
    <p:extLst>
      <p:ext uri="{BB962C8B-B14F-4D97-AF65-F5344CB8AC3E}">
        <p14:creationId xmlns:p14="http://schemas.microsoft.com/office/powerpoint/2010/main" val="986044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black logo&#10;&#10;Description automatically generated">
            <a:extLst>
              <a:ext uri="{FF2B5EF4-FFF2-40B4-BE49-F238E27FC236}">
                <a16:creationId xmlns:a16="http://schemas.microsoft.com/office/drawing/2014/main" id="{39D68A40-9A82-19F5-4686-0AF56C6DF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4615" y="5791200"/>
            <a:ext cx="2000250" cy="1066800"/>
          </a:xfrm>
          <a:prstGeom prst="rect">
            <a:avLst/>
          </a:prstGeom>
        </p:spPr>
      </p:pic>
      <p:pic>
        <p:nvPicPr>
          <p:cNvPr id="8" name="Picture 7">
            <a:extLst>
              <a:ext uri="{FF2B5EF4-FFF2-40B4-BE49-F238E27FC236}">
                <a16:creationId xmlns:a16="http://schemas.microsoft.com/office/drawing/2014/main" id="{FC615EC9-EEA9-1F14-8812-2482CB060F53}"/>
              </a:ext>
            </a:extLst>
          </p:cNvPr>
          <p:cNvPicPr>
            <a:picLocks noChangeAspect="1"/>
          </p:cNvPicPr>
          <p:nvPr/>
        </p:nvPicPr>
        <p:blipFill>
          <a:blip r:embed="rId3"/>
          <a:stretch>
            <a:fillRect/>
          </a:stretch>
        </p:blipFill>
        <p:spPr>
          <a:xfrm>
            <a:off x="994646" y="3429000"/>
            <a:ext cx="3666495" cy="22284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47584CC0-1DEB-D571-28F8-6DB773D9D2B7}"/>
              </a:ext>
            </a:extLst>
          </p:cNvPr>
          <p:cNvPicPr>
            <a:picLocks noChangeAspect="1"/>
          </p:cNvPicPr>
          <p:nvPr/>
        </p:nvPicPr>
        <p:blipFill>
          <a:blip r:embed="rId4"/>
          <a:stretch>
            <a:fillRect/>
          </a:stretch>
        </p:blipFill>
        <p:spPr>
          <a:xfrm>
            <a:off x="7530859" y="3429000"/>
            <a:ext cx="3666495" cy="22284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a:extLst>
              <a:ext uri="{FF2B5EF4-FFF2-40B4-BE49-F238E27FC236}">
                <a16:creationId xmlns:a16="http://schemas.microsoft.com/office/drawing/2014/main" id="{DC357626-B80D-1B86-CCDE-B9F5E9742DD3}"/>
              </a:ext>
            </a:extLst>
          </p:cNvPr>
          <p:cNvPicPr>
            <a:picLocks noChangeAspect="1"/>
          </p:cNvPicPr>
          <p:nvPr/>
        </p:nvPicPr>
        <p:blipFill>
          <a:blip r:embed="rId5"/>
          <a:stretch>
            <a:fillRect/>
          </a:stretch>
        </p:blipFill>
        <p:spPr>
          <a:xfrm>
            <a:off x="4262752" y="945671"/>
            <a:ext cx="3666495" cy="22284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 name="Picture 1">
            <a:extLst>
              <a:ext uri="{FF2B5EF4-FFF2-40B4-BE49-F238E27FC236}">
                <a16:creationId xmlns:a16="http://schemas.microsoft.com/office/drawing/2014/main" id="{67B932DF-476A-EE11-36AE-6271A2C56C0D}"/>
              </a:ext>
            </a:extLst>
          </p:cNvPr>
          <p:cNvPicPr>
            <a:picLocks noChangeAspect="1"/>
          </p:cNvPicPr>
          <p:nvPr/>
        </p:nvPicPr>
        <p:blipFill>
          <a:blip r:embed="rId6"/>
          <a:stretch>
            <a:fillRect/>
          </a:stretch>
        </p:blipFill>
        <p:spPr>
          <a:xfrm>
            <a:off x="68307" y="0"/>
            <a:ext cx="1412173" cy="1238270"/>
          </a:xfrm>
          <a:prstGeom prst="rect">
            <a:avLst/>
          </a:prstGeom>
        </p:spPr>
      </p:pic>
    </p:spTree>
    <p:extLst>
      <p:ext uri="{BB962C8B-B14F-4D97-AF65-F5344CB8AC3E}">
        <p14:creationId xmlns:p14="http://schemas.microsoft.com/office/powerpoint/2010/main" val="33006197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black logo&#10;&#10;Description automatically generated">
            <a:extLst>
              <a:ext uri="{FF2B5EF4-FFF2-40B4-BE49-F238E27FC236}">
                <a16:creationId xmlns:a16="http://schemas.microsoft.com/office/drawing/2014/main" id="{39D68A40-9A82-19F5-4686-0AF56C6DF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4615" y="5791200"/>
            <a:ext cx="2000250" cy="1066800"/>
          </a:xfrm>
          <a:prstGeom prst="rect">
            <a:avLst/>
          </a:prstGeom>
        </p:spPr>
      </p:pic>
      <p:pic>
        <p:nvPicPr>
          <p:cNvPr id="4" name="Picture 3">
            <a:extLst>
              <a:ext uri="{FF2B5EF4-FFF2-40B4-BE49-F238E27FC236}">
                <a16:creationId xmlns:a16="http://schemas.microsoft.com/office/drawing/2014/main" id="{B53FFE50-3095-4361-30BD-E9223D190CE9}"/>
              </a:ext>
            </a:extLst>
          </p:cNvPr>
          <p:cNvPicPr>
            <a:picLocks noChangeAspect="1"/>
          </p:cNvPicPr>
          <p:nvPr/>
        </p:nvPicPr>
        <p:blipFill>
          <a:blip r:embed="rId3"/>
          <a:stretch>
            <a:fillRect/>
          </a:stretch>
        </p:blipFill>
        <p:spPr>
          <a:xfrm>
            <a:off x="168123" y="200512"/>
            <a:ext cx="1533481" cy="1344640"/>
          </a:xfrm>
          <a:prstGeom prst="rect">
            <a:avLst/>
          </a:prstGeom>
        </p:spPr>
      </p:pic>
      <p:sp>
        <p:nvSpPr>
          <p:cNvPr id="8" name="TextBox 7">
            <a:extLst>
              <a:ext uri="{FF2B5EF4-FFF2-40B4-BE49-F238E27FC236}">
                <a16:creationId xmlns:a16="http://schemas.microsoft.com/office/drawing/2014/main" id="{6D691289-9FD1-91C1-A2E2-21950F5A3E69}"/>
              </a:ext>
            </a:extLst>
          </p:cNvPr>
          <p:cNvSpPr txBox="1"/>
          <p:nvPr/>
        </p:nvSpPr>
        <p:spPr>
          <a:xfrm>
            <a:off x="6190878" y="1780851"/>
            <a:ext cx="4574875" cy="338554"/>
          </a:xfrm>
          <a:prstGeom prst="rect">
            <a:avLst/>
          </a:prstGeom>
          <a:noFill/>
        </p:spPr>
        <p:txBody>
          <a:bodyPr wrap="square">
            <a:spAutoFit/>
          </a:bodyPr>
          <a:lstStyle>
            <a:defPPr>
              <a:defRPr lang="en-US"/>
            </a:defPPr>
            <a:lvl1pPr>
              <a:defRPr sz="1600"/>
            </a:lvl1pPr>
          </a:lstStyle>
          <a:p>
            <a:r>
              <a:rPr lang="en-GB" b="1" dirty="0"/>
              <a:t>Use Terraform to Provision an EKS cluster (AWS)</a:t>
            </a:r>
          </a:p>
        </p:txBody>
      </p:sp>
      <p:pic>
        <p:nvPicPr>
          <p:cNvPr id="3" name="Graphic 2" descr="Badge 1 with solid fill">
            <a:extLst>
              <a:ext uri="{FF2B5EF4-FFF2-40B4-BE49-F238E27FC236}">
                <a16:creationId xmlns:a16="http://schemas.microsoft.com/office/drawing/2014/main" id="{658124B2-7E73-DF47-312F-5B02BA9297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6000" y="2365627"/>
            <a:ext cx="745630" cy="745630"/>
          </a:xfrm>
          <a:prstGeom prst="rect">
            <a:avLst/>
          </a:prstGeom>
        </p:spPr>
      </p:pic>
      <p:pic>
        <p:nvPicPr>
          <p:cNvPr id="9" name="Graphic 8" descr="Badge 3 with solid fill">
            <a:extLst>
              <a:ext uri="{FF2B5EF4-FFF2-40B4-BE49-F238E27FC236}">
                <a16:creationId xmlns:a16="http://schemas.microsoft.com/office/drawing/2014/main" id="{680B9870-B6AE-1D42-E573-6F8F3906032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96000" y="4099327"/>
            <a:ext cx="745630" cy="745630"/>
          </a:xfrm>
          <a:prstGeom prst="rect">
            <a:avLst/>
          </a:prstGeom>
        </p:spPr>
      </p:pic>
      <p:pic>
        <p:nvPicPr>
          <p:cNvPr id="10" name="Graphic 9" descr="Badge with solid fill">
            <a:extLst>
              <a:ext uri="{FF2B5EF4-FFF2-40B4-BE49-F238E27FC236}">
                <a16:creationId xmlns:a16="http://schemas.microsoft.com/office/drawing/2014/main" id="{017E4362-80A5-BE4D-1A79-D9B8410CA5C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096000" y="3232477"/>
            <a:ext cx="745630" cy="745630"/>
          </a:xfrm>
          <a:prstGeom prst="rect">
            <a:avLst/>
          </a:prstGeom>
        </p:spPr>
      </p:pic>
      <p:sp>
        <p:nvSpPr>
          <p:cNvPr id="12" name="TextBox 11">
            <a:extLst>
              <a:ext uri="{FF2B5EF4-FFF2-40B4-BE49-F238E27FC236}">
                <a16:creationId xmlns:a16="http://schemas.microsoft.com/office/drawing/2014/main" id="{F1E76F02-A2E3-6428-4339-B1D2D15B03F4}"/>
              </a:ext>
            </a:extLst>
          </p:cNvPr>
          <p:cNvSpPr txBox="1"/>
          <p:nvPr/>
        </p:nvSpPr>
        <p:spPr>
          <a:xfrm>
            <a:off x="6841631" y="2569461"/>
            <a:ext cx="4653398" cy="338554"/>
          </a:xfrm>
          <a:prstGeom prst="rect">
            <a:avLst/>
          </a:prstGeom>
          <a:noFill/>
        </p:spPr>
        <p:txBody>
          <a:bodyPr wrap="square">
            <a:spAutoFit/>
          </a:bodyPr>
          <a:lstStyle/>
          <a:p>
            <a:r>
              <a:rPr lang="pt-BR" sz="1600" dirty="0"/>
              <a:t>AWS Account, AWS CLI, Kubectl, and Install Terraform</a:t>
            </a:r>
            <a:endParaRPr lang="en-GB" sz="1600" dirty="0"/>
          </a:p>
        </p:txBody>
      </p:sp>
      <p:sp>
        <p:nvSpPr>
          <p:cNvPr id="15" name="TextBox 14">
            <a:extLst>
              <a:ext uri="{FF2B5EF4-FFF2-40B4-BE49-F238E27FC236}">
                <a16:creationId xmlns:a16="http://schemas.microsoft.com/office/drawing/2014/main" id="{6308FE5D-28B6-3AA3-CBD5-1EA2732B95FD}"/>
              </a:ext>
            </a:extLst>
          </p:cNvPr>
          <p:cNvSpPr txBox="1"/>
          <p:nvPr/>
        </p:nvSpPr>
        <p:spPr>
          <a:xfrm>
            <a:off x="6841631" y="3436015"/>
            <a:ext cx="4653398" cy="338554"/>
          </a:xfrm>
          <a:prstGeom prst="rect">
            <a:avLst/>
          </a:prstGeom>
          <a:noFill/>
        </p:spPr>
        <p:txBody>
          <a:bodyPr wrap="square">
            <a:spAutoFit/>
          </a:bodyPr>
          <a:lstStyle/>
          <a:p>
            <a:r>
              <a:rPr lang="pt-BR" sz="1600" dirty="0"/>
              <a:t>Apply the Terraform script</a:t>
            </a:r>
            <a:endParaRPr lang="en-GB" sz="1600" dirty="0"/>
          </a:p>
        </p:txBody>
      </p:sp>
      <p:sp>
        <p:nvSpPr>
          <p:cNvPr id="16" name="TextBox 15">
            <a:extLst>
              <a:ext uri="{FF2B5EF4-FFF2-40B4-BE49-F238E27FC236}">
                <a16:creationId xmlns:a16="http://schemas.microsoft.com/office/drawing/2014/main" id="{C88FA2F6-D2CD-A6AD-D396-13CC40E81333}"/>
              </a:ext>
            </a:extLst>
          </p:cNvPr>
          <p:cNvSpPr txBox="1"/>
          <p:nvPr/>
        </p:nvSpPr>
        <p:spPr>
          <a:xfrm>
            <a:off x="6841629" y="4296724"/>
            <a:ext cx="4653399" cy="338554"/>
          </a:xfrm>
          <a:prstGeom prst="rect">
            <a:avLst/>
          </a:prstGeom>
          <a:noFill/>
        </p:spPr>
        <p:txBody>
          <a:bodyPr wrap="square">
            <a:spAutoFit/>
          </a:bodyPr>
          <a:lstStyle/>
          <a:p>
            <a:r>
              <a:rPr lang="pt-BR" sz="1600" dirty="0"/>
              <a:t>Connect to the cluster and deploy our apps</a:t>
            </a:r>
            <a:endParaRPr lang="en-GB" sz="1600" dirty="0"/>
          </a:p>
        </p:txBody>
      </p:sp>
      <p:pic>
        <p:nvPicPr>
          <p:cNvPr id="19" name="Graphic 18" descr="Badge 1 with solid fill">
            <a:extLst>
              <a:ext uri="{FF2B5EF4-FFF2-40B4-BE49-F238E27FC236}">
                <a16:creationId xmlns:a16="http://schemas.microsoft.com/office/drawing/2014/main" id="{EC8375EA-3655-685E-0879-B74394AE68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0460" y="2365627"/>
            <a:ext cx="745630" cy="745630"/>
          </a:xfrm>
          <a:prstGeom prst="rect">
            <a:avLst/>
          </a:prstGeom>
        </p:spPr>
      </p:pic>
      <p:pic>
        <p:nvPicPr>
          <p:cNvPr id="20" name="Graphic 19" descr="Badge 3 with solid fill">
            <a:extLst>
              <a:ext uri="{FF2B5EF4-FFF2-40B4-BE49-F238E27FC236}">
                <a16:creationId xmlns:a16="http://schemas.microsoft.com/office/drawing/2014/main" id="{D43A64B4-C8AB-5FEE-ABED-CA036F84B92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0460" y="4099327"/>
            <a:ext cx="745630" cy="745630"/>
          </a:xfrm>
          <a:prstGeom prst="rect">
            <a:avLst/>
          </a:prstGeom>
        </p:spPr>
      </p:pic>
      <p:pic>
        <p:nvPicPr>
          <p:cNvPr id="21" name="Graphic 20" descr="Badge with solid fill">
            <a:extLst>
              <a:ext uri="{FF2B5EF4-FFF2-40B4-BE49-F238E27FC236}">
                <a16:creationId xmlns:a16="http://schemas.microsoft.com/office/drawing/2014/main" id="{4E3166B3-A068-786E-D3F0-F55B3D45459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20460" y="3232477"/>
            <a:ext cx="745630" cy="745630"/>
          </a:xfrm>
          <a:prstGeom prst="rect">
            <a:avLst/>
          </a:prstGeom>
        </p:spPr>
      </p:pic>
      <p:sp>
        <p:nvSpPr>
          <p:cNvPr id="22" name="TextBox 21">
            <a:extLst>
              <a:ext uri="{FF2B5EF4-FFF2-40B4-BE49-F238E27FC236}">
                <a16:creationId xmlns:a16="http://schemas.microsoft.com/office/drawing/2014/main" id="{520ABA59-34F5-25D2-359A-BDFEE5ADA03A}"/>
              </a:ext>
            </a:extLst>
          </p:cNvPr>
          <p:cNvSpPr txBox="1"/>
          <p:nvPr/>
        </p:nvSpPr>
        <p:spPr>
          <a:xfrm>
            <a:off x="1266090" y="2322943"/>
            <a:ext cx="4556740" cy="830997"/>
          </a:xfrm>
          <a:prstGeom prst="rect">
            <a:avLst/>
          </a:prstGeom>
          <a:noFill/>
        </p:spPr>
        <p:txBody>
          <a:bodyPr wrap="square">
            <a:spAutoFit/>
          </a:bodyPr>
          <a:lstStyle/>
          <a:p>
            <a:r>
              <a:rPr lang="en-GB" sz="1600" dirty="0"/>
              <a:t>Specify a cluster name, Kubernetes version, and a cluster service role (with the enough grants to add AWS resources)</a:t>
            </a:r>
          </a:p>
        </p:txBody>
      </p:sp>
      <p:sp>
        <p:nvSpPr>
          <p:cNvPr id="23" name="TextBox 22">
            <a:extLst>
              <a:ext uri="{FF2B5EF4-FFF2-40B4-BE49-F238E27FC236}">
                <a16:creationId xmlns:a16="http://schemas.microsoft.com/office/drawing/2014/main" id="{3C31F72F-74FF-E7CC-EAD9-32A6F9D438BA}"/>
              </a:ext>
            </a:extLst>
          </p:cNvPr>
          <p:cNvSpPr txBox="1"/>
          <p:nvPr/>
        </p:nvSpPr>
        <p:spPr>
          <a:xfrm>
            <a:off x="1266091" y="3436015"/>
            <a:ext cx="4556739" cy="338554"/>
          </a:xfrm>
          <a:prstGeom prst="rect">
            <a:avLst/>
          </a:prstGeom>
          <a:noFill/>
        </p:spPr>
        <p:txBody>
          <a:bodyPr wrap="square">
            <a:spAutoFit/>
          </a:bodyPr>
          <a:lstStyle/>
          <a:p>
            <a:r>
              <a:rPr lang="pt-BR" sz="1600" dirty="0"/>
              <a:t>Setup the network VPN and subnets</a:t>
            </a:r>
            <a:endParaRPr lang="en-GB" sz="1600" dirty="0"/>
          </a:p>
        </p:txBody>
      </p:sp>
      <p:sp>
        <p:nvSpPr>
          <p:cNvPr id="24" name="TextBox 23">
            <a:extLst>
              <a:ext uri="{FF2B5EF4-FFF2-40B4-BE49-F238E27FC236}">
                <a16:creationId xmlns:a16="http://schemas.microsoft.com/office/drawing/2014/main" id="{F712E111-18FA-01AA-9A50-08E89CA972EA}"/>
              </a:ext>
            </a:extLst>
          </p:cNvPr>
          <p:cNvSpPr txBox="1"/>
          <p:nvPr/>
        </p:nvSpPr>
        <p:spPr>
          <a:xfrm>
            <a:off x="1266090" y="4181645"/>
            <a:ext cx="4556740" cy="584775"/>
          </a:xfrm>
          <a:prstGeom prst="rect">
            <a:avLst/>
          </a:prstGeom>
          <a:noFill/>
        </p:spPr>
        <p:txBody>
          <a:bodyPr wrap="square">
            <a:spAutoFit/>
          </a:bodyPr>
          <a:lstStyle/>
          <a:p>
            <a:r>
              <a:rPr lang="pt-BR" sz="1600" dirty="0"/>
              <a:t>Define an Auto Scale Group and launch template (OS, Network, Instance Type, Storage)</a:t>
            </a:r>
            <a:endParaRPr lang="en-GB" sz="1600" dirty="0"/>
          </a:p>
        </p:txBody>
      </p:sp>
      <p:pic>
        <p:nvPicPr>
          <p:cNvPr id="25" name="Graphic 24" descr="Badge 4 with solid fill">
            <a:extLst>
              <a:ext uri="{FF2B5EF4-FFF2-40B4-BE49-F238E27FC236}">
                <a16:creationId xmlns:a16="http://schemas.microsoft.com/office/drawing/2014/main" id="{CD99F84E-5ECA-5B73-23B5-4D6A3C7041B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0459" y="4966177"/>
            <a:ext cx="745630" cy="745630"/>
          </a:xfrm>
          <a:prstGeom prst="rect">
            <a:avLst/>
          </a:prstGeom>
        </p:spPr>
      </p:pic>
      <p:sp>
        <p:nvSpPr>
          <p:cNvPr id="26" name="TextBox 25">
            <a:extLst>
              <a:ext uri="{FF2B5EF4-FFF2-40B4-BE49-F238E27FC236}">
                <a16:creationId xmlns:a16="http://schemas.microsoft.com/office/drawing/2014/main" id="{2868994C-FD8F-EE7E-BEC3-4C74CFD6ADB5}"/>
              </a:ext>
            </a:extLst>
          </p:cNvPr>
          <p:cNvSpPr txBox="1"/>
          <p:nvPr/>
        </p:nvSpPr>
        <p:spPr>
          <a:xfrm>
            <a:off x="1266089" y="5173496"/>
            <a:ext cx="3750290" cy="338554"/>
          </a:xfrm>
          <a:prstGeom prst="rect">
            <a:avLst/>
          </a:prstGeom>
          <a:noFill/>
        </p:spPr>
        <p:txBody>
          <a:bodyPr wrap="square">
            <a:spAutoFit/>
          </a:bodyPr>
          <a:lstStyle/>
          <a:p>
            <a:r>
              <a:rPr lang="pt-BR" sz="1600" dirty="0"/>
              <a:t>Connect to the cluster and deploy our apps</a:t>
            </a:r>
            <a:endParaRPr lang="en-GB" sz="1600" dirty="0"/>
          </a:p>
        </p:txBody>
      </p:sp>
      <p:sp>
        <p:nvSpPr>
          <p:cNvPr id="27" name="TextBox 26">
            <a:extLst>
              <a:ext uri="{FF2B5EF4-FFF2-40B4-BE49-F238E27FC236}">
                <a16:creationId xmlns:a16="http://schemas.microsoft.com/office/drawing/2014/main" id="{2A148AF6-E24C-3548-3CC2-FCEB55E222F6}"/>
              </a:ext>
            </a:extLst>
          </p:cNvPr>
          <p:cNvSpPr txBox="1"/>
          <p:nvPr/>
        </p:nvSpPr>
        <p:spPr>
          <a:xfrm>
            <a:off x="520459" y="1780851"/>
            <a:ext cx="4087866" cy="338554"/>
          </a:xfrm>
          <a:prstGeom prst="rect">
            <a:avLst/>
          </a:prstGeom>
          <a:noFill/>
        </p:spPr>
        <p:txBody>
          <a:bodyPr wrap="square">
            <a:spAutoFit/>
          </a:bodyPr>
          <a:lstStyle>
            <a:defPPr>
              <a:defRPr lang="en-US"/>
            </a:defPPr>
            <a:lvl1pPr>
              <a:defRPr sz="1600" b="1"/>
            </a:lvl1pPr>
          </a:lstStyle>
          <a:p>
            <a:r>
              <a:rPr lang="en-GB" dirty="0"/>
              <a:t>Manually Provision an EKS cluster (AWS)</a:t>
            </a:r>
          </a:p>
        </p:txBody>
      </p:sp>
    </p:spTree>
    <p:extLst>
      <p:ext uri="{BB962C8B-B14F-4D97-AF65-F5344CB8AC3E}">
        <p14:creationId xmlns:p14="http://schemas.microsoft.com/office/powerpoint/2010/main" val="157954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black logo&#10;&#10;Description automatically generated">
            <a:extLst>
              <a:ext uri="{FF2B5EF4-FFF2-40B4-BE49-F238E27FC236}">
                <a16:creationId xmlns:a16="http://schemas.microsoft.com/office/drawing/2014/main" id="{39D68A40-9A82-19F5-4686-0AF56C6DF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2711" y="6056850"/>
            <a:ext cx="1502154" cy="801149"/>
          </a:xfrm>
          <a:prstGeom prst="rect">
            <a:avLst/>
          </a:prstGeom>
        </p:spPr>
      </p:pic>
      <p:pic>
        <p:nvPicPr>
          <p:cNvPr id="4" name="Picture 3">
            <a:extLst>
              <a:ext uri="{FF2B5EF4-FFF2-40B4-BE49-F238E27FC236}">
                <a16:creationId xmlns:a16="http://schemas.microsoft.com/office/drawing/2014/main" id="{B53FFE50-3095-4361-30BD-E9223D190CE9}"/>
              </a:ext>
            </a:extLst>
          </p:cNvPr>
          <p:cNvPicPr>
            <a:picLocks noChangeAspect="1"/>
          </p:cNvPicPr>
          <p:nvPr/>
        </p:nvPicPr>
        <p:blipFill>
          <a:blip r:embed="rId3"/>
          <a:stretch>
            <a:fillRect/>
          </a:stretch>
        </p:blipFill>
        <p:spPr>
          <a:xfrm>
            <a:off x="168123" y="200512"/>
            <a:ext cx="1533481" cy="1344640"/>
          </a:xfrm>
          <a:prstGeom prst="rect">
            <a:avLst/>
          </a:prstGeom>
        </p:spPr>
      </p:pic>
      <p:pic>
        <p:nvPicPr>
          <p:cNvPr id="10" name="Graphic 9" descr="Badge 1 with solid fill">
            <a:extLst>
              <a:ext uri="{FF2B5EF4-FFF2-40B4-BE49-F238E27FC236}">
                <a16:creationId xmlns:a16="http://schemas.microsoft.com/office/drawing/2014/main" id="{CBA2E22F-E3D9-2670-A3CF-0A54A75F4DD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7663" y="1705063"/>
            <a:ext cx="914400" cy="914400"/>
          </a:xfrm>
          <a:prstGeom prst="rect">
            <a:avLst/>
          </a:prstGeom>
        </p:spPr>
      </p:pic>
      <p:sp>
        <p:nvSpPr>
          <p:cNvPr id="15" name="TextBox 14">
            <a:extLst>
              <a:ext uri="{FF2B5EF4-FFF2-40B4-BE49-F238E27FC236}">
                <a16:creationId xmlns:a16="http://schemas.microsoft.com/office/drawing/2014/main" id="{BADB0ADD-2025-C763-9490-3DBAA0C3A541}"/>
              </a:ext>
            </a:extLst>
          </p:cNvPr>
          <p:cNvSpPr txBox="1"/>
          <p:nvPr/>
        </p:nvSpPr>
        <p:spPr>
          <a:xfrm>
            <a:off x="1795978" y="1319447"/>
            <a:ext cx="7935985" cy="1200329"/>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GB" sz="1200" b="0" dirty="0">
                <a:solidFill>
                  <a:schemeClr val="accent4"/>
                </a:solidFill>
                <a:effectLst/>
                <a:latin typeface="Consolas" panose="020B0609020204030204" pitchFamily="49" charset="0"/>
              </a:rPr>
              <a:t># Installing </a:t>
            </a:r>
            <a:r>
              <a:rPr lang="en-GB" sz="1200" b="0" dirty="0" err="1">
                <a:solidFill>
                  <a:schemeClr val="accent4"/>
                </a:solidFill>
                <a:effectLst/>
                <a:latin typeface="Consolas" panose="020B0609020204030204" pitchFamily="49" charset="0"/>
              </a:rPr>
              <a:t>kubectl</a:t>
            </a:r>
            <a:endParaRPr lang="en-GB" sz="1200" b="0" dirty="0">
              <a:solidFill>
                <a:schemeClr val="accent4"/>
              </a:solidFill>
              <a:effectLst/>
              <a:latin typeface="Courier New" panose="02070309020205020404" pitchFamily="49" charset="0"/>
              <a:cs typeface="Courier New" panose="02070309020205020404" pitchFamily="49" charset="0"/>
            </a:endParaRPr>
          </a:p>
          <a:p>
            <a:r>
              <a:rPr lang="en-GB" sz="1200" b="0" dirty="0">
                <a:solidFill>
                  <a:srgbClr val="F6F6F4"/>
                </a:solidFill>
                <a:effectLst/>
                <a:latin typeface="Courier New" panose="02070309020205020404" pitchFamily="49" charset="0"/>
                <a:cs typeface="Courier New" panose="02070309020205020404" pitchFamily="49" charset="0"/>
              </a:rPr>
              <a:t>export K8S_RELEASE=1.27.0</a:t>
            </a:r>
          </a:p>
          <a:p>
            <a:r>
              <a:rPr lang="en-GB" sz="1200" b="0" dirty="0">
                <a:solidFill>
                  <a:srgbClr val="F6F6F4"/>
                </a:solidFill>
                <a:effectLst/>
                <a:latin typeface="Courier New" panose="02070309020205020404" pitchFamily="49" charset="0"/>
                <a:cs typeface="Courier New" panose="02070309020205020404" pitchFamily="49" charset="0"/>
              </a:rPr>
              <a:t>curl -LO https://dl.k8s.io/release/v$K8S_RELEASE/bin/linux/amd64/kubectl</a:t>
            </a:r>
          </a:p>
          <a:p>
            <a:r>
              <a:rPr lang="en-GB" sz="1200" b="0" dirty="0" err="1">
                <a:solidFill>
                  <a:srgbClr val="F6F6F4"/>
                </a:solidFill>
                <a:effectLst/>
                <a:latin typeface="Courier New" panose="02070309020205020404" pitchFamily="49" charset="0"/>
                <a:cs typeface="Courier New" panose="02070309020205020404" pitchFamily="49" charset="0"/>
              </a:rPr>
              <a:t>chmod</a:t>
            </a:r>
            <a:r>
              <a:rPr lang="en-GB" sz="1200" b="0" dirty="0">
                <a:solidFill>
                  <a:srgbClr val="F6F6F4"/>
                </a:solidFill>
                <a:effectLst/>
                <a:latin typeface="Courier New" panose="02070309020205020404" pitchFamily="49" charset="0"/>
                <a:cs typeface="Courier New" panose="02070309020205020404" pitchFamily="49" charset="0"/>
              </a:rPr>
              <a:t> +x ./</a:t>
            </a:r>
            <a:r>
              <a:rPr lang="en-GB" sz="1200" b="0" dirty="0" err="1">
                <a:solidFill>
                  <a:srgbClr val="F6F6F4"/>
                </a:solidFill>
                <a:effectLst/>
                <a:latin typeface="Courier New" panose="02070309020205020404" pitchFamily="49" charset="0"/>
                <a:cs typeface="Courier New" panose="02070309020205020404" pitchFamily="49" charset="0"/>
              </a:rPr>
              <a:t>kubectl</a:t>
            </a:r>
            <a:endParaRPr lang="en-GB" sz="1200" b="0" dirty="0">
              <a:solidFill>
                <a:srgbClr val="F6F6F4"/>
              </a:solidFill>
              <a:effectLst/>
              <a:latin typeface="Courier New" panose="02070309020205020404" pitchFamily="49" charset="0"/>
              <a:cs typeface="Courier New" panose="02070309020205020404" pitchFamily="49" charset="0"/>
            </a:endParaRPr>
          </a:p>
          <a:p>
            <a:r>
              <a:rPr lang="en-GB" sz="1200" b="0" dirty="0" err="1">
                <a:solidFill>
                  <a:srgbClr val="F6F6F4"/>
                </a:solidFill>
                <a:effectLst/>
                <a:latin typeface="Courier New" panose="02070309020205020404" pitchFamily="49" charset="0"/>
                <a:cs typeface="Courier New" panose="02070309020205020404" pitchFamily="49" charset="0"/>
              </a:rPr>
              <a:t>sudo</a:t>
            </a:r>
            <a:r>
              <a:rPr lang="en-GB" sz="1200" b="0" dirty="0">
                <a:solidFill>
                  <a:srgbClr val="F6F6F4"/>
                </a:solidFill>
                <a:effectLst/>
                <a:latin typeface="Courier New" panose="02070309020205020404" pitchFamily="49" charset="0"/>
                <a:cs typeface="Courier New" panose="02070309020205020404" pitchFamily="49" charset="0"/>
              </a:rPr>
              <a:t> install -o root -g root -m 0755 </a:t>
            </a:r>
            <a:r>
              <a:rPr lang="en-GB" sz="1200" b="0" dirty="0" err="1">
                <a:solidFill>
                  <a:srgbClr val="F6F6F4"/>
                </a:solidFill>
                <a:effectLst/>
                <a:latin typeface="Courier New" panose="02070309020205020404" pitchFamily="49" charset="0"/>
                <a:cs typeface="Courier New" panose="02070309020205020404" pitchFamily="49" charset="0"/>
              </a:rPr>
              <a:t>kubectl</a:t>
            </a:r>
            <a:r>
              <a:rPr lang="en-GB" sz="1200" b="0" dirty="0">
                <a:solidFill>
                  <a:srgbClr val="F6F6F4"/>
                </a:solidFill>
                <a:effectLst/>
                <a:latin typeface="Courier New" panose="02070309020205020404" pitchFamily="49" charset="0"/>
                <a:cs typeface="Courier New" panose="02070309020205020404" pitchFamily="49" charset="0"/>
              </a:rPr>
              <a:t> /</a:t>
            </a:r>
            <a:r>
              <a:rPr lang="en-GB" sz="1200" b="0" dirty="0" err="1">
                <a:solidFill>
                  <a:srgbClr val="F6F6F4"/>
                </a:solidFill>
                <a:effectLst/>
                <a:latin typeface="Courier New" panose="02070309020205020404" pitchFamily="49" charset="0"/>
                <a:cs typeface="Courier New" panose="02070309020205020404" pitchFamily="49" charset="0"/>
              </a:rPr>
              <a:t>usr</a:t>
            </a:r>
            <a:r>
              <a:rPr lang="en-GB" sz="1200" b="0" dirty="0">
                <a:solidFill>
                  <a:srgbClr val="F6F6F4"/>
                </a:solidFill>
                <a:effectLst/>
                <a:latin typeface="Courier New" panose="02070309020205020404" pitchFamily="49" charset="0"/>
                <a:cs typeface="Courier New" panose="02070309020205020404" pitchFamily="49" charset="0"/>
              </a:rPr>
              <a:t>/local/bin/</a:t>
            </a:r>
            <a:r>
              <a:rPr lang="en-GB" sz="1200" b="0" dirty="0" err="1">
                <a:solidFill>
                  <a:srgbClr val="F6F6F4"/>
                </a:solidFill>
                <a:effectLst/>
                <a:latin typeface="Courier New" panose="02070309020205020404" pitchFamily="49" charset="0"/>
                <a:cs typeface="Courier New" panose="02070309020205020404" pitchFamily="49" charset="0"/>
              </a:rPr>
              <a:t>kubectl</a:t>
            </a:r>
            <a:endParaRPr lang="en-GB" sz="1200" b="0" dirty="0">
              <a:solidFill>
                <a:srgbClr val="F6F6F4"/>
              </a:solidFill>
              <a:effectLst/>
              <a:latin typeface="Courier New" panose="02070309020205020404" pitchFamily="49" charset="0"/>
              <a:cs typeface="Courier New" panose="02070309020205020404" pitchFamily="49" charset="0"/>
            </a:endParaRPr>
          </a:p>
          <a:p>
            <a:r>
              <a:rPr lang="en-GB" sz="1200" b="0" dirty="0" err="1">
                <a:solidFill>
                  <a:srgbClr val="F6F6F4"/>
                </a:solidFill>
                <a:effectLst/>
                <a:latin typeface="Courier New" panose="02070309020205020404" pitchFamily="49" charset="0"/>
                <a:cs typeface="Courier New" panose="02070309020205020404" pitchFamily="49" charset="0"/>
              </a:rPr>
              <a:t>kubectl</a:t>
            </a:r>
            <a:r>
              <a:rPr lang="en-GB" sz="1200" b="0" dirty="0">
                <a:solidFill>
                  <a:srgbClr val="F6F6F4"/>
                </a:solidFill>
                <a:effectLst/>
                <a:latin typeface="Courier New" panose="02070309020205020404" pitchFamily="49" charset="0"/>
                <a:cs typeface="Courier New" panose="02070309020205020404" pitchFamily="49" charset="0"/>
              </a:rPr>
              <a:t> version --short</a:t>
            </a:r>
          </a:p>
        </p:txBody>
      </p:sp>
      <p:sp>
        <p:nvSpPr>
          <p:cNvPr id="17" name="TextBox 16">
            <a:extLst>
              <a:ext uri="{FF2B5EF4-FFF2-40B4-BE49-F238E27FC236}">
                <a16:creationId xmlns:a16="http://schemas.microsoft.com/office/drawing/2014/main" id="{8FCF070A-F8D0-5E7D-D3E6-7706404E8739}"/>
              </a:ext>
            </a:extLst>
          </p:cNvPr>
          <p:cNvSpPr txBox="1"/>
          <p:nvPr/>
        </p:nvSpPr>
        <p:spPr>
          <a:xfrm>
            <a:off x="1795978" y="2681358"/>
            <a:ext cx="7935985" cy="3231654"/>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GB" sz="1200" b="0" dirty="0">
                <a:solidFill>
                  <a:schemeClr val="accent4"/>
                </a:solidFill>
                <a:effectLst/>
                <a:latin typeface="Courier New" panose="02070309020205020404" pitchFamily="49" charset="0"/>
                <a:cs typeface="Courier New" panose="02070309020205020404" pitchFamily="49" charset="0"/>
              </a:rPr>
              <a:t># Installing Terraform</a:t>
            </a:r>
          </a:p>
          <a:p>
            <a:r>
              <a:rPr lang="en-GB" sz="1200" b="0" dirty="0">
                <a:solidFill>
                  <a:schemeClr val="accent4"/>
                </a:solidFill>
                <a:effectLst/>
                <a:latin typeface="Courier New" panose="02070309020205020404" pitchFamily="49" charset="0"/>
                <a:cs typeface="Courier New" panose="02070309020205020404" pitchFamily="49" charset="0"/>
              </a:rPr>
              <a:t># Install </a:t>
            </a:r>
            <a:r>
              <a:rPr lang="en-GB" sz="1200" dirty="0" err="1">
                <a:solidFill>
                  <a:schemeClr val="accent4"/>
                </a:solidFill>
                <a:latin typeface="Courier New" panose="02070309020205020404" pitchFamily="49" charset="0"/>
                <a:cs typeface="Courier New" panose="02070309020205020404" pitchFamily="49" charset="0"/>
              </a:rPr>
              <a:t>gnupg</a:t>
            </a:r>
            <a:endParaRPr lang="en-GB" sz="1200" dirty="0">
              <a:latin typeface="Courier New" panose="02070309020205020404" pitchFamily="49" charset="0"/>
              <a:cs typeface="Courier New" panose="02070309020205020404" pitchFamily="49" charset="0"/>
            </a:endParaRPr>
          </a:p>
          <a:p>
            <a:r>
              <a:rPr lang="en-GB" sz="1200" dirty="0" err="1">
                <a:latin typeface="Courier New" panose="02070309020205020404" pitchFamily="49" charset="0"/>
                <a:cs typeface="Courier New" panose="02070309020205020404" pitchFamily="49" charset="0"/>
              </a:rPr>
              <a:t>sudo</a:t>
            </a:r>
            <a:r>
              <a:rPr lang="en-GB" sz="1200" dirty="0">
                <a:latin typeface="Courier New" panose="02070309020205020404" pitchFamily="49" charset="0"/>
                <a:cs typeface="Courier New" panose="02070309020205020404" pitchFamily="49" charset="0"/>
              </a:rPr>
              <a:t> apt-get update &amp;&amp; </a:t>
            </a:r>
            <a:r>
              <a:rPr lang="en-GB" sz="1200" dirty="0" err="1">
                <a:latin typeface="Courier New" panose="02070309020205020404" pitchFamily="49" charset="0"/>
                <a:cs typeface="Courier New" panose="02070309020205020404" pitchFamily="49" charset="0"/>
              </a:rPr>
              <a:t>sudo</a:t>
            </a:r>
            <a:r>
              <a:rPr lang="en-GB" sz="1200" dirty="0">
                <a:latin typeface="Courier New" panose="02070309020205020404" pitchFamily="49" charset="0"/>
                <a:cs typeface="Courier New" panose="02070309020205020404" pitchFamily="49" charset="0"/>
              </a:rPr>
              <a:t> apt-get install -y </a:t>
            </a:r>
            <a:r>
              <a:rPr lang="en-GB" sz="1200" dirty="0" err="1">
                <a:latin typeface="Courier New" panose="02070309020205020404" pitchFamily="49" charset="0"/>
                <a:cs typeface="Courier New" panose="02070309020205020404" pitchFamily="49" charset="0"/>
              </a:rPr>
              <a:t>gnupg</a:t>
            </a:r>
            <a:r>
              <a:rPr lang="en-GB" sz="1200" dirty="0">
                <a:latin typeface="Courier New" panose="02070309020205020404" pitchFamily="49" charset="0"/>
                <a:cs typeface="Courier New" panose="02070309020205020404" pitchFamily="49" charset="0"/>
              </a:rPr>
              <a:t> software-properties-common</a:t>
            </a:r>
          </a:p>
          <a:p>
            <a:r>
              <a:rPr lang="en-GB" sz="1200" dirty="0">
                <a:solidFill>
                  <a:schemeClr val="accent4"/>
                </a:solidFill>
                <a:latin typeface="Courier New" panose="02070309020205020404" pitchFamily="49" charset="0"/>
                <a:cs typeface="Courier New" panose="02070309020205020404" pitchFamily="49" charset="0"/>
              </a:rPr>
              <a:t># Install the </a:t>
            </a:r>
            <a:r>
              <a:rPr lang="en-GB" sz="1200" dirty="0" err="1">
                <a:solidFill>
                  <a:schemeClr val="accent4"/>
                </a:solidFill>
                <a:latin typeface="Courier New" panose="02070309020205020404" pitchFamily="49" charset="0"/>
                <a:cs typeface="Courier New" panose="02070309020205020404" pitchFamily="49" charset="0"/>
              </a:rPr>
              <a:t>HashiCorp</a:t>
            </a:r>
            <a:endParaRPr lang="en-GB" sz="1200" dirty="0">
              <a:solidFill>
                <a:schemeClr val="accent4"/>
              </a:solidFill>
              <a:latin typeface="Courier New" panose="02070309020205020404" pitchFamily="49" charset="0"/>
              <a:cs typeface="Courier New" panose="02070309020205020404" pitchFamily="49" charset="0"/>
            </a:endParaRPr>
          </a:p>
          <a:p>
            <a:r>
              <a:rPr lang="en-GB" sz="1200" dirty="0" err="1">
                <a:latin typeface="Courier New" panose="02070309020205020404" pitchFamily="49" charset="0"/>
                <a:cs typeface="Courier New" panose="02070309020205020404" pitchFamily="49" charset="0"/>
              </a:rPr>
              <a:t>wget</a:t>
            </a:r>
            <a:r>
              <a:rPr lang="en-GB" sz="1200" dirty="0">
                <a:latin typeface="Courier New" panose="02070309020205020404" pitchFamily="49" charset="0"/>
                <a:cs typeface="Courier New" panose="02070309020205020404" pitchFamily="49" charset="0"/>
              </a:rPr>
              <a:t> -O- https://apt.releases.hashicorp.com/gpg | \</a:t>
            </a:r>
          </a:p>
          <a:p>
            <a:r>
              <a:rPr lang="en-GB" sz="1200" dirty="0" err="1">
                <a:latin typeface="Courier New" panose="02070309020205020404" pitchFamily="49" charset="0"/>
                <a:cs typeface="Courier New" panose="02070309020205020404" pitchFamily="49" charset="0"/>
              </a:rPr>
              <a:t>gpg</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dearmor</a:t>
            </a:r>
            <a:r>
              <a:rPr lang="en-GB" sz="1200" dirty="0">
                <a:latin typeface="Courier New" panose="02070309020205020404" pitchFamily="49" charset="0"/>
                <a:cs typeface="Courier New" panose="02070309020205020404" pitchFamily="49" charset="0"/>
              </a:rPr>
              <a:t> | \</a:t>
            </a:r>
          </a:p>
          <a:p>
            <a:r>
              <a:rPr lang="en-GB" sz="1200" dirty="0" err="1">
                <a:latin typeface="Courier New" panose="02070309020205020404" pitchFamily="49" charset="0"/>
                <a:cs typeface="Courier New" panose="02070309020205020404" pitchFamily="49" charset="0"/>
              </a:rPr>
              <a:t>sudo</a:t>
            </a:r>
            <a:r>
              <a:rPr lang="en-GB" sz="1200" dirty="0">
                <a:latin typeface="Courier New" panose="02070309020205020404" pitchFamily="49" charset="0"/>
                <a:cs typeface="Courier New" panose="02070309020205020404" pitchFamily="49" charset="0"/>
              </a:rPr>
              <a:t> tee /</a:t>
            </a:r>
            <a:r>
              <a:rPr lang="en-GB" sz="1200" dirty="0" err="1">
                <a:latin typeface="Courier New" panose="02070309020205020404" pitchFamily="49" charset="0"/>
                <a:cs typeface="Courier New" panose="02070309020205020404" pitchFamily="49" charset="0"/>
              </a:rPr>
              <a:t>usr</a:t>
            </a:r>
            <a:r>
              <a:rPr lang="en-GB" sz="1200" dirty="0">
                <a:latin typeface="Courier New" panose="02070309020205020404" pitchFamily="49" charset="0"/>
                <a:cs typeface="Courier New" panose="02070309020205020404" pitchFamily="49" charset="0"/>
              </a:rPr>
              <a:t>/share/keyrings/</a:t>
            </a:r>
            <a:r>
              <a:rPr lang="en-GB" sz="1200" dirty="0" err="1">
                <a:latin typeface="Courier New" panose="02070309020205020404" pitchFamily="49" charset="0"/>
                <a:cs typeface="Courier New" panose="02070309020205020404" pitchFamily="49" charset="0"/>
              </a:rPr>
              <a:t>hashicorp</a:t>
            </a:r>
            <a:r>
              <a:rPr lang="en-GB" sz="1200" dirty="0">
                <a:latin typeface="Courier New" panose="02070309020205020404" pitchFamily="49" charset="0"/>
                <a:cs typeface="Courier New" panose="02070309020205020404" pitchFamily="49" charset="0"/>
              </a:rPr>
              <a:t>-archive-</a:t>
            </a:r>
            <a:r>
              <a:rPr lang="en-GB" sz="1200" dirty="0" err="1">
                <a:latin typeface="Courier New" panose="02070309020205020404" pitchFamily="49" charset="0"/>
                <a:cs typeface="Courier New" panose="02070309020205020404" pitchFamily="49" charset="0"/>
              </a:rPr>
              <a:t>keyring.gpg</a:t>
            </a:r>
            <a:endParaRPr lang="en-GB" sz="1200" dirty="0">
              <a:latin typeface="Courier New" panose="02070309020205020404" pitchFamily="49" charset="0"/>
              <a:cs typeface="Courier New" panose="02070309020205020404" pitchFamily="49" charset="0"/>
            </a:endParaRPr>
          </a:p>
          <a:p>
            <a:r>
              <a:rPr lang="en-GB" sz="1200" dirty="0">
                <a:solidFill>
                  <a:schemeClr val="accent4"/>
                </a:solidFill>
                <a:latin typeface="Courier New" panose="02070309020205020404" pitchFamily="49" charset="0"/>
                <a:cs typeface="Courier New" panose="02070309020205020404" pitchFamily="49" charset="0"/>
              </a:rPr>
              <a:t># Add the official </a:t>
            </a:r>
            <a:r>
              <a:rPr lang="en-GB" sz="1200" dirty="0" err="1">
                <a:solidFill>
                  <a:schemeClr val="accent4"/>
                </a:solidFill>
                <a:latin typeface="Courier New" panose="02070309020205020404" pitchFamily="49" charset="0"/>
                <a:cs typeface="Courier New" panose="02070309020205020404" pitchFamily="49" charset="0"/>
              </a:rPr>
              <a:t>HashiCorp</a:t>
            </a:r>
            <a:r>
              <a:rPr lang="en-GB" sz="1200" dirty="0">
                <a:solidFill>
                  <a:schemeClr val="accent4"/>
                </a:solidFill>
                <a:latin typeface="Courier New" panose="02070309020205020404" pitchFamily="49" charset="0"/>
                <a:cs typeface="Courier New" panose="02070309020205020404" pitchFamily="49" charset="0"/>
              </a:rPr>
              <a:t> repository to your system</a:t>
            </a:r>
          </a:p>
          <a:p>
            <a:r>
              <a:rPr lang="en-GB" sz="1200" dirty="0">
                <a:latin typeface="Courier New" panose="02070309020205020404" pitchFamily="49" charset="0"/>
                <a:cs typeface="Courier New" panose="02070309020205020404" pitchFamily="49" charset="0"/>
              </a:rPr>
              <a:t>echo "deb [signed-by=/</a:t>
            </a:r>
            <a:r>
              <a:rPr lang="en-GB" sz="1200" dirty="0" err="1">
                <a:latin typeface="Courier New" panose="02070309020205020404" pitchFamily="49" charset="0"/>
                <a:cs typeface="Courier New" panose="02070309020205020404" pitchFamily="49" charset="0"/>
              </a:rPr>
              <a:t>usr</a:t>
            </a:r>
            <a:r>
              <a:rPr lang="en-GB" sz="1200" dirty="0">
                <a:latin typeface="Courier New" panose="02070309020205020404" pitchFamily="49" charset="0"/>
                <a:cs typeface="Courier New" panose="02070309020205020404" pitchFamily="49" charset="0"/>
              </a:rPr>
              <a:t>/share/keyrings/</a:t>
            </a:r>
            <a:r>
              <a:rPr lang="en-GB" sz="1200" dirty="0" err="1">
                <a:latin typeface="Courier New" panose="02070309020205020404" pitchFamily="49" charset="0"/>
                <a:cs typeface="Courier New" panose="02070309020205020404" pitchFamily="49" charset="0"/>
              </a:rPr>
              <a:t>hashicorp</a:t>
            </a:r>
            <a:r>
              <a:rPr lang="en-GB" sz="1200" dirty="0">
                <a:latin typeface="Courier New" panose="02070309020205020404" pitchFamily="49" charset="0"/>
                <a:cs typeface="Courier New" panose="02070309020205020404" pitchFamily="49" charset="0"/>
              </a:rPr>
              <a:t>-archive-</a:t>
            </a:r>
            <a:r>
              <a:rPr lang="en-GB" sz="1200" dirty="0" err="1">
                <a:latin typeface="Courier New" panose="02070309020205020404" pitchFamily="49" charset="0"/>
                <a:cs typeface="Courier New" panose="02070309020205020404" pitchFamily="49" charset="0"/>
              </a:rPr>
              <a:t>keyring.gpg</a:t>
            </a:r>
            <a:r>
              <a:rPr lang="en-GB" sz="1200" dirty="0">
                <a:latin typeface="Courier New" panose="02070309020205020404" pitchFamily="49" charset="0"/>
                <a:cs typeface="Courier New" panose="02070309020205020404" pitchFamily="49" charset="0"/>
              </a:rPr>
              <a:t>] \</a:t>
            </a:r>
          </a:p>
          <a:p>
            <a:r>
              <a:rPr lang="en-GB" sz="1200" dirty="0">
                <a:latin typeface="Courier New" panose="02070309020205020404" pitchFamily="49" charset="0"/>
                <a:cs typeface="Courier New" panose="02070309020205020404" pitchFamily="49" charset="0"/>
              </a:rPr>
              <a:t>https://apt.releases.hashicorp.com $(</a:t>
            </a:r>
            <a:r>
              <a:rPr lang="en-GB" sz="1200" dirty="0" err="1">
                <a:latin typeface="Courier New" panose="02070309020205020404" pitchFamily="49" charset="0"/>
                <a:cs typeface="Courier New" panose="02070309020205020404" pitchFamily="49" charset="0"/>
              </a:rPr>
              <a:t>lsb_release</a:t>
            </a:r>
            <a:r>
              <a:rPr lang="en-GB" sz="1200" dirty="0">
                <a:latin typeface="Courier New" panose="02070309020205020404" pitchFamily="49" charset="0"/>
                <a:cs typeface="Courier New" panose="02070309020205020404" pitchFamily="49" charset="0"/>
              </a:rPr>
              <a:t> -cs) main" | \</a:t>
            </a:r>
          </a:p>
          <a:p>
            <a:r>
              <a:rPr lang="en-GB" sz="1200" dirty="0" err="1">
                <a:latin typeface="Courier New" panose="02070309020205020404" pitchFamily="49" charset="0"/>
                <a:cs typeface="Courier New" panose="02070309020205020404" pitchFamily="49" charset="0"/>
              </a:rPr>
              <a:t>sudo</a:t>
            </a:r>
            <a:r>
              <a:rPr lang="en-GB" sz="1200" dirty="0">
                <a:latin typeface="Courier New" panose="02070309020205020404" pitchFamily="49" charset="0"/>
                <a:cs typeface="Courier New" panose="02070309020205020404" pitchFamily="49" charset="0"/>
              </a:rPr>
              <a:t> tee /etc/apt/</a:t>
            </a:r>
            <a:r>
              <a:rPr lang="en-GB" sz="1200" dirty="0" err="1">
                <a:latin typeface="Courier New" panose="02070309020205020404" pitchFamily="49" charset="0"/>
                <a:cs typeface="Courier New" panose="02070309020205020404" pitchFamily="49" charset="0"/>
              </a:rPr>
              <a:t>sources.list.d</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hashicorp.list</a:t>
            </a:r>
            <a:endParaRPr lang="en-GB" sz="1200" dirty="0">
              <a:latin typeface="Courier New" panose="02070309020205020404" pitchFamily="49" charset="0"/>
              <a:cs typeface="Courier New" panose="02070309020205020404" pitchFamily="49" charset="0"/>
            </a:endParaRPr>
          </a:p>
          <a:p>
            <a:r>
              <a:rPr lang="en-GB" sz="1200" dirty="0">
                <a:solidFill>
                  <a:schemeClr val="accent4"/>
                </a:solidFill>
                <a:latin typeface="Courier New" panose="02070309020205020404" pitchFamily="49" charset="0"/>
                <a:cs typeface="Courier New" panose="02070309020205020404" pitchFamily="49" charset="0"/>
              </a:rPr>
              <a:t># System update</a:t>
            </a:r>
          </a:p>
          <a:p>
            <a:r>
              <a:rPr lang="en-GB" sz="1200" dirty="0" err="1">
                <a:latin typeface="Courier New" panose="02070309020205020404" pitchFamily="49" charset="0"/>
                <a:cs typeface="Courier New" panose="02070309020205020404" pitchFamily="49" charset="0"/>
              </a:rPr>
              <a:t>sudo</a:t>
            </a:r>
            <a:r>
              <a:rPr lang="en-GB" sz="1200" dirty="0">
                <a:latin typeface="Courier New" panose="02070309020205020404" pitchFamily="49" charset="0"/>
                <a:cs typeface="Courier New" panose="02070309020205020404" pitchFamily="49" charset="0"/>
              </a:rPr>
              <a:t> apt update</a:t>
            </a:r>
          </a:p>
          <a:p>
            <a:r>
              <a:rPr lang="en-GB" sz="1200" dirty="0">
                <a:solidFill>
                  <a:schemeClr val="accent4"/>
                </a:solidFill>
                <a:latin typeface="Courier New" panose="02070309020205020404" pitchFamily="49" charset="0"/>
                <a:cs typeface="Courier New" panose="02070309020205020404" pitchFamily="49" charset="0"/>
              </a:rPr>
              <a:t># Install Terraform</a:t>
            </a:r>
          </a:p>
          <a:p>
            <a:r>
              <a:rPr lang="en-GB" sz="1200" dirty="0" err="1">
                <a:latin typeface="Courier New" panose="02070309020205020404" pitchFamily="49" charset="0"/>
                <a:cs typeface="Courier New" panose="02070309020205020404" pitchFamily="49" charset="0"/>
              </a:rPr>
              <a:t>sudo</a:t>
            </a:r>
            <a:r>
              <a:rPr lang="en-GB" sz="1200" dirty="0">
                <a:latin typeface="Courier New" panose="02070309020205020404" pitchFamily="49" charset="0"/>
                <a:cs typeface="Courier New" panose="02070309020205020404" pitchFamily="49" charset="0"/>
              </a:rPr>
              <a:t> apt-get install terraform</a:t>
            </a:r>
          </a:p>
          <a:p>
            <a:endParaRPr lang="en-GB" sz="1200" dirty="0">
              <a:latin typeface="Courier New" panose="02070309020205020404" pitchFamily="49" charset="0"/>
              <a:cs typeface="Courier New" panose="02070309020205020404" pitchFamily="49" charset="0"/>
            </a:endParaRPr>
          </a:p>
          <a:p>
            <a:endParaRPr lang="en-GB" sz="1200" dirty="0">
              <a:latin typeface="Courier New" panose="02070309020205020404" pitchFamily="49" charset="0"/>
              <a:cs typeface="Courier New" panose="02070309020205020404" pitchFamily="49" charset="0"/>
            </a:endParaRPr>
          </a:p>
        </p:txBody>
      </p:sp>
      <p:sp>
        <p:nvSpPr>
          <p:cNvPr id="19" name="TextBox 18">
            <a:extLst>
              <a:ext uri="{FF2B5EF4-FFF2-40B4-BE49-F238E27FC236}">
                <a16:creationId xmlns:a16="http://schemas.microsoft.com/office/drawing/2014/main" id="{E75547DC-3B54-667A-940B-68165E582E67}"/>
              </a:ext>
            </a:extLst>
          </p:cNvPr>
          <p:cNvSpPr txBox="1"/>
          <p:nvPr/>
        </p:nvSpPr>
        <p:spPr>
          <a:xfrm>
            <a:off x="1797339" y="142202"/>
            <a:ext cx="7935985" cy="1015663"/>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GB" sz="1200" b="0" dirty="0">
                <a:solidFill>
                  <a:schemeClr val="accent4"/>
                </a:solidFill>
                <a:effectLst/>
                <a:latin typeface="Courier New" panose="02070309020205020404" pitchFamily="49" charset="0"/>
                <a:cs typeface="Courier New" panose="02070309020205020404" pitchFamily="49" charset="0"/>
              </a:rPr>
              <a:t># Install </a:t>
            </a:r>
            <a:r>
              <a:rPr lang="en-GB" sz="1200" dirty="0" err="1">
                <a:solidFill>
                  <a:schemeClr val="accent4"/>
                </a:solidFill>
                <a:latin typeface="Courier New" panose="02070309020205020404" pitchFamily="49" charset="0"/>
                <a:cs typeface="Courier New" panose="02070309020205020404" pitchFamily="49" charset="0"/>
              </a:rPr>
              <a:t>awscli</a:t>
            </a:r>
            <a:endParaRPr lang="en-GB" sz="1200" dirty="0">
              <a:latin typeface="Courier New" panose="02070309020205020404" pitchFamily="49" charset="0"/>
              <a:cs typeface="Courier New" panose="02070309020205020404" pitchFamily="49" charset="0"/>
            </a:endParaRPr>
          </a:p>
          <a:p>
            <a:r>
              <a:rPr lang="en-GB" sz="1200" i="0" dirty="0" err="1">
                <a:effectLst/>
                <a:latin typeface="Courier New" panose="02070309020205020404" pitchFamily="49" charset="0"/>
                <a:cs typeface="Courier New" panose="02070309020205020404" pitchFamily="49" charset="0"/>
              </a:rPr>
              <a:t>sudo</a:t>
            </a:r>
            <a:r>
              <a:rPr lang="en-GB" sz="1200" i="0" dirty="0">
                <a:effectLst/>
                <a:latin typeface="Courier New" panose="02070309020205020404" pitchFamily="49" charset="0"/>
                <a:cs typeface="Courier New" panose="02070309020205020404" pitchFamily="49" charset="0"/>
              </a:rPr>
              <a:t> yum remove </a:t>
            </a:r>
            <a:r>
              <a:rPr lang="en-GB" sz="1200" i="0" dirty="0" err="1">
                <a:effectLst/>
                <a:latin typeface="Courier New" panose="02070309020205020404" pitchFamily="49" charset="0"/>
                <a:cs typeface="Courier New" panose="02070309020205020404" pitchFamily="49" charset="0"/>
              </a:rPr>
              <a:t>awscli</a:t>
            </a:r>
            <a:endParaRPr lang="en-GB" sz="1200" i="0" dirty="0">
              <a:effectLst/>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curl "https://awscli.amazonaws.com/awscli-exe-linux-x86_64.zip" -o "awscliv2.zip"</a:t>
            </a:r>
          </a:p>
          <a:p>
            <a:r>
              <a:rPr lang="en-GB" sz="1200" dirty="0">
                <a:latin typeface="Courier New" panose="02070309020205020404" pitchFamily="49" charset="0"/>
                <a:cs typeface="Courier New" panose="02070309020205020404" pitchFamily="49" charset="0"/>
              </a:rPr>
              <a:t>unzip awscliv2.zip</a:t>
            </a:r>
          </a:p>
          <a:p>
            <a:r>
              <a:rPr lang="en-GB" sz="1200" dirty="0" err="1">
                <a:latin typeface="Courier New" panose="02070309020205020404" pitchFamily="49" charset="0"/>
                <a:cs typeface="Courier New" panose="02070309020205020404" pitchFamily="49" charset="0"/>
              </a:rPr>
              <a:t>sudo</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aws</a:t>
            </a:r>
            <a:r>
              <a:rPr lang="en-GB" sz="1200" dirty="0">
                <a:latin typeface="Courier New" panose="02070309020205020404" pitchFamily="49" charset="0"/>
                <a:cs typeface="Courier New" panose="02070309020205020404" pitchFamily="49" charset="0"/>
              </a:rPr>
              <a:t>/install</a:t>
            </a:r>
          </a:p>
        </p:txBody>
      </p:sp>
    </p:spTree>
    <p:extLst>
      <p:ext uri="{BB962C8B-B14F-4D97-AF65-F5344CB8AC3E}">
        <p14:creationId xmlns:p14="http://schemas.microsoft.com/office/powerpoint/2010/main" val="33160047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black logo&#10;&#10;Description automatically generated">
            <a:extLst>
              <a:ext uri="{FF2B5EF4-FFF2-40B4-BE49-F238E27FC236}">
                <a16:creationId xmlns:a16="http://schemas.microsoft.com/office/drawing/2014/main" id="{39D68A40-9A82-19F5-4686-0AF56C6DF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2711" y="6056850"/>
            <a:ext cx="1502154" cy="801149"/>
          </a:xfrm>
          <a:prstGeom prst="rect">
            <a:avLst/>
          </a:prstGeom>
        </p:spPr>
      </p:pic>
      <p:pic>
        <p:nvPicPr>
          <p:cNvPr id="4" name="Picture 3">
            <a:extLst>
              <a:ext uri="{FF2B5EF4-FFF2-40B4-BE49-F238E27FC236}">
                <a16:creationId xmlns:a16="http://schemas.microsoft.com/office/drawing/2014/main" id="{B53FFE50-3095-4361-30BD-E9223D190CE9}"/>
              </a:ext>
            </a:extLst>
          </p:cNvPr>
          <p:cNvPicPr>
            <a:picLocks noChangeAspect="1"/>
          </p:cNvPicPr>
          <p:nvPr/>
        </p:nvPicPr>
        <p:blipFill>
          <a:blip r:embed="rId3"/>
          <a:stretch>
            <a:fillRect/>
          </a:stretch>
        </p:blipFill>
        <p:spPr>
          <a:xfrm>
            <a:off x="168123" y="200512"/>
            <a:ext cx="1533481" cy="1344640"/>
          </a:xfrm>
          <a:prstGeom prst="rect">
            <a:avLst/>
          </a:prstGeom>
        </p:spPr>
      </p:pic>
      <p:sp>
        <p:nvSpPr>
          <p:cNvPr id="15" name="TextBox 14">
            <a:extLst>
              <a:ext uri="{FF2B5EF4-FFF2-40B4-BE49-F238E27FC236}">
                <a16:creationId xmlns:a16="http://schemas.microsoft.com/office/drawing/2014/main" id="{BADB0ADD-2025-C763-9490-3DBAA0C3A541}"/>
              </a:ext>
            </a:extLst>
          </p:cNvPr>
          <p:cNvSpPr txBox="1"/>
          <p:nvPr/>
        </p:nvSpPr>
        <p:spPr>
          <a:xfrm>
            <a:off x="1797338" y="1469131"/>
            <a:ext cx="7935985" cy="1384995"/>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GB" sz="1200" b="0" dirty="0">
                <a:solidFill>
                  <a:schemeClr val="accent4"/>
                </a:solidFill>
                <a:effectLst/>
                <a:latin typeface="Consolas" panose="020B0609020204030204" pitchFamily="49" charset="0"/>
              </a:rPr>
              <a:t># Clone our GitHub repository</a:t>
            </a:r>
          </a:p>
          <a:p>
            <a:r>
              <a:rPr lang="en-GB" sz="1200" dirty="0">
                <a:solidFill>
                  <a:schemeClr val="bg1"/>
                </a:solidFill>
                <a:latin typeface="Courier New" panose="02070309020205020404" pitchFamily="49" charset="0"/>
                <a:cs typeface="Courier New" panose="02070309020205020404" pitchFamily="49" charset="0"/>
              </a:rPr>
              <a:t>Git clone </a:t>
            </a:r>
            <a:r>
              <a:rPr lang="en-GB" sz="1200" dirty="0">
                <a:solidFill>
                  <a:srgbClr val="0563C1"/>
                </a:solidFill>
                <a:latin typeface="Courier New" panose="02070309020205020404" pitchFamily="49" charset="0"/>
                <a:cs typeface="Courier New" panose="02070309020205020404" pitchFamily="49" charset="0"/>
                <a:hlinkClick r:id="rId4">
                  <a:extLst>
                    <a:ext uri="{A12FA001-AC4F-418D-AE19-62706E023703}">
                      <ahyp:hlinkClr xmlns:ahyp="http://schemas.microsoft.com/office/drawing/2018/hyperlinkcolor" val="tx"/>
                    </a:ext>
                  </a:extLst>
                </a:hlinkClick>
              </a:rPr>
              <a:t>git@github.com:renatomatos79/</a:t>
            </a:r>
            <a:r>
              <a:rPr lang="en-GB" sz="1200" dirty="0" err="1">
                <a:solidFill>
                  <a:srgbClr val="0563C1"/>
                </a:solidFill>
                <a:latin typeface="Courier New" panose="02070309020205020404" pitchFamily="49" charset="0"/>
                <a:cs typeface="Courier New" panose="02070309020205020404" pitchFamily="49" charset="0"/>
                <a:hlinkClick r:id="rId4">
                  <a:extLst>
                    <a:ext uri="{A12FA001-AC4F-418D-AE19-62706E023703}">
                      <ahyp:hlinkClr xmlns:ahyp="http://schemas.microsoft.com/office/drawing/2018/hyperlinkcolor" val="tx"/>
                    </a:ext>
                  </a:extLst>
                </a:hlinkClick>
              </a:rPr>
              <a:t>bjss-aws-demo.</a:t>
            </a:r>
            <a:r>
              <a:rPr lang="en-GB" sz="1200" dirty="0" err="1">
                <a:solidFill>
                  <a:schemeClr val="bg1"/>
                </a:solidFill>
                <a:latin typeface="Courier New" panose="02070309020205020404" pitchFamily="49" charset="0"/>
                <a:cs typeface="Courier New" panose="02070309020205020404" pitchFamily="49" charset="0"/>
                <a:hlinkClick r:id="rId4">
                  <a:extLst>
                    <a:ext uri="{A12FA001-AC4F-418D-AE19-62706E023703}">
                      <ahyp:hlinkClr xmlns:ahyp="http://schemas.microsoft.com/office/drawing/2018/hyperlinkcolor" val="tx"/>
                    </a:ext>
                  </a:extLst>
                </a:hlinkClick>
              </a:rPr>
              <a:t>git</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cd </a:t>
            </a:r>
            <a:r>
              <a:rPr lang="en-GB" sz="1200" dirty="0" err="1">
                <a:solidFill>
                  <a:schemeClr val="bg1"/>
                </a:solidFill>
                <a:latin typeface="Courier New" panose="02070309020205020404" pitchFamily="49" charset="0"/>
                <a:cs typeface="Courier New" panose="02070309020205020404" pitchFamily="49" charset="0"/>
                <a:hlinkClick r:id="rId4">
                  <a:extLst>
                    <a:ext uri="{A12FA001-AC4F-418D-AE19-62706E023703}">
                      <ahyp:hlinkClr xmlns:ahyp="http://schemas.microsoft.com/office/drawing/2018/hyperlinkcolor" val="tx"/>
                    </a:ext>
                  </a:extLst>
                </a:hlinkClick>
              </a:rPr>
              <a:t>bjss-aws-demo.git</a:t>
            </a:r>
            <a:r>
              <a:rPr lang="en-GB" sz="1200" dirty="0">
                <a:solidFill>
                  <a:schemeClr val="bg1"/>
                </a:solidFill>
                <a:latin typeface="Courier New" panose="02070309020205020404" pitchFamily="49" charset="0"/>
                <a:cs typeface="Courier New" panose="02070309020205020404" pitchFamily="49" charset="0"/>
              </a:rPr>
              <a:t>\</a:t>
            </a:r>
            <a:r>
              <a:rPr lang="en-GB" sz="1200" dirty="0" err="1">
                <a:solidFill>
                  <a:schemeClr val="bg1"/>
                </a:solidFill>
                <a:latin typeface="Courier New" panose="02070309020205020404" pitchFamily="49" charset="0"/>
                <a:cs typeface="Courier New" panose="02070309020205020404" pitchFamily="49" charset="0"/>
              </a:rPr>
              <a:t>eks</a:t>
            </a:r>
            <a:endParaRPr lang="en-GB" sz="1200" dirty="0">
              <a:solidFill>
                <a:schemeClr val="bg1"/>
              </a:solidFill>
              <a:latin typeface="Courier New" panose="02070309020205020404" pitchFamily="49" charset="0"/>
              <a:cs typeface="Courier New" panose="02070309020205020404" pitchFamily="49" charset="0"/>
            </a:endParaRPr>
          </a:p>
          <a:p>
            <a:r>
              <a:rPr lang="en-GB" sz="1200" b="0" dirty="0">
                <a:solidFill>
                  <a:schemeClr val="accent4"/>
                </a:solidFill>
                <a:effectLst/>
                <a:latin typeface="Consolas" panose="020B0609020204030204" pitchFamily="49" charset="0"/>
              </a:rPr>
              <a:t># Provisioning the cluster</a:t>
            </a:r>
          </a:p>
          <a:p>
            <a:r>
              <a:rPr lang="en-GB" sz="1200" dirty="0">
                <a:solidFill>
                  <a:schemeClr val="bg1"/>
                </a:solidFill>
                <a:latin typeface="Courier New" panose="02070309020205020404" pitchFamily="49" charset="0"/>
                <a:cs typeface="Courier New" panose="02070309020205020404" pitchFamily="49" charset="0"/>
              </a:rPr>
              <a:t>terraform </a:t>
            </a:r>
            <a:r>
              <a:rPr lang="en-GB" sz="1200" dirty="0" err="1">
                <a:solidFill>
                  <a:schemeClr val="bg1"/>
                </a:solidFill>
                <a:latin typeface="Courier New" panose="02070309020205020404" pitchFamily="49" charset="0"/>
                <a:cs typeface="Courier New" panose="02070309020205020404" pitchFamily="49" charset="0"/>
              </a:rPr>
              <a:t>init</a:t>
            </a:r>
            <a:endParaRPr lang="en-GB" sz="1200" dirty="0">
              <a:solidFill>
                <a:schemeClr val="bg1"/>
              </a:solidFill>
              <a:latin typeface="Courier New" panose="02070309020205020404" pitchFamily="49" charset="0"/>
              <a:cs typeface="Courier New" panose="02070309020205020404" pitchFamily="49" charset="0"/>
            </a:endParaRPr>
          </a:p>
          <a:p>
            <a:r>
              <a:rPr lang="en-GB" sz="1200" dirty="0">
                <a:solidFill>
                  <a:schemeClr val="bg1"/>
                </a:solidFill>
                <a:latin typeface="Courier New" panose="02070309020205020404" pitchFamily="49" charset="0"/>
                <a:cs typeface="Courier New" panose="02070309020205020404" pitchFamily="49" charset="0"/>
              </a:rPr>
              <a:t>terraform apply</a:t>
            </a:r>
          </a:p>
          <a:p>
            <a:endParaRPr lang="en-GB" sz="1200" b="0" dirty="0">
              <a:solidFill>
                <a:schemeClr val="bg1"/>
              </a:solidFill>
              <a:effectLst/>
              <a:latin typeface="Consolas" panose="020B0609020204030204" pitchFamily="49" charset="0"/>
            </a:endParaRPr>
          </a:p>
        </p:txBody>
      </p:sp>
      <p:sp>
        <p:nvSpPr>
          <p:cNvPr id="19" name="TextBox 18">
            <a:extLst>
              <a:ext uri="{FF2B5EF4-FFF2-40B4-BE49-F238E27FC236}">
                <a16:creationId xmlns:a16="http://schemas.microsoft.com/office/drawing/2014/main" id="{E75547DC-3B54-667A-940B-68165E582E67}"/>
              </a:ext>
            </a:extLst>
          </p:cNvPr>
          <p:cNvSpPr txBox="1"/>
          <p:nvPr/>
        </p:nvSpPr>
        <p:spPr>
          <a:xfrm>
            <a:off x="1797339" y="142202"/>
            <a:ext cx="7935985" cy="1200329"/>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GB" sz="1200" b="0" dirty="0">
                <a:solidFill>
                  <a:schemeClr val="accent4"/>
                </a:solidFill>
                <a:effectLst/>
                <a:latin typeface="Courier New" panose="02070309020205020404" pitchFamily="49" charset="0"/>
                <a:cs typeface="Courier New" panose="02070309020205020404" pitchFamily="49" charset="0"/>
              </a:rPr>
              <a:t># Setup AWS Account</a:t>
            </a:r>
          </a:p>
          <a:p>
            <a:r>
              <a:rPr lang="en-GB" sz="1200" dirty="0" err="1">
                <a:latin typeface="Courier New" panose="02070309020205020404" pitchFamily="49" charset="0"/>
                <a:cs typeface="Courier New" panose="02070309020205020404" pitchFamily="49" charset="0"/>
              </a:rPr>
              <a:t>aws</a:t>
            </a:r>
            <a:r>
              <a:rPr lang="en-GB" sz="1200" dirty="0">
                <a:latin typeface="Courier New" panose="02070309020205020404" pitchFamily="49" charset="0"/>
                <a:cs typeface="Courier New" panose="02070309020205020404" pitchFamily="49" charset="0"/>
              </a:rPr>
              <a:t> configure</a:t>
            </a:r>
          </a:p>
          <a:p>
            <a:r>
              <a:rPr lang="en-GB" sz="1200" dirty="0">
                <a:latin typeface="Courier New" panose="02070309020205020404" pitchFamily="49" charset="0"/>
                <a:cs typeface="Courier New" panose="02070309020205020404" pitchFamily="49" charset="0"/>
              </a:rPr>
              <a:t>AWS Access Key ID [****************2DW5]: type your access key</a:t>
            </a:r>
          </a:p>
          <a:p>
            <a:r>
              <a:rPr lang="en-GB" sz="1200" dirty="0">
                <a:latin typeface="Courier New" panose="02070309020205020404" pitchFamily="49" charset="0"/>
                <a:cs typeface="Courier New" panose="02070309020205020404" pitchFamily="49" charset="0"/>
              </a:rPr>
              <a:t>AWS Secret Access Key [****************rRF4]: type your secret</a:t>
            </a:r>
          </a:p>
          <a:p>
            <a:r>
              <a:rPr lang="en-GB" sz="1200" dirty="0">
                <a:latin typeface="Courier New" panose="02070309020205020404" pitchFamily="49" charset="0"/>
                <a:cs typeface="Courier New" panose="02070309020205020404" pitchFamily="49" charset="0"/>
              </a:rPr>
              <a:t>Default region name [us-east-1]:</a:t>
            </a:r>
          </a:p>
          <a:p>
            <a:r>
              <a:rPr lang="en-GB" sz="1200" dirty="0">
                <a:latin typeface="Courier New" panose="02070309020205020404" pitchFamily="49" charset="0"/>
                <a:cs typeface="Courier New" panose="02070309020205020404" pitchFamily="49" charset="0"/>
              </a:rPr>
              <a:t>Default output format [None]:</a:t>
            </a:r>
          </a:p>
        </p:txBody>
      </p:sp>
      <p:pic>
        <p:nvPicPr>
          <p:cNvPr id="3" name="Picture 2">
            <a:extLst>
              <a:ext uri="{FF2B5EF4-FFF2-40B4-BE49-F238E27FC236}">
                <a16:creationId xmlns:a16="http://schemas.microsoft.com/office/drawing/2014/main" id="{0884DA6A-AC76-4541-5CB0-EF635FC11D87}"/>
              </a:ext>
            </a:extLst>
          </p:cNvPr>
          <p:cNvPicPr>
            <a:picLocks noChangeAspect="1"/>
          </p:cNvPicPr>
          <p:nvPr/>
        </p:nvPicPr>
        <p:blipFill>
          <a:blip r:embed="rId5"/>
          <a:stretch>
            <a:fillRect/>
          </a:stretch>
        </p:blipFill>
        <p:spPr>
          <a:xfrm>
            <a:off x="1856061" y="3044111"/>
            <a:ext cx="4486275" cy="10382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E51B1AAB-1106-2875-0E85-C31301CC85EB}"/>
              </a:ext>
            </a:extLst>
          </p:cNvPr>
          <p:cNvPicPr>
            <a:picLocks noChangeAspect="1"/>
          </p:cNvPicPr>
          <p:nvPr/>
        </p:nvPicPr>
        <p:blipFill>
          <a:blip r:embed="rId6"/>
          <a:stretch>
            <a:fillRect/>
          </a:stretch>
        </p:blipFill>
        <p:spPr>
          <a:xfrm>
            <a:off x="1822505" y="4247154"/>
            <a:ext cx="6057900" cy="1181100"/>
          </a:xfrm>
          <a:prstGeom prst="rect">
            <a:avLst/>
          </a:prstGeom>
        </p:spPr>
      </p:pic>
      <p:pic>
        <p:nvPicPr>
          <p:cNvPr id="13" name="Picture 12">
            <a:extLst>
              <a:ext uri="{FF2B5EF4-FFF2-40B4-BE49-F238E27FC236}">
                <a16:creationId xmlns:a16="http://schemas.microsoft.com/office/drawing/2014/main" id="{D4C85189-AB05-0FEC-052D-48CEAA79DE5B}"/>
              </a:ext>
            </a:extLst>
          </p:cNvPr>
          <p:cNvPicPr>
            <a:picLocks noChangeAspect="1"/>
          </p:cNvPicPr>
          <p:nvPr/>
        </p:nvPicPr>
        <p:blipFill>
          <a:blip r:embed="rId7"/>
          <a:stretch>
            <a:fillRect/>
          </a:stretch>
        </p:blipFill>
        <p:spPr>
          <a:xfrm>
            <a:off x="1797338" y="5590975"/>
            <a:ext cx="6791325" cy="857250"/>
          </a:xfrm>
          <a:prstGeom prst="rect">
            <a:avLst/>
          </a:prstGeom>
        </p:spPr>
      </p:pic>
      <p:pic>
        <p:nvPicPr>
          <p:cNvPr id="14" name="Graphic 13" descr="Badge with solid fill">
            <a:extLst>
              <a:ext uri="{FF2B5EF4-FFF2-40B4-BE49-F238E27FC236}">
                <a16:creationId xmlns:a16="http://schemas.microsoft.com/office/drawing/2014/main" id="{552B0E26-A8C5-EB50-BD7A-52A5C2A24C5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7663" y="1704428"/>
            <a:ext cx="914400" cy="914400"/>
          </a:xfrm>
          <a:prstGeom prst="rect">
            <a:avLst/>
          </a:prstGeom>
        </p:spPr>
      </p:pic>
      <p:pic>
        <p:nvPicPr>
          <p:cNvPr id="16" name="Graphic 15" descr="Badge 3 with solid fill">
            <a:extLst>
              <a:ext uri="{FF2B5EF4-FFF2-40B4-BE49-F238E27FC236}">
                <a16:creationId xmlns:a16="http://schemas.microsoft.com/office/drawing/2014/main" id="{F91F0F70-8A0F-9082-DB4D-F84B6027051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38294" y="4513854"/>
            <a:ext cx="914400" cy="914400"/>
          </a:xfrm>
          <a:prstGeom prst="rect">
            <a:avLst/>
          </a:prstGeom>
        </p:spPr>
      </p:pic>
    </p:spTree>
    <p:extLst>
      <p:ext uri="{BB962C8B-B14F-4D97-AF65-F5344CB8AC3E}">
        <p14:creationId xmlns:p14="http://schemas.microsoft.com/office/powerpoint/2010/main" val="6822873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black logo&#10;&#10;Description automatically generated">
            <a:extLst>
              <a:ext uri="{FF2B5EF4-FFF2-40B4-BE49-F238E27FC236}">
                <a16:creationId xmlns:a16="http://schemas.microsoft.com/office/drawing/2014/main" id="{39D68A40-9A82-19F5-4686-0AF56C6DF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2711" y="6056850"/>
            <a:ext cx="1502154" cy="801149"/>
          </a:xfrm>
          <a:prstGeom prst="rect">
            <a:avLst/>
          </a:prstGeom>
        </p:spPr>
      </p:pic>
      <p:pic>
        <p:nvPicPr>
          <p:cNvPr id="2" name="Picture 1">
            <a:extLst>
              <a:ext uri="{FF2B5EF4-FFF2-40B4-BE49-F238E27FC236}">
                <a16:creationId xmlns:a16="http://schemas.microsoft.com/office/drawing/2014/main" id="{767DEC9C-3808-C7F2-7B98-54D7E1C344F2}"/>
              </a:ext>
            </a:extLst>
          </p:cNvPr>
          <p:cNvPicPr>
            <a:picLocks noChangeAspect="1"/>
          </p:cNvPicPr>
          <p:nvPr/>
        </p:nvPicPr>
        <p:blipFill>
          <a:blip r:embed="rId3"/>
          <a:stretch>
            <a:fillRect/>
          </a:stretch>
        </p:blipFill>
        <p:spPr>
          <a:xfrm>
            <a:off x="68307" y="0"/>
            <a:ext cx="1412173" cy="1238270"/>
          </a:xfrm>
          <a:prstGeom prst="rect">
            <a:avLst/>
          </a:prstGeom>
        </p:spPr>
      </p:pic>
    </p:spTree>
    <p:extLst>
      <p:ext uri="{BB962C8B-B14F-4D97-AF65-F5344CB8AC3E}">
        <p14:creationId xmlns:p14="http://schemas.microsoft.com/office/powerpoint/2010/main" val="29211724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2AB1E-3340-CDD5-EA39-6540BFA83E3F}"/>
              </a:ext>
            </a:extLst>
          </p:cNvPr>
          <p:cNvSpPr>
            <a:spLocks noGrp="1"/>
          </p:cNvSpPr>
          <p:nvPr>
            <p:ph type="title"/>
          </p:nvPr>
        </p:nvSpPr>
        <p:spPr>
          <a:xfrm>
            <a:off x="838201" y="130434"/>
            <a:ext cx="10515600" cy="1325563"/>
          </a:xfrm>
        </p:spPr>
        <p:txBody>
          <a:bodyPr/>
          <a:lstStyle/>
          <a:p>
            <a:r>
              <a:rPr lang="pt-BR" b="1" dirty="0"/>
              <a:t>Here we go!</a:t>
            </a:r>
            <a:endParaRPr lang="en-PT" b="1" dirty="0"/>
          </a:p>
        </p:txBody>
      </p:sp>
      <p:pic>
        <p:nvPicPr>
          <p:cNvPr id="6" name="Picture 5" descr="A blue and black logo&#10;&#10;Description automatically generated">
            <a:extLst>
              <a:ext uri="{FF2B5EF4-FFF2-40B4-BE49-F238E27FC236}">
                <a16:creationId xmlns:a16="http://schemas.microsoft.com/office/drawing/2014/main" id="{39D68A40-9A82-19F5-4686-0AF56C6DF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5559" y="5643563"/>
            <a:ext cx="2000250" cy="1066800"/>
          </a:xfrm>
          <a:prstGeom prst="rect">
            <a:avLst/>
          </a:prstGeom>
        </p:spPr>
      </p:pic>
      <p:pic>
        <p:nvPicPr>
          <p:cNvPr id="8" name="Picture 7">
            <a:extLst>
              <a:ext uri="{FF2B5EF4-FFF2-40B4-BE49-F238E27FC236}">
                <a16:creationId xmlns:a16="http://schemas.microsoft.com/office/drawing/2014/main" id="{1C6E1883-8C29-1908-D7D1-3C5B6FE9C4D9}"/>
              </a:ext>
            </a:extLst>
          </p:cNvPr>
          <p:cNvPicPr>
            <a:picLocks noChangeAspect="1"/>
          </p:cNvPicPr>
          <p:nvPr/>
        </p:nvPicPr>
        <p:blipFill>
          <a:blip r:embed="rId3"/>
          <a:stretch>
            <a:fillRect/>
          </a:stretch>
        </p:blipFill>
        <p:spPr>
          <a:xfrm>
            <a:off x="838199" y="1455997"/>
            <a:ext cx="8658139" cy="4849935"/>
          </a:xfrm>
          <a:prstGeom prst="rect">
            <a:avLst/>
          </a:prstGeom>
        </p:spPr>
      </p:pic>
      <p:pic>
        <p:nvPicPr>
          <p:cNvPr id="9" name="Picture 20" descr="Amazon Route 53IT Experts">
            <a:extLst>
              <a:ext uri="{FF2B5EF4-FFF2-40B4-BE49-F238E27FC236}">
                <a16:creationId xmlns:a16="http://schemas.microsoft.com/office/drawing/2014/main" id="{A9F97F99-1866-7CB6-1F47-8B4C558A52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5575" y="1619726"/>
            <a:ext cx="626227" cy="65768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Linode Install SSL Certificate | Guide">
            <a:extLst>
              <a:ext uri="{FF2B5EF4-FFF2-40B4-BE49-F238E27FC236}">
                <a16:creationId xmlns:a16="http://schemas.microsoft.com/office/drawing/2014/main" id="{A5D9293B-9EF9-B0AE-A9D1-4962156B54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3675" y="1601132"/>
            <a:ext cx="660699" cy="66069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B2B8CB7F-7A7F-ABAE-92AF-2FF376274B81}"/>
              </a:ext>
            </a:extLst>
          </p:cNvPr>
          <p:cNvPicPr>
            <a:picLocks noChangeAspect="1"/>
          </p:cNvPicPr>
          <p:nvPr/>
        </p:nvPicPr>
        <p:blipFill>
          <a:blip r:embed="rId6"/>
          <a:stretch>
            <a:fillRect/>
          </a:stretch>
        </p:blipFill>
        <p:spPr>
          <a:xfrm>
            <a:off x="6862507" y="2904468"/>
            <a:ext cx="842336" cy="660350"/>
          </a:xfrm>
          <a:prstGeom prst="rect">
            <a:avLst/>
          </a:prstGeom>
        </p:spPr>
      </p:pic>
      <p:pic>
        <p:nvPicPr>
          <p:cNvPr id="13" name="Picture 12">
            <a:extLst>
              <a:ext uri="{FF2B5EF4-FFF2-40B4-BE49-F238E27FC236}">
                <a16:creationId xmlns:a16="http://schemas.microsoft.com/office/drawing/2014/main" id="{69BE0F08-0D08-07C9-B714-D50C06AAD4DB}"/>
              </a:ext>
            </a:extLst>
          </p:cNvPr>
          <p:cNvPicPr>
            <a:picLocks noChangeAspect="1"/>
          </p:cNvPicPr>
          <p:nvPr/>
        </p:nvPicPr>
        <p:blipFill>
          <a:blip r:embed="rId7"/>
          <a:stretch>
            <a:fillRect/>
          </a:stretch>
        </p:blipFill>
        <p:spPr>
          <a:xfrm>
            <a:off x="4889155" y="2917216"/>
            <a:ext cx="572983" cy="623940"/>
          </a:xfrm>
          <a:prstGeom prst="rect">
            <a:avLst/>
          </a:prstGeom>
        </p:spPr>
      </p:pic>
      <p:pic>
        <p:nvPicPr>
          <p:cNvPr id="14" name="Picture 13">
            <a:extLst>
              <a:ext uri="{FF2B5EF4-FFF2-40B4-BE49-F238E27FC236}">
                <a16:creationId xmlns:a16="http://schemas.microsoft.com/office/drawing/2014/main" id="{F06D797F-C70F-9032-63AB-BF4AB57285D1}"/>
              </a:ext>
            </a:extLst>
          </p:cNvPr>
          <p:cNvPicPr>
            <a:picLocks noChangeAspect="1"/>
          </p:cNvPicPr>
          <p:nvPr/>
        </p:nvPicPr>
        <p:blipFill>
          <a:blip r:embed="rId8"/>
          <a:stretch>
            <a:fillRect/>
          </a:stretch>
        </p:blipFill>
        <p:spPr>
          <a:xfrm>
            <a:off x="2686146" y="2925813"/>
            <a:ext cx="691092" cy="606746"/>
          </a:xfrm>
          <a:prstGeom prst="rect">
            <a:avLst/>
          </a:prstGeom>
        </p:spPr>
      </p:pic>
      <p:pic>
        <p:nvPicPr>
          <p:cNvPr id="15" name="Picture 14">
            <a:extLst>
              <a:ext uri="{FF2B5EF4-FFF2-40B4-BE49-F238E27FC236}">
                <a16:creationId xmlns:a16="http://schemas.microsoft.com/office/drawing/2014/main" id="{085BB1E5-BA41-D55F-E494-FA4C2B82FF59}"/>
              </a:ext>
            </a:extLst>
          </p:cNvPr>
          <p:cNvPicPr>
            <a:picLocks noChangeAspect="1"/>
          </p:cNvPicPr>
          <p:nvPr/>
        </p:nvPicPr>
        <p:blipFill>
          <a:blip r:embed="rId9"/>
          <a:stretch>
            <a:fillRect/>
          </a:stretch>
        </p:blipFill>
        <p:spPr>
          <a:xfrm>
            <a:off x="2686146" y="4180965"/>
            <a:ext cx="609760" cy="702838"/>
          </a:xfrm>
          <a:prstGeom prst="rect">
            <a:avLst/>
          </a:prstGeom>
        </p:spPr>
      </p:pic>
      <p:pic>
        <p:nvPicPr>
          <p:cNvPr id="16" name="Picture 15">
            <a:extLst>
              <a:ext uri="{FF2B5EF4-FFF2-40B4-BE49-F238E27FC236}">
                <a16:creationId xmlns:a16="http://schemas.microsoft.com/office/drawing/2014/main" id="{80503918-34F0-0BA7-E00E-0C045AD7B535}"/>
              </a:ext>
            </a:extLst>
          </p:cNvPr>
          <p:cNvPicPr>
            <a:picLocks noChangeAspect="1"/>
          </p:cNvPicPr>
          <p:nvPr/>
        </p:nvPicPr>
        <p:blipFill>
          <a:blip r:embed="rId10"/>
          <a:stretch>
            <a:fillRect/>
          </a:stretch>
        </p:blipFill>
        <p:spPr>
          <a:xfrm>
            <a:off x="4781872" y="4180965"/>
            <a:ext cx="723962" cy="702838"/>
          </a:xfrm>
          <a:prstGeom prst="rect">
            <a:avLst/>
          </a:prstGeom>
        </p:spPr>
      </p:pic>
      <p:pic>
        <p:nvPicPr>
          <p:cNvPr id="17" name="Picture 16" descr="Getting started with RAPIDS on AWS ECS using Dask Cloud Provider | by Jacob  Tomlinson | RAPIDS AI | Medium">
            <a:extLst>
              <a:ext uri="{FF2B5EF4-FFF2-40B4-BE49-F238E27FC236}">
                <a16:creationId xmlns:a16="http://schemas.microsoft.com/office/drawing/2014/main" id="{100FA570-A152-CFC4-FA60-20143FD5F0E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97922" y="4111826"/>
            <a:ext cx="820500" cy="8205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F4BE873C-0DF7-BEA7-F7B4-FE79A4057DCA}"/>
              </a:ext>
            </a:extLst>
          </p:cNvPr>
          <p:cNvPicPr>
            <a:picLocks noChangeAspect="1"/>
          </p:cNvPicPr>
          <p:nvPr/>
        </p:nvPicPr>
        <p:blipFill>
          <a:blip r:embed="rId12"/>
          <a:stretch>
            <a:fillRect/>
          </a:stretch>
        </p:blipFill>
        <p:spPr>
          <a:xfrm>
            <a:off x="6797922" y="5479334"/>
            <a:ext cx="750046" cy="657681"/>
          </a:xfrm>
          <a:prstGeom prst="rect">
            <a:avLst/>
          </a:prstGeom>
        </p:spPr>
      </p:pic>
      <p:pic>
        <p:nvPicPr>
          <p:cNvPr id="2050" name="Picture 2" descr="Discover the AWS Cost Management Tools Unit | Salesforce Trailhead">
            <a:extLst>
              <a:ext uri="{FF2B5EF4-FFF2-40B4-BE49-F238E27FC236}">
                <a16:creationId xmlns:a16="http://schemas.microsoft.com/office/drawing/2014/main" id="{F8440E81-32DE-7040-D5E6-D652CCC2581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95906" y="5425942"/>
            <a:ext cx="783424" cy="7834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uper quizzes - SuperGuide">
            <a:extLst>
              <a:ext uri="{FF2B5EF4-FFF2-40B4-BE49-F238E27FC236}">
                <a16:creationId xmlns:a16="http://schemas.microsoft.com/office/drawing/2014/main" id="{A182F871-A36E-31E7-9AAD-4937C5C1EDB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90554" y="5532209"/>
            <a:ext cx="948208" cy="53099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186153B3-A95E-2922-1833-14352EB3A41F}"/>
              </a:ext>
            </a:extLst>
          </p:cNvPr>
          <p:cNvSpPr txBox="1"/>
          <p:nvPr/>
        </p:nvSpPr>
        <p:spPr>
          <a:xfrm>
            <a:off x="4205720" y="5479334"/>
            <a:ext cx="1146917" cy="646331"/>
          </a:xfrm>
          <a:prstGeom prst="rect">
            <a:avLst/>
          </a:prstGeom>
          <a:noFill/>
        </p:spPr>
        <p:txBody>
          <a:bodyPr wrap="none" rtlCol="0">
            <a:spAutoFit/>
          </a:bodyPr>
          <a:lstStyle/>
          <a:p>
            <a:r>
              <a:rPr lang="pt-BR" b="1" dirty="0">
                <a:solidFill>
                  <a:schemeClr val="bg1"/>
                </a:solidFill>
              </a:rPr>
              <a:t>Pricing </a:t>
            </a:r>
          </a:p>
          <a:p>
            <a:r>
              <a:rPr lang="pt-BR" b="1" dirty="0">
                <a:solidFill>
                  <a:schemeClr val="bg1"/>
                </a:solidFill>
              </a:rPr>
              <a:t>Calculator</a:t>
            </a:r>
            <a:endParaRPr lang="en-GB" b="1" dirty="0">
              <a:solidFill>
                <a:schemeClr val="bg1"/>
              </a:solidFill>
            </a:endParaRPr>
          </a:p>
        </p:txBody>
      </p:sp>
      <p:pic>
        <p:nvPicPr>
          <p:cNvPr id="5" name="Picture 4">
            <a:extLst>
              <a:ext uri="{FF2B5EF4-FFF2-40B4-BE49-F238E27FC236}">
                <a16:creationId xmlns:a16="http://schemas.microsoft.com/office/drawing/2014/main" id="{87FE90CE-923D-3199-EA3F-03A52D165849}"/>
              </a:ext>
            </a:extLst>
          </p:cNvPr>
          <p:cNvPicPr>
            <a:picLocks noChangeAspect="1"/>
          </p:cNvPicPr>
          <p:nvPr/>
        </p:nvPicPr>
        <p:blipFill>
          <a:blip r:embed="rId15"/>
          <a:stretch>
            <a:fillRect/>
          </a:stretch>
        </p:blipFill>
        <p:spPr>
          <a:xfrm>
            <a:off x="5193702" y="1342417"/>
            <a:ext cx="391889" cy="3722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74C93C6E-0093-639D-06A7-1552BCECC3A5}"/>
              </a:ext>
            </a:extLst>
          </p:cNvPr>
          <p:cNvPicPr>
            <a:picLocks noChangeAspect="1"/>
          </p:cNvPicPr>
          <p:nvPr/>
        </p:nvPicPr>
        <p:blipFill>
          <a:blip r:embed="rId15"/>
          <a:stretch>
            <a:fillRect/>
          </a:stretch>
        </p:blipFill>
        <p:spPr>
          <a:xfrm>
            <a:off x="8053941" y="1351714"/>
            <a:ext cx="391889" cy="3722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a:extLst>
              <a:ext uri="{FF2B5EF4-FFF2-40B4-BE49-F238E27FC236}">
                <a16:creationId xmlns:a16="http://schemas.microsoft.com/office/drawing/2014/main" id="{FF14067B-4209-FAB0-737D-D3E86ED34EE1}"/>
              </a:ext>
            </a:extLst>
          </p:cNvPr>
          <p:cNvPicPr>
            <a:picLocks noChangeAspect="1"/>
          </p:cNvPicPr>
          <p:nvPr/>
        </p:nvPicPr>
        <p:blipFill>
          <a:blip r:embed="rId15"/>
          <a:stretch>
            <a:fillRect/>
          </a:stretch>
        </p:blipFill>
        <p:spPr>
          <a:xfrm>
            <a:off x="7857996" y="2632333"/>
            <a:ext cx="391889" cy="3722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8D289E57-7D9F-803D-A7F7-7112CBEBE84C}"/>
              </a:ext>
            </a:extLst>
          </p:cNvPr>
          <p:cNvPicPr>
            <a:picLocks noChangeAspect="1"/>
          </p:cNvPicPr>
          <p:nvPr/>
        </p:nvPicPr>
        <p:blipFill>
          <a:blip r:embed="rId15"/>
          <a:stretch>
            <a:fillRect/>
          </a:stretch>
        </p:blipFill>
        <p:spPr>
          <a:xfrm>
            <a:off x="5729630" y="2779314"/>
            <a:ext cx="391889" cy="3722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2" name="Picture 21">
            <a:extLst>
              <a:ext uri="{FF2B5EF4-FFF2-40B4-BE49-F238E27FC236}">
                <a16:creationId xmlns:a16="http://schemas.microsoft.com/office/drawing/2014/main" id="{81E9EB47-491B-DB6B-4B11-71B46B888F14}"/>
              </a:ext>
            </a:extLst>
          </p:cNvPr>
          <p:cNvPicPr>
            <a:picLocks noChangeAspect="1"/>
          </p:cNvPicPr>
          <p:nvPr/>
        </p:nvPicPr>
        <p:blipFill>
          <a:blip r:embed="rId15"/>
          <a:stretch>
            <a:fillRect/>
          </a:stretch>
        </p:blipFill>
        <p:spPr>
          <a:xfrm>
            <a:off x="3480278" y="2739665"/>
            <a:ext cx="391889" cy="3722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30" name="Picture 6" descr="Sonic Running Gif - GIFcen">
            <a:extLst>
              <a:ext uri="{FF2B5EF4-FFF2-40B4-BE49-F238E27FC236}">
                <a16:creationId xmlns:a16="http://schemas.microsoft.com/office/drawing/2014/main" id="{2DE4E3C3-E2FE-0DCF-426C-B35ABE38B4F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flipH="1">
            <a:off x="5505834" y="5532209"/>
            <a:ext cx="672767" cy="59067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2C77D03C-A46D-98C8-810E-02BD34FBCF52}"/>
              </a:ext>
            </a:extLst>
          </p:cNvPr>
          <p:cNvPicPr>
            <a:picLocks noChangeAspect="1"/>
          </p:cNvPicPr>
          <p:nvPr/>
        </p:nvPicPr>
        <p:blipFill>
          <a:blip r:embed="rId15"/>
          <a:stretch>
            <a:fillRect/>
          </a:stretch>
        </p:blipFill>
        <p:spPr>
          <a:xfrm>
            <a:off x="3451055" y="3978288"/>
            <a:ext cx="391889" cy="3722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1" name="Picture 20">
            <a:extLst>
              <a:ext uri="{FF2B5EF4-FFF2-40B4-BE49-F238E27FC236}">
                <a16:creationId xmlns:a16="http://schemas.microsoft.com/office/drawing/2014/main" id="{1426740D-1F43-30E2-16A5-A9746CC64589}"/>
              </a:ext>
            </a:extLst>
          </p:cNvPr>
          <p:cNvPicPr>
            <a:picLocks noChangeAspect="1"/>
          </p:cNvPicPr>
          <p:nvPr/>
        </p:nvPicPr>
        <p:blipFill>
          <a:blip r:embed="rId15"/>
          <a:stretch>
            <a:fillRect/>
          </a:stretch>
        </p:blipFill>
        <p:spPr>
          <a:xfrm>
            <a:off x="5704111" y="4011599"/>
            <a:ext cx="391889" cy="3722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3" name="Picture 22">
            <a:extLst>
              <a:ext uri="{FF2B5EF4-FFF2-40B4-BE49-F238E27FC236}">
                <a16:creationId xmlns:a16="http://schemas.microsoft.com/office/drawing/2014/main" id="{A6F94CA9-6394-6EA0-48FF-603D1561EF08}"/>
              </a:ext>
            </a:extLst>
          </p:cNvPr>
          <p:cNvPicPr>
            <a:picLocks noChangeAspect="1"/>
          </p:cNvPicPr>
          <p:nvPr/>
        </p:nvPicPr>
        <p:blipFill>
          <a:blip r:embed="rId15"/>
          <a:stretch>
            <a:fillRect/>
          </a:stretch>
        </p:blipFill>
        <p:spPr>
          <a:xfrm>
            <a:off x="7697269" y="4048694"/>
            <a:ext cx="391889" cy="3722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4" name="Picture 23">
            <a:extLst>
              <a:ext uri="{FF2B5EF4-FFF2-40B4-BE49-F238E27FC236}">
                <a16:creationId xmlns:a16="http://schemas.microsoft.com/office/drawing/2014/main" id="{DB3B0459-FD6A-DCB3-D446-BE8EB5E63F2C}"/>
              </a:ext>
            </a:extLst>
          </p:cNvPr>
          <p:cNvPicPr>
            <a:picLocks noChangeAspect="1"/>
          </p:cNvPicPr>
          <p:nvPr/>
        </p:nvPicPr>
        <p:blipFill>
          <a:blip r:embed="rId15"/>
          <a:stretch>
            <a:fillRect/>
          </a:stretch>
        </p:blipFill>
        <p:spPr>
          <a:xfrm>
            <a:off x="7738909" y="5351681"/>
            <a:ext cx="391889" cy="3722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5" name="Picture 24" descr="GitHub Logo: valor, história, PNG">
            <a:extLst>
              <a:ext uri="{FF2B5EF4-FFF2-40B4-BE49-F238E27FC236}">
                <a16:creationId xmlns:a16="http://schemas.microsoft.com/office/drawing/2014/main" id="{E5CB0357-F29C-AAAD-A096-22612457A96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34587" y="1702713"/>
            <a:ext cx="878047" cy="491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5950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2AB1E-3340-CDD5-EA39-6540BFA83E3F}"/>
              </a:ext>
            </a:extLst>
          </p:cNvPr>
          <p:cNvSpPr>
            <a:spLocks noGrp="1"/>
          </p:cNvSpPr>
          <p:nvPr>
            <p:ph type="title"/>
          </p:nvPr>
        </p:nvSpPr>
        <p:spPr>
          <a:xfrm>
            <a:off x="1163273" y="2510193"/>
            <a:ext cx="9865453" cy="1837614"/>
          </a:xfrm>
        </p:spPr>
        <p:txBody>
          <a:bodyPr>
            <a:normAutofit/>
          </a:bodyPr>
          <a:lstStyle/>
          <a:p>
            <a:pPr algn="ctr"/>
            <a:r>
              <a:rPr lang="en-GB" sz="4900" b="1" dirty="0">
                <a:latin typeface="AmazonEmberBold"/>
              </a:rPr>
              <a:t>AWS Pricing Calculator</a:t>
            </a:r>
            <a:br>
              <a:rPr lang="en-GB" b="1" dirty="0">
                <a:latin typeface="AmazonEmberBold"/>
              </a:rPr>
            </a:br>
            <a:r>
              <a:rPr lang="en-GB" sz="1800" dirty="0">
                <a:latin typeface="AmazonEmber"/>
              </a:rPr>
              <a:t>Estimate the cost for your architecture solution.</a:t>
            </a:r>
            <a:br>
              <a:rPr lang="en-GB" sz="1800" dirty="0">
                <a:latin typeface="AmazonEmber"/>
              </a:rPr>
            </a:br>
            <a:r>
              <a:rPr lang="en-GB" sz="1800" dirty="0">
                <a:latin typeface="AmazonEmber"/>
              </a:rPr>
              <a:t>Configure a cost estimate that fits your unique business or personal needs </a:t>
            </a:r>
            <a:br>
              <a:rPr lang="en-GB" sz="1800" dirty="0">
                <a:latin typeface="AmazonEmber"/>
              </a:rPr>
            </a:br>
            <a:r>
              <a:rPr lang="en-GB" sz="1800" dirty="0">
                <a:latin typeface="AmazonEmber"/>
              </a:rPr>
              <a:t>with AWS products and services.</a:t>
            </a:r>
            <a:endParaRPr lang="en-PT" sz="2000" dirty="0">
              <a:latin typeface="AmazonEmber"/>
            </a:endParaRPr>
          </a:p>
        </p:txBody>
      </p:sp>
      <p:pic>
        <p:nvPicPr>
          <p:cNvPr id="6" name="Picture 5" descr="A blue and black logo&#10;&#10;Description automatically generated">
            <a:extLst>
              <a:ext uri="{FF2B5EF4-FFF2-40B4-BE49-F238E27FC236}">
                <a16:creationId xmlns:a16="http://schemas.microsoft.com/office/drawing/2014/main" id="{39D68A40-9A82-19F5-4686-0AF56C6DF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4615" y="5791200"/>
            <a:ext cx="2000250" cy="1066800"/>
          </a:xfrm>
          <a:prstGeom prst="rect">
            <a:avLst/>
          </a:prstGeom>
        </p:spPr>
      </p:pic>
      <p:pic>
        <p:nvPicPr>
          <p:cNvPr id="3" name="Picture 2" descr="Discover the AWS Cost Management Tools Unit | Salesforce Trailhead">
            <a:extLst>
              <a:ext uri="{FF2B5EF4-FFF2-40B4-BE49-F238E27FC236}">
                <a16:creationId xmlns:a16="http://schemas.microsoft.com/office/drawing/2014/main" id="{034D73A4-8C53-7545-23DB-9FD9C8263C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23" y="0"/>
            <a:ext cx="1172388" cy="1238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330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2AB1E-3340-CDD5-EA39-6540BFA83E3F}"/>
              </a:ext>
            </a:extLst>
          </p:cNvPr>
          <p:cNvSpPr>
            <a:spLocks noGrp="1"/>
          </p:cNvSpPr>
          <p:nvPr>
            <p:ph type="title"/>
          </p:nvPr>
        </p:nvSpPr>
        <p:spPr>
          <a:xfrm>
            <a:off x="3829718" y="2760080"/>
            <a:ext cx="4532563" cy="1337840"/>
          </a:xfrm>
        </p:spPr>
        <p:txBody>
          <a:bodyPr>
            <a:normAutofit/>
          </a:bodyPr>
          <a:lstStyle/>
          <a:p>
            <a:r>
              <a:rPr lang="pt-BR" b="1" dirty="0"/>
              <a:t>Exploring our Repo</a:t>
            </a:r>
            <a:endParaRPr lang="en-PT" b="1" u="sng" dirty="0">
              <a:solidFill>
                <a:schemeClr val="accent1"/>
              </a:solidFill>
            </a:endParaRPr>
          </a:p>
        </p:txBody>
      </p:sp>
      <p:pic>
        <p:nvPicPr>
          <p:cNvPr id="6" name="Picture 5" descr="A blue and black logo&#10;&#10;Description automatically generated">
            <a:extLst>
              <a:ext uri="{FF2B5EF4-FFF2-40B4-BE49-F238E27FC236}">
                <a16:creationId xmlns:a16="http://schemas.microsoft.com/office/drawing/2014/main" id="{39D68A40-9A82-19F5-4686-0AF56C6DF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4615" y="5791200"/>
            <a:ext cx="2000250" cy="1066800"/>
          </a:xfrm>
          <a:prstGeom prst="rect">
            <a:avLst/>
          </a:prstGeom>
        </p:spPr>
      </p:pic>
      <p:pic>
        <p:nvPicPr>
          <p:cNvPr id="4" name="Picture 2" descr="GitHub Logo: valor, história, PNG">
            <a:extLst>
              <a:ext uri="{FF2B5EF4-FFF2-40B4-BE49-F238E27FC236}">
                <a16:creationId xmlns:a16="http://schemas.microsoft.com/office/drawing/2014/main" id="{ADD27165-3C9B-2AD2-4D3E-7F6F70A080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47" y="240510"/>
            <a:ext cx="1958188" cy="1096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3395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black logo&#10;&#10;Description automatically generated">
            <a:extLst>
              <a:ext uri="{FF2B5EF4-FFF2-40B4-BE49-F238E27FC236}">
                <a16:creationId xmlns:a16="http://schemas.microsoft.com/office/drawing/2014/main" id="{39D68A40-9A82-19F5-4686-0AF56C6DF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4615" y="5791200"/>
            <a:ext cx="2000250" cy="1066800"/>
          </a:xfrm>
          <a:prstGeom prst="rect">
            <a:avLst/>
          </a:prstGeom>
        </p:spPr>
      </p:pic>
      <p:pic>
        <p:nvPicPr>
          <p:cNvPr id="5" name="Graphic 4" descr="Badge 1 with solid fill">
            <a:extLst>
              <a:ext uri="{FF2B5EF4-FFF2-40B4-BE49-F238E27FC236}">
                <a16:creationId xmlns:a16="http://schemas.microsoft.com/office/drawing/2014/main" id="{CA3EBBFA-2BF7-E2B5-931B-22AEF0EAFD0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4134" y="1666867"/>
            <a:ext cx="745630" cy="745630"/>
          </a:xfrm>
          <a:prstGeom prst="rect">
            <a:avLst/>
          </a:prstGeom>
        </p:spPr>
      </p:pic>
      <p:pic>
        <p:nvPicPr>
          <p:cNvPr id="7" name="Graphic 6" descr="Badge 3 with solid fill">
            <a:extLst>
              <a:ext uri="{FF2B5EF4-FFF2-40B4-BE49-F238E27FC236}">
                <a16:creationId xmlns:a16="http://schemas.microsoft.com/office/drawing/2014/main" id="{79D91788-47DC-A028-9E45-D9BFEAF4802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4134" y="3400567"/>
            <a:ext cx="745630" cy="745630"/>
          </a:xfrm>
          <a:prstGeom prst="rect">
            <a:avLst/>
          </a:prstGeom>
        </p:spPr>
      </p:pic>
      <p:pic>
        <p:nvPicPr>
          <p:cNvPr id="8" name="Graphic 7" descr="Badge with solid fill">
            <a:extLst>
              <a:ext uri="{FF2B5EF4-FFF2-40B4-BE49-F238E27FC236}">
                <a16:creationId xmlns:a16="http://schemas.microsoft.com/office/drawing/2014/main" id="{8FB0C8F2-BA32-2BF3-B1B0-93AF3F1FB16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4134" y="2533717"/>
            <a:ext cx="745630" cy="745630"/>
          </a:xfrm>
          <a:prstGeom prst="rect">
            <a:avLst/>
          </a:prstGeom>
        </p:spPr>
      </p:pic>
      <p:sp>
        <p:nvSpPr>
          <p:cNvPr id="9" name="TextBox 8">
            <a:extLst>
              <a:ext uri="{FF2B5EF4-FFF2-40B4-BE49-F238E27FC236}">
                <a16:creationId xmlns:a16="http://schemas.microsoft.com/office/drawing/2014/main" id="{BCE33B45-C20E-725E-E78A-83AE5F489F5B}"/>
              </a:ext>
            </a:extLst>
          </p:cNvPr>
          <p:cNvSpPr txBox="1"/>
          <p:nvPr/>
        </p:nvSpPr>
        <p:spPr>
          <a:xfrm>
            <a:off x="1669764" y="1870701"/>
            <a:ext cx="8118447" cy="338554"/>
          </a:xfrm>
          <a:prstGeom prst="rect">
            <a:avLst/>
          </a:prstGeom>
          <a:noFill/>
        </p:spPr>
        <p:txBody>
          <a:bodyPr wrap="square">
            <a:spAutoFit/>
          </a:bodyPr>
          <a:lstStyle/>
          <a:p>
            <a:r>
              <a:rPr lang="en-GB" sz="1600" dirty="0"/>
              <a:t>Go to </a:t>
            </a:r>
            <a:r>
              <a:rPr lang="en-GB" sz="1600" dirty="0">
                <a:hlinkClick r:id="rId9"/>
              </a:rPr>
              <a:t>https://calculator.aws/#/addService</a:t>
            </a:r>
            <a:r>
              <a:rPr lang="en-GB" sz="1600" dirty="0"/>
              <a:t> and add your services</a:t>
            </a:r>
          </a:p>
        </p:txBody>
      </p:sp>
      <p:sp>
        <p:nvSpPr>
          <p:cNvPr id="11" name="TextBox 10">
            <a:extLst>
              <a:ext uri="{FF2B5EF4-FFF2-40B4-BE49-F238E27FC236}">
                <a16:creationId xmlns:a16="http://schemas.microsoft.com/office/drawing/2014/main" id="{C0BBBB3A-C8AB-49D6-B8E7-EB41907C1338}"/>
              </a:ext>
            </a:extLst>
          </p:cNvPr>
          <p:cNvSpPr txBox="1"/>
          <p:nvPr/>
        </p:nvSpPr>
        <p:spPr>
          <a:xfrm>
            <a:off x="1669764" y="2737255"/>
            <a:ext cx="5685639" cy="338554"/>
          </a:xfrm>
          <a:prstGeom prst="rect">
            <a:avLst/>
          </a:prstGeom>
          <a:noFill/>
        </p:spPr>
        <p:txBody>
          <a:bodyPr wrap="square">
            <a:spAutoFit/>
          </a:bodyPr>
          <a:lstStyle/>
          <a:p>
            <a:r>
              <a:rPr lang="pt-BR" sz="1600" dirty="0"/>
              <a:t>Configure your services</a:t>
            </a:r>
            <a:endParaRPr lang="en-GB" sz="1600" dirty="0"/>
          </a:p>
        </p:txBody>
      </p:sp>
      <p:sp>
        <p:nvSpPr>
          <p:cNvPr id="15" name="TextBox 14">
            <a:extLst>
              <a:ext uri="{FF2B5EF4-FFF2-40B4-BE49-F238E27FC236}">
                <a16:creationId xmlns:a16="http://schemas.microsoft.com/office/drawing/2014/main" id="{B65AE773-1D84-4868-279F-49F557F6136C}"/>
              </a:ext>
            </a:extLst>
          </p:cNvPr>
          <p:cNvSpPr txBox="1"/>
          <p:nvPr/>
        </p:nvSpPr>
        <p:spPr>
          <a:xfrm>
            <a:off x="1669763" y="3597964"/>
            <a:ext cx="5685639" cy="338554"/>
          </a:xfrm>
          <a:prstGeom prst="rect">
            <a:avLst/>
          </a:prstGeom>
          <a:noFill/>
        </p:spPr>
        <p:txBody>
          <a:bodyPr wrap="square">
            <a:spAutoFit/>
          </a:bodyPr>
          <a:lstStyle/>
          <a:p>
            <a:r>
              <a:rPr lang="pt-BR" sz="1600" dirty="0"/>
              <a:t>View your total estimate</a:t>
            </a:r>
            <a:endParaRPr lang="en-GB" sz="1600" dirty="0"/>
          </a:p>
        </p:txBody>
      </p:sp>
      <p:pic>
        <p:nvPicPr>
          <p:cNvPr id="4" name="Graphic 3" descr="Badge 4 with solid fill">
            <a:extLst>
              <a:ext uri="{FF2B5EF4-FFF2-40B4-BE49-F238E27FC236}">
                <a16:creationId xmlns:a16="http://schemas.microsoft.com/office/drawing/2014/main" id="{A5A69F54-4911-C713-8F82-7A8B2422F69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24134" y="4267417"/>
            <a:ext cx="745630" cy="745630"/>
          </a:xfrm>
          <a:prstGeom prst="rect">
            <a:avLst/>
          </a:prstGeom>
        </p:spPr>
      </p:pic>
      <p:sp>
        <p:nvSpPr>
          <p:cNvPr id="10" name="TextBox 9">
            <a:extLst>
              <a:ext uri="{FF2B5EF4-FFF2-40B4-BE49-F238E27FC236}">
                <a16:creationId xmlns:a16="http://schemas.microsoft.com/office/drawing/2014/main" id="{243765F4-CCE6-4A1F-CC59-1F0C2FF0F3EB}"/>
              </a:ext>
            </a:extLst>
          </p:cNvPr>
          <p:cNvSpPr txBox="1"/>
          <p:nvPr/>
        </p:nvSpPr>
        <p:spPr>
          <a:xfrm>
            <a:off x="1669763" y="4470955"/>
            <a:ext cx="6623863" cy="338554"/>
          </a:xfrm>
          <a:prstGeom prst="rect">
            <a:avLst/>
          </a:prstGeom>
          <a:noFill/>
        </p:spPr>
        <p:txBody>
          <a:bodyPr wrap="square">
            <a:spAutoFit/>
          </a:bodyPr>
          <a:lstStyle/>
          <a:p>
            <a:r>
              <a:rPr lang="pt-BR" sz="1600" dirty="0"/>
              <a:t>Cost considerations! Bear in mind these tips to save money!</a:t>
            </a:r>
            <a:endParaRPr lang="en-GB" sz="1600" dirty="0"/>
          </a:p>
        </p:txBody>
      </p:sp>
      <p:pic>
        <p:nvPicPr>
          <p:cNvPr id="2" name="Picture 1" descr="Discover the AWS Cost Management Tools Unit | Salesforce Trailhead">
            <a:extLst>
              <a:ext uri="{FF2B5EF4-FFF2-40B4-BE49-F238E27FC236}">
                <a16:creationId xmlns:a16="http://schemas.microsoft.com/office/drawing/2014/main" id="{344262D1-0B40-7ABA-A214-824CC3E51C7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323" y="0"/>
            <a:ext cx="1172388" cy="1238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8418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black logo&#10;&#10;Description automatically generated">
            <a:extLst>
              <a:ext uri="{FF2B5EF4-FFF2-40B4-BE49-F238E27FC236}">
                <a16:creationId xmlns:a16="http://schemas.microsoft.com/office/drawing/2014/main" id="{39D68A40-9A82-19F5-4686-0AF56C6DF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4615" y="5791200"/>
            <a:ext cx="2000250" cy="1066800"/>
          </a:xfrm>
          <a:prstGeom prst="rect">
            <a:avLst/>
          </a:prstGeom>
        </p:spPr>
      </p:pic>
      <p:pic>
        <p:nvPicPr>
          <p:cNvPr id="2" name="Picture 1" descr="Discover the AWS Cost Management Tools Unit | Salesforce Trailhead">
            <a:extLst>
              <a:ext uri="{FF2B5EF4-FFF2-40B4-BE49-F238E27FC236}">
                <a16:creationId xmlns:a16="http://schemas.microsoft.com/office/drawing/2014/main" id="{B2263346-11EA-6881-1A88-CFF24D5D4A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23" y="0"/>
            <a:ext cx="1172388" cy="1238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7446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black logo&#10;&#10;Description automatically generated">
            <a:extLst>
              <a:ext uri="{FF2B5EF4-FFF2-40B4-BE49-F238E27FC236}">
                <a16:creationId xmlns:a16="http://schemas.microsoft.com/office/drawing/2014/main" id="{39D68A40-9A82-19F5-4686-0AF56C6DF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4615" y="5791200"/>
            <a:ext cx="2000250" cy="1066800"/>
          </a:xfrm>
          <a:prstGeom prst="rect">
            <a:avLst/>
          </a:prstGeom>
        </p:spPr>
      </p:pic>
      <p:pic>
        <p:nvPicPr>
          <p:cNvPr id="2" name="Picture 2" descr="Logotipo do quiz com ícone de bolha de fala | Vetor Premium">
            <a:extLst>
              <a:ext uri="{FF2B5EF4-FFF2-40B4-BE49-F238E27FC236}">
                <a16:creationId xmlns:a16="http://schemas.microsoft.com/office/drawing/2014/main" id="{0ABB81CB-CB44-1EA7-B1F6-1E27152B58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 y="0"/>
            <a:ext cx="2772212" cy="1568971"/>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descr="Badge 1 with solid fill">
            <a:extLst>
              <a:ext uri="{FF2B5EF4-FFF2-40B4-BE49-F238E27FC236}">
                <a16:creationId xmlns:a16="http://schemas.microsoft.com/office/drawing/2014/main" id="{A1944BF9-6605-9D76-A025-E88C5B4893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4134" y="1666867"/>
            <a:ext cx="745630" cy="745630"/>
          </a:xfrm>
          <a:prstGeom prst="rect">
            <a:avLst/>
          </a:prstGeom>
        </p:spPr>
      </p:pic>
      <p:pic>
        <p:nvPicPr>
          <p:cNvPr id="5" name="Graphic 4" descr="Badge 3 with solid fill">
            <a:extLst>
              <a:ext uri="{FF2B5EF4-FFF2-40B4-BE49-F238E27FC236}">
                <a16:creationId xmlns:a16="http://schemas.microsoft.com/office/drawing/2014/main" id="{03F092C6-E4C1-898B-A17A-1D0C8E90612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4134" y="3400567"/>
            <a:ext cx="745630" cy="745630"/>
          </a:xfrm>
          <a:prstGeom prst="rect">
            <a:avLst/>
          </a:prstGeom>
        </p:spPr>
      </p:pic>
      <p:pic>
        <p:nvPicPr>
          <p:cNvPr id="7" name="Graphic 6" descr="Badge with solid fill">
            <a:extLst>
              <a:ext uri="{FF2B5EF4-FFF2-40B4-BE49-F238E27FC236}">
                <a16:creationId xmlns:a16="http://schemas.microsoft.com/office/drawing/2014/main" id="{D06653E0-7404-FB74-F5F8-FBA69D8F07C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24134" y="2533717"/>
            <a:ext cx="745630" cy="745630"/>
          </a:xfrm>
          <a:prstGeom prst="rect">
            <a:avLst/>
          </a:prstGeom>
        </p:spPr>
      </p:pic>
      <p:sp>
        <p:nvSpPr>
          <p:cNvPr id="8" name="TextBox 7">
            <a:extLst>
              <a:ext uri="{FF2B5EF4-FFF2-40B4-BE49-F238E27FC236}">
                <a16:creationId xmlns:a16="http://schemas.microsoft.com/office/drawing/2014/main" id="{1582AB6F-35E2-2D91-69B3-A79F54C06CD9}"/>
              </a:ext>
            </a:extLst>
          </p:cNvPr>
          <p:cNvSpPr txBox="1"/>
          <p:nvPr/>
        </p:nvSpPr>
        <p:spPr>
          <a:xfrm>
            <a:off x="1669763" y="1870405"/>
            <a:ext cx="8118447" cy="338554"/>
          </a:xfrm>
          <a:prstGeom prst="rect">
            <a:avLst/>
          </a:prstGeom>
          <a:noFill/>
        </p:spPr>
        <p:txBody>
          <a:bodyPr wrap="square">
            <a:spAutoFit/>
          </a:bodyPr>
          <a:lstStyle/>
          <a:p>
            <a:r>
              <a:rPr lang="en-GB" sz="1600" dirty="0"/>
              <a:t>What’s the configuration that enables S3 to handles application on its storage? </a:t>
            </a:r>
          </a:p>
        </p:txBody>
      </p:sp>
      <p:sp>
        <p:nvSpPr>
          <p:cNvPr id="9" name="TextBox 8">
            <a:extLst>
              <a:ext uri="{FF2B5EF4-FFF2-40B4-BE49-F238E27FC236}">
                <a16:creationId xmlns:a16="http://schemas.microsoft.com/office/drawing/2014/main" id="{ED328242-CDD2-AEEB-7540-0600BFD0052D}"/>
              </a:ext>
            </a:extLst>
          </p:cNvPr>
          <p:cNvSpPr txBox="1"/>
          <p:nvPr/>
        </p:nvSpPr>
        <p:spPr>
          <a:xfrm>
            <a:off x="1669764" y="2737255"/>
            <a:ext cx="5685639" cy="338554"/>
          </a:xfrm>
          <a:prstGeom prst="rect">
            <a:avLst/>
          </a:prstGeom>
          <a:noFill/>
        </p:spPr>
        <p:txBody>
          <a:bodyPr wrap="square">
            <a:spAutoFit/>
          </a:bodyPr>
          <a:lstStyle/>
          <a:p>
            <a:r>
              <a:rPr lang="pt-BR" sz="1600" dirty="0"/>
              <a:t>Which service is provisioned automatically by Cloudfront?</a:t>
            </a:r>
            <a:endParaRPr lang="en-GB" sz="1600" dirty="0"/>
          </a:p>
        </p:txBody>
      </p:sp>
      <p:sp>
        <p:nvSpPr>
          <p:cNvPr id="10" name="TextBox 9">
            <a:extLst>
              <a:ext uri="{FF2B5EF4-FFF2-40B4-BE49-F238E27FC236}">
                <a16:creationId xmlns:a16="http://schemas.microsoft.com/office/drawing/2014/main" id="{101BE317-59ED-4D6E-CA1C-5C9883A42608}"/>
              </a:ext>
            </a:extLst>
          </p:cNvPr>
          <p:cNvSpPr txBox="1"/>
          <p:nvPr/>
        </p:nvSpPr>
        <p:spPr>
          <a:xfrm>
            <a:off x="1669763" y="3597964"/>
            <a:ext cx="5685639" cy="338554"/>
          </a:xfrm>
          <a:prstGeom prst="rect">
            <a:avLst/>
          </a:prstGeom>
          <a:noFill/>
        </p:spPr>
        <p:txBody>
          <a:bodyPr wrap="square">
            <a:spAutoFit/>
          </a:bodyPr>
          <a:lstStyle/>
          <a:p>
            <a:r>
              <a:rPr lang="pt-BR" sz="1600" dirty="0"/>
              <a:t>???</a:t>
            </a:r>
            <a:endParaRPr lang="en-GB" sz="1600" dirty="0"/>
          </a:p>
        </p:txBody>
      </p:sp>
      <p:pic>
        <p:nvPicPr>
          <p:cNvPr id="11" name="Graphic 10" descr="Badge 4 with solid fill">
            <a:extLst>
              <a:ext uri="{FF2B5EF4-FFF2-40B4-BE49-F238E27FC236}">
                <a16:creationId xmlns:a16="http://schemas.microsoft.com/office/drawing/2014/main" id="{81C83DA3-19BC-F707-9EDC-89B406F7038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24134" y="4267417"/>
            <a:ext cx="745630" cy="745630"/>
          </a:xfrm>
          <a:prstGeom prst="rect">
            <a:avLst/>
          </a:prstGeom>
        </p:spPr>
      </p:pic>
      <p:sp>
        <p:nvSpPr>
          <p:cNvPr id="12" name="TextBox 11">
            <a:extLst>
              <a:ext uri="{FF2B5EF4-FFF2-40B4-BE49-F238E27FC236}">
                <a16:creationId xmlns:a16="http://schemas.microsoft.com/office/drawing/2014/main" id="{0798AB1C-C212-9690-D5A0-7BA0A0C93EA5}"/>
              </a:ext>
            </a:extLst>
          </p:cNvPr>
          <p:cNvSpPr txBox="1"/>
          <p:nvPr/>
        </p:nvSpPr>
        <p:spPr>
          <a:xfrm>
            <a:off x="1669763" y="4470955"/>
            <a:ext cx="6623863" cy="338554"/>
          </a:xfrm>
          <a:prstGeom prst="rect">
            <a:avLst/>
          </a:prstGeom>
          <a:noFill/>
        </p:spPr>
        <p:txBody>
          <a:bodyPr wrap="square">
            <a:spAutoFit/>
          </a:bodyPr>
          <a:lstStyle/>
          <a:p>
            <a:r>
              <a:rPr lang="pt-BR" sz="1600" dirty="0"/>
              <a:t>???</a:t>
            </a:r>
            <a:endParaRPr lang="en-GB" sz="1600" dirty="0"/>
          </a:p>
        </p:txBody>
      </p:sp>
    </p:spTree>
    <p:extLst>
      <p:ext uri="{BB962C8B-B14F-4D97-AF65-F5344CB8AC3E}">
        <p14:creationId xmlns:p14="http://schemas.microsoft.com/office/powerpoint/2010/main" val="3521412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black logo&#10;&#10;Description automatically generated">
            <a:extLst>
              <a:ext uri="{FF2B5EF4-FFF2-40B4-BE49-F238E27FC236}">
                <a16:creationId xmlns:a16="http://schemas.microsoft.com/office/drawing/2014/main" id="{39D68A40-9A82-19F5-4686-0AF56C6DF2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4615" y="5791200"/>
            <a:ext cx="2000250" cy="1066800"/>
          </a:xfrm>
          <a:prstGeom prst="rect">
            <a:avLst/>
          </a:prstGeom>
        </p:spPr>
      </p:pic>
      <p:pic>
        <p:nvPicPr>
          <p:cNvPr id="2" name="Picture 2" descr="Logotipo do quiz com ícone de bolha de fala | Vetor Premium">
            <a:extLst>
              <a:ext uri="{FF2B5EF4-FFF2-40B4-BE49-F238E27FC236}">
                <a16:creationId xmlns:a16="http://schemas.microsoft.com/office/drawing/2014/main" id="{0ABB81CB-CB44-1EA7-B1F6-1E27152B58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 y="0"/>
            <a:ext cx="2772212" cy="1568971"/>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descr="Badge 1 with solid fill">
            <a:extLst>
              <a:ext uri="{FF2B5EF4-FFF2-40B4-BE49-F238E27FC236}">
                <a16:creationId xmlns:a16="http://schemas.microsoft.com/office/drawing/2014/main" id="{A1944BF9-6605-9D76-A025-E88C5B4893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4134" y="1666867"/>
            <a:ext cx="745630" cy="745630"/>
          </a:xfrm>
          <a:prstGeom prst="rect">
            <a:avLst/>
          </a:prstGeom>
        </p:spPr>
      </p:pic>
      <p:pic>
        <p:nvPicPr>
          <p:cNvPr id="5" name="Graphic 4" descr="Badge 3 with solid fill">
            <a:extLst>
              <a:ext uri="{FF2B5EF4-FFF2-40B4-BE49-F238E27FC236}">
                <a16:creationId xmlns:a16="http://schemas.microsoft.com/office/drawing/2014/main" id="{03F092C6-E4C1-898B-A17A-1D0C8E90612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4134" y="3400567"/>
            <a:ext cx="745630" cy="745630"/>
          </a:xfrm>
          <a:prstGeom prst="rect">
            <a:avLst/>
          </a:prstGeom>
        </p:spPr>
      </p:pic>
      <p:pic>
        <p:nvPicPr>
          <p:cNvPr id="7" name="Graphic 6" descr="Badge with solid fill">
            <a:extLst>
              <a:ext uri="{FF2B5EF4-FFF2-40B4-BE49-F238E27FC236}">
                <a16:creationId xmlns:a16="http://schemas.microsoft.com/office/drawing/2014/main" id="{D06653E0-7404-FB74-F5F8-FBA69D8F07C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4134" y="2533717"/>
            <a:ext cx="745630" cy="745630"/>
          </a:xfrm>
          <a:prstGeom prst="rect">
            <a:avLst/>
          </a:prstGeom>
        </p:spPr>
      </p:pic>
      <p:sp>
        <p:nvSpPr>
          <p:cNvPr id="8" name="TextBox 7">
            <a:extLst>
              <a:ext uri="{FF2B5EF4-FFF2-40B4-BE49-F238E27FC236}">
                <a16:creationId xmlns:a16="http://schemas.microsoft.com/office/drawing/2014/main" id="{1582AB6F-35E2-2D91-69B3-A79F54C06CD9}"/>
              </a:ext>
            </a:extLst>
          </p:cNvPr>
          <p:cNvSpPr txBox="1"/>
          <p:nvPr/>
        </p:nvSpPr>
        <p:spPr>
          <a:xfrm>
            <a:off x="1669763" y="1747295"/>
            <a:ext cx="8118447" cy="338554"/>
          </a:xfrm>
          <a:prstGeom prst="rect">
            <a:avLst/>
          </a:prstGeom>
          <a:noFill/>
        </p:spPr>
        <p:txBody>
          <a:bodyPr wrap="square">
            <a:spAutoFit/>
          </a:bodyPr>
          <a:lstStyle/>
          <a:p>
            <a:r>
              <a:rPr lang="pt-PT" sz="1600" dirty="0" err="1"/>
              <a:t>On</a:t>
            </a:r>
            <a:r>
              <a:rPr lang="pt-PT" sz="1600" dirty="0"/>
              <a:t> S3 </a:t>
            </a:r>
            <a:r>
              <a:rPr lang="pt-PT" sz="1600" dirty="0" err="1"/>
              <a:t>we</a:t>
            </a:r>
            <a:r>
              <a:rPr lang="pt-PT" sz="1600" dirty="0"/>
              <a:t> </a:t>
            </a:r>
            <a:r>
              <a:rPr lang="pt-PT" sz="1600" dirty="0" err="1"/>
              <a:t>have</a:t>
            </a:r>
            <a:r>
              <a:rPr lang="pt-PT" sz="1600" dirty="0"/>
              <a:t> to </a:t>
            </a:r>
            <a:r>
              <a:rPr lang="pt-PT" sz="1600" dirty="0" err="1"/>
              <a:t>enable</a:t>
            </a:r>
            <a:r>
              <a:rPr lang="pt-PT" sz="1600" dirty="0"/>
              <a:t> </a:t>
            </a:r>
            <a:r>
              <a:rPr lang="pt-PT" sz="1600" dirty="0" err="1"/>
              <a:t>Static</a:t>
            </a:r>
            <a:r>
              <a:rPr lang="pt-PT" sz="1600" dirty="0"/>
              <a:t> Web App </a:t>
            </a:r>
            <a:r>
              <a:rPr lang="pt-PT" sz="1600" dirty="0" err="1"/>
              <a:t>on</a:t>
            </a:r>
            <a:r>
              <a:rPr lang="pt-PT" sz="1600" dirty="0"/>
              <a:t> </a:t>
            </a:r>
            <a:r>
              <a:rPr lang="pt-PT" sz="1600" dirty="0" err="1"/>
              <a:t>its</a:t>
            </a:r>
            <a:r>
              <a:rPr lang="pt-PT" sz="1600" dirty="0"/>
              <a:t> </a:t>
            </a:r>
            <a:r>
              <a:rPr lang="pt-PT" sz="1600" dirty="0" err="1"/>
              <a:t>configurations</a:t>
            </a:r>
            <a:endParaRPr lang="en-GB" sz="1600" dirty="0"/>
          </a:p>
        </p:txBody>
      </p:sp>
      <p:sp>
        <p:nvSpPr>
          <p:cNvPr id="9" name="TextBox 8">
            <a:extLst>
              <a:ext uri="{FF2B5EF4-FFF2-40B4-BE49-F238E27FC236}">
                <a16:creationId xmlns:a16="http://schemas.microsoft.com/office/drawing/2014/main" id="{ED328242-CDD2-AEEB-7540-0600BFD0052D}"/>
              </a:ext>
            </a:extLst>
          </p:cNvPr>
          <p:cNvSpPr txBox="1"/>
          <p:nvPr/>
        </p:nvSpPr>
        <p:spPr>
          <a:xfrm>
            <a:off x="1669763" y="2737255"/>
            <a:ext cx="6499451" cy="338554"/>
          </a:xfrm>
          <a:prstGeom prst="rect">
            <a:avLst/>
          </a:prstGeom>
          <a:noFill/>
        </p:spPr>
        <p:txBody>
          <a:bodyPr wrap="square">
            <a:spAutoFit/>
          </a:bodyPr>
          <a:lstStyle/>
          <a:p>
            <a:r>
              <a:rPr lang="pt-PT" sz="1600" dirty="0" err="1"/>
              <a:t>By</a:t>
            </a:r>
            <a:r>
              <a:rPr lang="pt-PT" sz="1600" dirty="0"/>
              <a:t> </a:t>
            </a:r>
            <a:r>
              <a:rPr lang="pt-PT" sz="1600" dirty="0" err="1"/>
              <a:t>configuring</a:t>
            </a:r>
            <a:r>
              <a:rPr lang="pt-PT" sz="1600" dirty="0"/>
              <a:t> </a:t>
            </a:r>
            <a:r>
              <a:rPr lang="pt-PT" sz="1600" dirty="0" err="1"/>
              <a:t>Cloudfront</a:t>
            </a:r>
            <a:r>
              <a:rPr lang="pt-PT" sz="1600" dirty="0"/>
              <a:t> </a:t>
            </a:r>
            <a:r>
              <a:rPr lang="pt-PT" sz="1600" dirty="0" err="1"/>
              <a:t>service</a:t>
            </a:r>
            <a:r>
              <a:rPr lang="pt-PT" sz="1600" dirty="0"/>
              <a:t>, a S3 </a:t>
            </a:r>
            <a:r>
              <a:rPr lang="pt-PT" sz="1600" dirty="0" err="1"/>
              <a:t>service</a:t>
            </a:r>
            <a:r>
              <a:rPr lang="pt-PT" sz="1600" dirty="0"/>
              <a:t> </a:t>
            </a:r>
            <a:r>
              <a:rPr lang="pt-PT" sz="1600" dirty="0" err="1"/>
              <a:t>is</a:t>
            </a:r>
            <a:r>
              <a:rPr lang="pt-PT" sz="1600" dirty="0"/>
              <a:t> </a:t>
            </a:r>
            <a:r>
              <a:rPr lang="pt-PT" sz="1600" dirty="0" err="1"/>
              <a:t>provisioned</a:t>
            </a:r>
            <a:r>
              <a:rPr lang="pt-PT" sz="1600" dirty="0"/>
              <a:t> </a:t>
            </a:r>
            <a:r>
              <a:rPr lang="pt-PT" sz="1600" dirty="0" err="1"/>
              <a:t>automatically</a:t>
            </a:r>
            <a:endParaRPr lang="en-GB" sz="1600" dirty="0"/>
          </a:p>
        </p:txBody>
      </p:sp>
      <p:sp>
        <p:nvSpPr>
          <p:cNvPr id="10" name="TextBox 9">
            <a:extLst>
              <a:ext uri="{FF2B5EF4-FFF2-40B4-BE49-F238E27FC236}">
                <a16:creationId xmlns:a16="http://schemas.microsoft.com/office/drawing/2014/main" id="{101BE317-59ED-4D6E-CA1C-5C9883A42608}"/>
              </a:ext>
            </a:extLst>
          </p:cNvPr>
          <p:cNvSpPr txBox="1"/>
          <p:nvPr/>
        </p:nvSpPr>
        <p:spPr>
          <a:xfrm>
            <a:off x="1669763" y="3597964"/>
            <a:ext cx="5685639" cy="338554"/>
          </a:xfrm>
          <a:prstGeom prst="rect">
            <a:avLst/>
          </a:prstGeom>
          <a:noFill/>
        </p:spPr>
        <p:txBody>
          <a:bodyPr wrap="square">
            <a:spAutoFit/>
          </a:bodyPr>
          <a:lstStyle/>
          <a:p>
            <a:r>
              <a:rPr lang="pt-BR" sz="1600" dirty="0"/>
              <a:t>???</a:t>
            </a:r>
            <a:endParaRPr lang="en-GB" sz="1600" dirty="0"/>
          </a:p>
        </p:txBody>
      </p:sp>
      <p:pic>
        <p:nvPicPr>
          <p:cNvPr id="11" name="Graphic 10" descr="Badge 4 with solid fill">
            <a:extLst>
              <a:ext uri="{FF2B5EF4-FFF2-40B4-BE49-F238E27FC236}">
                <a16:creationId xmlns:a16="http://schemas.microsoft.com/office/drawing/2014/main" id="{81C83DA3-19BC-F707-9EDC-89B406F7038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24134" y="4267417"/>
            <a:ext cx="745630" cy="745630"/>
          </a:xfrm>
          <a:prstGeom prst="rect">
            <a:avLst/>
          </a:prstGeom>
        </p:spPr>
      </p:pic>
      <p:sp>
        <p:nvSpPr>
          <p:cNvPr id="12" name="TextBox 11">
            <a:extLst>
              <a:ext uri="{FF2B5EF4-FFF2-40B4-BE49-F238E27FC236}">
                <a16:creationId xmlns:a16="http://schemas.microsoft.com/office/drawing/2014/main" id="{0798AB1C-C212-9690-D5A0-7BA0A0C93EA5}"/>
              </a:ext>
            </a:extLst>
          </p:cNvPr>
          <p:cNvSpPr txBox="1"/>
          <p:nvPr/>
        </p:nvSpPr>
        <p:spPr>
          <a:xfrm>
            <a:off x="1669763" y="4470955"/>
            <a:ext cx="6623863" cy="338554"/>
          </a:xfrm>
          <a:prstGeom prst="rect">
            <a:avLst/>
          </a:prstGeom>
          <a:noFill/>
        </p:spPr>
        <p:txBody>
          <a:bodyPr wrap="square">
            <a:spAutoFit/>
          </a:bodyPr>
          <a:lstStyle/>
          <a:p>
            <a:r>
              <a:rPr lang="pt-BR" sz="1600" dirty="0"/>
              <a:t>???</a:t>
            </a:r>
            <a:endParaRPr lang="en-GB" sz="1600" dirty="0"/>
          </a:p>
        </p:txBody>
      </p:sp>
      <p:sp>
        <p:nvSpPr>
          <p:cNvPr id="3" name="Title 1">
            <a:extLst>
              <a:ext uri="{FF2B5EF4-FFF2-40B4-BE49-F238E27FC236}">
                <a16:creationId xmlns:a16="http://schemas.microsoft.com/office/drawing/2014/main" id="{CDD87DC1-FF21-CF4D-9AB8-63C39BCA24E3}"/>
              </a:ext>
            </a:extLst>
          </p:cNvPr>
          <p:cNvSpPr>
            <a:spLocks noGrp="1"/>
          </p:cNvSpPr>
          <p:nvPr>
            <p:ph type="title"/>
          </p:nvPr>
        </p:nvSpPr>
        <p:spPr>
          <a:xfrm>
            <a:off x="3171039" y="377669"/>
            <a:ext cx="5461233" cy="813631"/>
          </a:xfrm>
        </p:spPr>
        <p:txBody>
          <a:bodyPr>
            <a:normAutofit/>
          </a:bodyPr>
          <a:lstStyle/>
          <a:p>
            <a:pPr algn="ctr"/>
            <a:r>
              <a:rPr lang="en-GB" b="1" dirty="0">
                <a:latin typeface="AmazonEmberBold"/>
              </a:rPr>
              <a:t>Check your answers</a:t>
            </a:r>
            <a:endParaRPr lang="en-PT" sz="2000" dirty="0">
              <a:latin typeface="AmazonEmber"/>
            </a:endParaRPr>
          </a:p>
        </p:txBody>
      </p:sp>
    </p:spTree>
    <p:extLst>
      <p:ext uri="{BB962C8B-B14F-4D97-AF65-F5344CB8AC3E}">
        <p14:creationId xmlns:p14="http://schemas.microsoft.com/office/powerpoint/2010/main" val="28267176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black logo&#10;&#10;Description automatically generated">
            <a:extLst>
              <a:ext uri="{FF2B5EF4-FFF2-40B4-BE49-F238E27FC236}">
                <a16:creationId xmlns:a16="http://schemas.microsoft.com/office/drawing/2014/main" id="{39D68A40-9A82-19F5-4686-0AF56C6DF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4615" y="5791200"/>
            <a:ext cx="2000250" cy="1066800"/>
          </a:xfrm>
          <a:prstGeom prst="rect">
            <a:avLst/>
          </a:prstGeom>
        </p:spPr>
      </p:pic>
      <p:sp>
        <p:nvSpPr>
          <p:cNvPr id="2" name="Title 1">
            <a:extLst>
              <a:ext uri="{FF2B5EF4-FFF2-40B4-BE49-F238E27FC236}">
                <a16:creationId xmlns:a16="http://schemas.microsoft.com/office/drawing/2014/main" id="{C53E7A8D-0AF9-74C7-B96F-68E8490D67D5}"/>
              </a:ext>
            </a:extLst>
          </p:cNvPr>
          <p:cNvSpPr>
            <a:spLocks noGrp="1"/>
          </p:cNvSpPr>
          <p:nvPr>
            <p:ph type="title"/>
          </p:nvPr>
        </p:nvSpPr>
        <p:spPr>
          <a:xfrm>
            <a:off x="1124125" y="2760079"/>
            <a:ext cx="9865453" cy="1937755"/>
          </a:xfrm>
        </p:spPr>
        <p:txBody>
          <a:bodyPr>
            <a:normAutofit/>
          </a:bodyPr>
          <a:lstStyle/>
          <a:p>
            <a:pPr algn="ctr"/>
            <a:r>
              <a:rPr lang="en-GB" sz="4900" b="1" dirty="0">
                <a:latin typeface="AmazonEmberBold"/>
              </a:rPr>
              <a:t>Thank you!</a:t>
            </a:r>
            <a:br>
              <a:rPr lang="en-GB" b="1" dirty="0">
                <a:latin typeface="AmazonEmberBold"/>
              </a:rPr>
            </a:br>
            <a:r>
              <a:rPr lang="en-GB" sz="2200" b="1" dirty="0">
                <a:latin typeface="AmazonEmberBold"/>
                <a:hlinkClick r:id="rId3"/>
              </a:rPr>
              <a:t>renato.matos@bjss.com</a:t>
            </a:r>
            <a:br>
              <a:rPr lang="en-GB" sz="2200" b="1" dirty="0">
                <a:latin typeface="AmazonEmberBold"/>
              </a:rPr>
            </a:br>
            <a:r>
              <a:rPr lang="en-GB" sz="2200" b="1" dirty="0">
                <a:latin typeface="AmazonEmberBold"/>
                <a:hlinkClick r:id="rId4"/>
              </a:rPr>
              <a:t>damasio.sabino@bjss.com</a:t>
            </a:r>
            <a:br>
              <a:rPr lang="en-GB" sz="2200" b="1" dirty="0">
                <a:latin typeface="AmazonEmberBold"/>
              </a:rPr>
            </a:br>
            <a:endParaRPr lang="en-PT" sz="2200" dirty="0">
              <a:latin typeface="AmazonEmber"/>
            </a:endParaRPr>
          </a:p>
        </p:txBody>
      </p:sp>
    </p:spTree>
    <p:extLst>
      <p:ext uri="{BB962C8B-B14F-4D97-AF65-F5344CB8AC3E}">
        <p14:creationId xmlns:p14="http://schemas.microsoft.com/office/powerpoint/2010/main" val="1618197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2AB1E-3340-CDD5-EA39-6540BFA83E3F}"/>
              </a:ext>
            </a:extLst>
          </p:cNvPr>
          <p:cNvSpPr>
            <a:spLocks noGrp="1"/>
          </p:cNvSpPr>
          <p:nvPr>
            <p:ph type="title"/>
          </p:nvPr>
        </p:nvSpPr>
        <p:spPr>
          <a:xfrm>
            <a:off x="3217243" y="2760080"/>
            <a:ext cx="5757513" cy="1337840"/>
          </a:xfrm>
        </p:spPr>
        <p:txBody>
          <a:bodyPr>
            <a:normAutofit/>
          </a:bodyPr>
          <a:lstStyle/>
          <a:p>
            <a:r>
              <a:rPr lang="pt-BR" b="1" dirty="0"/>
              <a:t>Route 53 - Hosted Zone</a:t>
            </a:r>
            <a:endParaRPr lang="en-PT" b="1" u="sng" dirty="0">
              <a:solidFill>
                <a:schemeClr val="accent1"/>
              </a:solidFill>
            </a:endParaRPr>
          </a:p>
        </p:txBody>
      </p:sp>
      <p:pic>
        <p:nvPicPr>
          <p:cNvPr id="6" name="Picture 5" descr="A blue and black logo&#10;&#10;Description automatically generated">
            <a:extLst>
              <a:ext uri="{FF2B5EF4-FFF2-40B4-BE49-F238E27FC236}">
                <a16:creationId xmlns:a16="http://schemas.microsoft.com/office/drawing/2014/main" id="{39D68A40-9A82-19F5-4686-0AF56C6DF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4615" y="5791200"/>
            <a:ext cx="2000250" cy="1066800"/>
          </a:xfrm>
          <a:prstGeom prst="rect">
            <a:avLst/>
          </a:prstGeom>
        </p:spPr>
      </p:pic>
      <p:pic>
        <p:nvPicPr>
          <p:cNvPr id="3" name="Picture 20" descr="Amazon Route 53IT Experts">
            <a:extLst>
              <a:ext uri="{FF2B5EF4-FFF2-40B4-BE49-F238E27FC236}">
                <a16:creationId xmlns:a16="http://schemas.microsoft.com/office/drawing/2014/main" id="{9C00E685-EDCF-AF36-0B15-079B395D42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204" y="148515"/>
            <a:ext cx="1189167" cy="1248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818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black logo&#10;&#10;Description automatically generated">
            <a:extLst>
              <a:ext uri="{FF2B5EF4-FFF2-40B4-BE49-F238E27FC236}">
                <a16:creationId xmlns:a16="http://schemas.microsoft.com/office/drawing/2014/main" id="{39D68A40-9A82-19F5-4686-0AF56C6DF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0116" y="5791200"/>
            <a:ext cx="2000250" cy="1066800"/>
          </a:xfrm>
          <a:prstGeom prst="rect">
            <a:avLst/>
          </a:prstGeom>
        </p:spPr>
      </p:pic>
      <p:pic>
        <p:nvPicPr>
          <p:cNvPr id="8" name="Picture 7">
            <a:extLst>
              <a:ext uri="{FF2B5EF4-FFF2-40B4-BE49-F238E27FC236}">
                <a16:creationId xmlns:a16="http://schemas.microsoft.com/office/drawing/2014/main" id="{B49330E9-64C9-D372-1D30-DB30A0C8D833}"/>
              </a:ext>
            </a:extLst>
          </p:cNvPr>
          <p:cNvPicPr>
            <a:picLocks noChangeAspect="1"/>
          </p:cNvPicPr>
          <p:nvPr/>
        </p:nvPicPr>
        <p:blipFill>
          <a:blip r:embed="rId3"/>
          <a:stretch>
            <a:fillRect/>
          </a:stretch>
        </p:blipFill>
        <p:spPr>
          <a:xfrm>
            <a:off x="1045029" y="1385873"/>
            <a:ext cx="8889709" cy="4938727"/>
          </a:xfrm>
          <a:prstGeom prst="rect">
            <a:avLst/>
          </a:prstGeom>
        </p:spPr>
      </p:pic>
      <p:pic>
        <p:nvPicPr>
          <p:cNvPr id="11" name="Picture 20" descr="Amazon Route 53IT Experts">
            <a:extLst>
              <a:ext uri="{FF2B5EF4-FFF2-40B4-BE49-F238E27FC236}">
                <a16:creationId xmlns:a16="http://schemas.microsoft.com/office/drawing/2014/main" id="{01B2D086-A39E-6E99-9F1A-5C46714C2C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204" y="148515"/>
            <a:ext cx="1189167" cy="1248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203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2AB1E-3340-CDD5-EA39-6540BFA83E3F}"/>
              </a:ext>
            </a:extLst>
          </p:cNvPr>
          <p:cNvSpPr>
            <a:spLocks noGrp="1"/>
          </p:cNvSpPr>
          <p:nvPr>
            <p:ph type="title"/>
          </p:nvPr>
        </p:nvSpPr>
        <p:spPr>
          <a:xfrm>
            <a:off x="1163273" y="2760080"/>
            <a:ext cx="9865453" cy="1337840"/>
          </a:xfrm>
        </p:spPr>
        <p:txBody>
          <a:bodyPr>
            <a:normAutofit/>
          </a:bodyPr>
          <a:lstStyle/>
          <a:p>
            <a:pPr algn="ctr"/>
            <a:r>
              <a:rPr lang="en-GB" b="1" i="0" dirty="0">
                <a:effectLst/>
                <a:latin typeface="AmazonEmberBold"/>
              </a:rPr>
              <a:t>AWS Certificate Manager</a:t>
            </a:r>
            <a:br>
              <a:rPr lang="en-GB" b="1" i="0" dirty="0">
                <a:effectLst/>
                <a:latin typeface="AmazonEmberBold"/>
              </a:rPr>
            </a:br>
            <a:r>
              <a:rPr lang="en-GB" sz="2000" b="0" i="0" dirty="0">
                <a:effectLst/>
                <a:latin typeface="AmazonEmber"/>
              </a:rPr>
              <a:t>Provision and manage SSL/TLS certificates with AWS services and connected resources</a:t>
            </a:r>
            <a:endParaRPr lang="en-PT" sz="2000" b="1" u="sng" dirty="0"/>
          </a:p>
        </p:txBody>
      </p:sp>
      <p:pic>
        <p:nvPicPr>
          <p:cNvPr id="6" name="Picture 5" descr="A blue and black logo&#10;&#10;Description automatically generated">
            <a:extLst>
              <a:ext uri="{FF2B5EF4-FFF2-40B4-BE49-F238E27FC236}">
                <a16:creationId xmlns:a16="http://schemas.microsoft.com/office/drawing/2014/main" id="{39D68A40-9A82-19F5-4686-0AF56C6DF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4615" y="5791200"/>
            <a:ext cx="2000250" cy="1066800"/>
          </a:xfrm>
          <a:prstGeom prst="rect">
            <a:avLst/>
          </a:prstGeom>
        </p:spPr>
      </p:pic>
      <p:pic>
        <p:nvPicPr>
          <p:cNvPr id="1026" name="Picture 2" descr="Linode Install SSL Certificate | Guide">
            <a:extLst>
              <a:ext uri="{FF2B5EF4-FFF2-40B4-BE49-F238E27FC236}">
                <a16:creationId xmlns:a16="http://schemas.microsoft.com/office/drawing/2014/main" id="{02981C83-E468-307D-36E6-EF89A6729A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91" y="148516"/>
            <a:ext cx="1232415" cy="1232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879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and black logo&#10;&#10;Description automatically generated">
            <a:extLst>
              <a:ext uri="{FF2B5EF4-FFF2-40B4-BE49-F238E27FC236}">
                <a16:creationId xmlns:a16="http://schemas.microsoft.com/office/drawing/2014/main" id="{39D68A40-9A82-19F5-4686-0AF56C6DF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4615" y="5791200"/>
            <a:ext cx="2000250" cy="1066800"/>
          </a:xfrm>
          <a:prstGeom prst="rect">
            <a:avLst/>
          </a:prstGeom>
        </p:spPr>
      </p:pic>
      <p:pic>
        <p:nvPicPr>
          <p:cNvPr id="3" name="Picture 2" descr="Linode Install SSL Certificate | Guide">
            <a:extLst>
              <a:ext uri="{FF2B5EF4-FFF2-40B4-BE49-F238E27FC236}">
                <a16:creationId xmlns:a16="http://schemas.microsoft.com/office/drawing/2014/main" id="{B82D8CB6-3043-A14A-1B5C-A48FACB17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91" y="148516"/>
            <a:ext cx="1232415" cy="1232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457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2AB1E-3340-CDD5-EA39-6540BFA83E3F}"/>
              </a:ext>
            </a:extLst>
          </p:cNvPr>
          <p:cNvSpPr>
            <a:spLocks noGrp="1"/>
          </p:cNvSpPr>
          <p:nvPr>
            <p:ph type="title"/>
          </p:nvPr>
        </p:nvSpPr>
        <p:spPr>
          <a:xfrm>
            <a:off x="838201" y="130434"/>
            <a:ext cx="10515600" cy="1325563"/>
          </a:xfrm>
        </p:spPr>
        <p:txBody>
          <a:bodyPr/>
          <a:lstStyle/>
          <a:p>
            <a:r>
              <a:rPr lang="pt-BR" b="1" dirty="0"/>
              <a:t>Here we go!</a:t>
            </a:r>
            <a:endParaRPr lang="en-PT" b="1" dirty="0"/>
          </a:p>
        </p:txBody>
      </p:sp>
      <p:pic>
        <p:nvPicPr>
          <p:cNvPr id="6" name="Picture 5" descr="A blue and black logo&#10;&#10;Description automatically generated">
            <a:extLst>
              <a:ext uri="{FF2B5EF4-FFF2-40B4-BE49-F238E27FC236}">
                <a16:creationId xmlns:a16="http://schemas.microsoft.com/office/drawing/2014/main" id="{39D68A40-9A82-19F5-4686-0AF56C6DF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5559" y="5643563"/>
            <a:ext cx="2000250" cy="1066800"/>
          </a:xfrm>
          <a:prstGeom prst="rect">
            <a:avLst/>
          </a:prstGeom>
        </p:spPr>
      </p:pic>
      <p:pic>
        <p:nvPicPr>
          <p:cNvPr id="8" name="Picture 7">
            <a:extLst>
              <a:ext uri="{FF2B5EF4-FFF2-40B4-BE49-F238E27FC236}">
                <a16:creationId xmlns:a16="http://schemas.microsoft.com/office/drawing/2014/main" id="{1C6E1883-8C29-1908-D7D1-3C5B6FE9C4D9}"/>
              </a:ext>
            </a:extLst>
          </p:cNvPr>
          <p:cNvPicPr>
            <a:picLocks noChangeAspect="1"/>
          </p:cNvPicPr>
          <p:nvPr/>
        </p:nvPicPr>
        <p:blipFill>
          <a:blip r:embed="rId3"/>
          <a:stretch>
            <a:fillRect/>
          </a:stretch>
        </p:blipFill>
        <p:spPr>
          <a:xfrm>
            <a:off x="838199" y="1455997"/>
            <a:ext cx="8658139" cy="4849935"/>
          </a:xfrm>
          <a:prstGeom prst="rect">
            <a:avLst/>
          </a:prstGeom>
        </p:spPr>
      </p:pic>
      <p:pic>
        <p:nvPicPr>
          <p:cNvPr id="9" name="Picture 20" descr="Amazon Route 53IT Experts">
            <a:extLst>
              <a:ext uri="{FF2B5EF4-FFF2-40B4-BE49-F238E27FC236}">
                <a16:creationId xmlns:a16="http://schemas.microsoft.com/office/drawing/2014/main" id="{A9F97F99-1866-7CB6-1F47-8B4C558A52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5575" y="1619726"/>
            <a:ext cx="626227" cy="65768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Linode Install SSL Certificate | Guide">
            <a:extLst>
              <a:ext uri="{FF2B5EF4-FFF2-40B4-BE49-F238E27FC236}">
                <a16:creationId xmlns:a16="http://schemas.microsoft.com/office/drawing/2014/main" id="{A5D9293B-9EF9-B0AE-A9D1-4962156B54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3675" y="1601132"/>
            <a:ext cx="660699" cy="66069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B2B8CB7F-7A7F-ABAE-92AF-2FF376274B81}"/>
              </a:ext>
            </a:extLst>
          </p:cNvPr>
          <p:cNvPicPr>
            <a:picLocks noChangeAspect="1"/>
          </p:cNvPicPr>
          <p:nvPr/>
        </p:nvPicPr>
        <p:blipFill>
          <a:blip r:embed="rId6"/>
          <a:stretch>
            <a:fillRect/>
          </a:stretch>
        </p:blipFill>
        <p:spPr>
          <a:xfrm>
            <a:off x="6862507" y="2904468"/>
            <a:ext cx="842336" cy="660350"/>
          </a:xfrm>
          <a:prstGeom prst="rect">
            <a:avLst/>
          </a:prstGeom>
        </p:spPr>
      </p:pic>
      <p:pic>
        <p:nvPicPr>
          <p:cNvPr id="13" name="Picture 12">
            <a:extLst>
              <a:ext uri="{FF2B5EF4-FFF2-40B4-BE49-F238E27FC236}">
                <a16:creationId xmlns:a16="http://schemas.microsoft.com/office/drawing/2014/main" id="{69BE0F08-0D08-07C9-B714-D50C06AAD4DB}"/>
              </a:ext>
            </a:extLst>
          </p:cNvPr>
          <p:cNvPicPr>
            <a:picLocks noChangeAspect="1"/>
          </p:cNvPicPr>
          <p:nvPr/>
        </p:nvPicPr>
        <p:blipFill>
          <a:blip r:embed="rId7"/>
          <a:stretch>
            <a:fillRect/>
          </a:stretch>
        </p:blipFill>
        <p:spPr>
          <a:xfrm>
            <a:off x="4889155" y="2917216"/>
            <a:ext cx="572983" cy="623940"/>
          </a:xfrm>
          <a:prstGeom prst="rect">
            <a:avLst/>
          </a:prstGeom>
        </p:spPr>
      </p:pic>
      <p:pic>
        <p:nvPicPr>
          <p:cNvPr id="14" name="Picture 13">
            <a:extLst>
              <a:ext uri="{FF2B5EF4-FFF2-40B4-BE49-F238E27FC236}">
                <a16:creationId xmlns:a16="http://schemas.microsoft.com/office/drawing/2014/main" id="{F06D797F-C70F-9032-63AB-BF4AB57285D1}"/>
              </a:ext>
            </a:extLst>
          </p:cNvPr>
          <p:cNvPicPr>
            <a:picLocks noChangeAspect="1"/>
          </p:cNvPicPr>
          <p:nvPr/>
        </p:nvPicPr>
        <p:blipFill>
          <a:blip r:embed="rId8"/>
          <a:stretch>
            <a:fillRect/>
          </a:stretch>
        </p:blipFill>
        <p:spPr>
          <a:xfrm>
            <a:off x="2686146" y="2925813"/>
            <a:ext cx="691092" cy="606746"/>
          </a:xfrm>
          <a:prstGeom prst="rect">
            <a:avLst/>
          </a:prstGeom>
        </p:spPr>
      </p:pic>
      <p:pic>
        <p:nvPicPr>
          <p:cNvPr id="15" name="Picture 14">
            <a:extLst>
              <a:ext uri="{FF2B5EF4-FFF2-40B4-BE49-F238E27FC236}">
                <a16:creationId xmlns:a16="http://schemas.microsoft.com/office/drawing/2014/main" id="{085BB1E5-BA41-D55F-E494-FA4C2B82FF59}"/>
              </a:ext>
            </a:extLst>
          </p:cNvPr>
          <p:cNvPicPr>
            <a:picLocks noChangeAspect="1"/>
          </p:cNvPicPr>
          <p:nvPr/>
        </p:nvPicPr>
        <p:blipFill>
          <a:blip r:embed="rId9"/>
          <a:stretch>
            <a:fillRect/>
          </a:stretch>
        </p:blipFill>
        <p:spPr>
          <a:xfrm>
            <a:off x="2686146" y="4180965"/>
            <a:ext cx="609760" cy="702838"/>
          </a:xfrm>
          <a:prstGeom prst="rect">
            <a:avLst/>
          </a:prstGeom>
        </p:spPr>
      </p:pic>
      <p:pic>
        <p:nvPicPr>
          <p:cNvPr id="16" name="Picture 15">
            <a:extLst>
              <a:ext uri="{FF2B5EF4-FFF2-40B4-BE49-F238E27FC236}">
                <a16:creationId xmlns:a16="http://schemas.microsoft.com/office/drawing/2014/main" id="{80503918-34F0-0BA7-E00E-0C045AD7B535}"/>
              </a:ext>
            </a:extLst>
          </p:cNvPr>
          <p:cNvPicPr>
            <a:picLocks noChangeAspect="1"/>
          </p:cNvPicPr>
          <p:nvPr/>
        </p:nvPicPr>
        <p:blipFill>
          <a:blip r:embed="rId10"/>
          <a:stretch>
            <a:fillRect/>
          </a:stretch>
        </p:blipFill>
        <p:spPr>
          <a:xfrm>
            <a:off x="4781872" y="4180965"/>
            <a:ext cx="723962" cy="702838"/>
          </a:xfrm>
          <a:prstGeom prst="rect">
            <a:avLst/>
          </a:prstGeom>
        </p:spPr>
      </p:pic>
      <p:pic>
        <p:nvPicPr>
          <p:cNvPr id="17" name="Picture 16" descr="Getting started with RAPIDS on AWS ECS using Dask Cloud Provider | by Jacob  Tomlinson | RAPIDS AI | Medium">
            <a:extLst>
              <a:ext uri="{FF2B5EF4-FFF2-40B4-BE49-F238E27FC236}">
                <a16:creationId xmlns:a16="http://schemas.microsoft.com/office/drawing/2014/main" id="{100FA570-A152-CFC4-FA60-20143FD5F0E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97922" y="4111826"/>
            <a:ext cx="820500" cy="8205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F4BE873C-0DF7-BEA7-F7B4-FE79A4057DCA}"/>
              </a:ext>
            </a:extLst>
          </p:cNvPr>
          <p:cNvPicPr>
            <a:picLocks noChangeAspect="1"/>
          </p:cNvPicPr>
          <p:nvPr/>
        </p:nvPicPr>
        <p:blipFill>
          <a:blip r:embed="rId12"/>
          <a:stretch>
            <a:fillRect/>
          </a:stretch>
        </p:blipFill>
        <p:spPr>
          <a:xfrm>
            <a:off x="6797922" y="5479334"/>
            <a:ext cx="750046" cy="657681"/>
          </a:xfrm>
          <a:prstGeom prst="rect">
            <a:avLst/>
          </a:prstGeom>
        </p:spPr>
      </p:pic>
      <p:pic>
        <p:nvPicPr>
          <p:cNvPr id="2050" name="Picture 2" descr="Discover the AWS Cost Management Tools Unit | Salesforce Trailhead">
            <a:extLst>
              <a:ext uri="{FF2B5EF4-FFF2-40B4-BE49-F238E27FC236}">
                <a16:creationId xmlns:a16="http://schemas.microsoft.com/office/drawing/2014/main" id="{F8440E81-32DE-7040-D5E6-D652CCC2581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95906" y="5425942"/>
            <a:ext cx="783424" cy="7834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uper quizzes - SuperGuide">
            <a:extLst>
              <a:ext uri="{FF2B5EF4-FFF2-40B4-BE49-F238E27FC236}">
                <a16:creationId xmlns:a16="http://schemas.microsoft.com/office/drawing/2014/main" id="{A182F871-A36E-31E7-9AAD-4937C5C1EDB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90554" y="5532209"/>
            <a:ext cx="948208" cy="53099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186153B3-A95E-2922-1833-14352EB3A41F}"/>
              </a:ext>
            </a:extLst>
          </p:cNvPr>
          <p:cNvSpPr txBox="1"/>
          <p:nvPr/>
        </p:nvSpPr>
        <p:spPr>
          <a:xfrm>
            <a:off x="4205720" y="5479334"/>
            <a:ext cx="1146917" cy="646331"/>
          </a:xfrm>
          <a:prstGeom prst="rect">
            <a:avLst/>
          </a:prstGeom>
          <a:noFill/>
        </p:spPr>
        <p:txBody>
          <a:bodyPr wrap="none" rtlCol="0">
            <a:spAutoFit/>
          </a:bodyPr>
          <a:lstStyle/>
          <a:p>
            <a:r>
              <a:rPr lang="pt-BR" b="1" dirty="0">
                <a:solidFill>
                  <a:schemeClr val="bg1"/>
                </a:solidFill>
              </a:rPr>
              <a:t>Pricing </a:t>
            </a:r>
          </a:p>
          <a:p>
            <a:r>
              <a:rPr lang="pt-BR" b="1" dirty="0">
                <a:solidFill>
                  <a:schemeClr val="bg1"/>
                </a:solidFill>
              </a:rPr>
              <a:t>Calculator</a:t>
            </a:r>
            <a:endParaRPr lang="en-GB" b="1" dirty="0">
              <a:solidFill>
                <a:schemeClr val="bg1"/>
              </a:solidFill>
            </a:endParaRPr>
          </a:p>
        </p:txBody>
      </p:sp>
      <p:pic>
        <p:nvPicPr>
          <p:cNvPr id="5" name="Picture 4">
            <a:extLst>
              <a:ext uri="{FF2B5EF4-FFF2-40B4-BE49-F238E27FC236}">
                <a16:creationId xmlns:a16="http://schemas.microsoft.com/office/drawing/2014/main" id="{87FE90CE-923D-3199-EA3F-03A52D165849}"/>
              </a:ext>
            </a:extLst>
          </p:cNvPr>
          <p:cNvPicPr>
            <a:picLocks noChangeAspect="1"/>
          </p:cNvPicPr>
          <p:nvPr/>
        </p:nvPicPr>
        <p:blipFill>
          <a:blip r:embed="rId15"/>
          <a:stretch>
            <a:fillRect/>
          </a:stretch>
        </p:blipFill>
        <p:spPr>
          <a:xfrm>
            <a:off x="5193702" y="1342417"/>
            <a:ext cx="391889" cy="3722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74C93C6E-0093-639D-06A7-1552BCECC3A5}"/>
              </a:ext>
            </a:extLst>
          </p:cNvPr>
          <p:cNvPicPr>
            <a:picLocks noChangeAspect="1"/>
          </p:cNvPicPr>
          <p:nvPr/>
        </p:nvPicPr>
        <p:blipFill>
          <a:blip r:embed="rId15"/>
          <a:stretch>
            <a:fillRect/>
          </a:stretch>
        </p:blipFill>
        <p:spPr>
          <a:xfrm>
            <a:off x="8053941" y="1351714"/>
            <a:ext cx="391889" cy="3722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6" descr="Sonic Running Gif - GIFcen">
            <a:extLst>
              <a:ext uri="{FF2B5EF4-FFF2-40B4-BE49-F238E27FC236}">
                <a16:creationId xmlns:a16="http://schemas.microsoft.com/office/drawing/2014/main" id="{A05D6EE5-01B0-D3F3-47E5-A2DD590BCBE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flipH="1">
            <a:off x="8575342" y="2621881"/>
            <a:ext cx="529870" cy="59067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GitHub Logo: valor, história, PNG">
            <a:extLst>
              <a:ext uri="{FF2B5EF4-FFF2-40B4-BE49-F238E27FC236}">
                <a16:creationId xmlns:a16="http://schemas.microsoft.com/office/drawing/2014/main" id="{D2D4BCF3-C8B0-5A86-8AA3-5D6D62C0CBE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34587" y="1702713"/>
            <a:ext cx="878047" cy="491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099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735</TotalTime>
  <Words>1065</Words>
  <Application>Microsoft Office PowerPoint</Application>
  <PresentationFormat>Widescreen</PresentationFormat>
  <Paragraphs>130</Paragraphs>
  <Slides>44</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44</vt:i4>
      </vt:variant>
    </vt:vector>
  </HeadingPairs>
  <TitlesOfParts>
    <vt:vector size="57" baseType="lpstr">
      <vt:lpstr>Amazon Ember</vt:lpstr>
      <vt:lpstr>AmazonEmber</vt:lpstr>
      <vt:lpstr>AmazonEmberBold</vt:lpstr>
      <vt:lpstr>Arial</vt:lpstr>
      <vt:lpstr>Calibri</vt:lpstr>
      <vt:lpstr>Calibri Light</vt:lpstr>
      <vt:lpstr>Consolas</vt:lpstr>
      <vt:lpstr>Courier New</vt:lpstr>
      <vt:lpstr>Helvetica</vt:lpstr>
      <vt:lpstr>Lato</vt:lpstr>
      <vt:lpstr>Roboto</vt:lpstr>
      <vt:lpstr>Slack-Lato</vt:lpstr>
      <vt:lpstr>Office Theme</vt:lpstr>
      <vt:lpstr>Hosting Strategies </vt:lpstr>
      <vt:lpstr>Speakers</vt:lpstr>
      <vt:lpstr>Agenda</vt:lpstr>
      <vt:lpstr>Exploring our Repo</vt:lpstr>
      <vt:lpstr>Route 53 - Hosted Zone</vt:lpstr>
      <vt:lpstr>PowerPoint Presentation</vt:lpstr>
      <vt:lpstr>AWS Certificate Manager Provision and manage SSL/TLS certificates with AWS services and connected resources</vt:lpstr>
      <vt:lpstr>PowerPoint Presentation</vt:lpstr>
      <vt:lpstr>Here we go!</vt:lpstr>
      <vt:lpstr>PowerPoint Presentation</vt:lpstr>
      <vt:lpstr>PowerPoint Presentation</vt:lpstr>
      <vt:lpstr>Amazon CloudFront Securely deliver content with low latency and high transfer speeds </vt:lpstr>
      <vt:lpstr>PowerPoint Presentation</vt:lpstr>
      <vt:lpstr>PowerPoint Presentation</vt:lpstr>
      <vt:lpstr>AWS Amplify Build full-stack web and mobile apps in hours. Easy to start, easy to scale  </vt:lpstr>
      <vt:lpstr>PowerPoint Presentation</vt:lpstr>
      <vt:lpstr>PowerPoint Presentation</vt:lpstr>
      <vt:lpstr>AWS Amplify Listening to the GitHub repository changes </vt:lpstr>
      <vt:lpstr>PowerPoint Presentation</vt:lpstr>
      <vt:lpstr>Here we go!</vt:lpstr>
      <vt:lpstr>Amazon EC2 Secure and resizable compute capacity to support virtually any workload </vt:lpstr>
      <vt:lpstr>PowerPoint Presentation</vt:lpstr>
      <vt:lpstr>PowerPoint Presentation</vt:lpstr>
      <vt:lpstr>AWS Elastic Beanstalk Deploy and Scale Web Applications</vt:lpstr>
      <vt:lpstr>PowerPoint Presentation</vt:lpstr>
      <vt:lpstr>PowerPoint Presentation</vt:lpstr>
      <vt:lpstr>AWS Elastic Container Service Run highly secure, reliable, and scalable containers </vt:lpstr>
      <vt:lpstr>PowerPoint Presentation</vt:lpstr>
      <vt:lpstr>PowerPoint Presentation</vt:lpstr>
      <vt:lpstr>PowerPoint Presentation</vt:lpstr>
      <vt:lpstr>Here we go!</vt:lpstr>
      <vt:lpstr>Amazon Elastic Kubernetes Service The most trusted way to start, run, and scale Kubernetes  </vt:lpstr>
      <vt:lpstr>PowerPoint Presentation</vt:lpstr>
      <vt:lpstr>PowerPoint Presentation</vt:lpstr>
      <vt:lpstr>PowerPoint Presentation</vt:lpstr>
      <vt:lpstr>PowerPoint Presentation</vt:lpstr>
      <vt:lpstr>PowerPoint Presentation</vt:lpstr>
      <vt:lpstr>Here we go!</vt:lpstr>
      <vt:lpstr>AWS Pricing Calculator Estimate the cost for your architecture solution. Configure a cost estimate that fits your unique business or personal needs  with AWS products and services.</vt:lpstr>
      <vt:lpstr>PowerPoint Presentation</vt:lpstr>
      <vt:lpstr>PowerPoint Presentation</vt:lpstr>
      <vt:lpstr>PowerPoint Presentation</vt:lpstr>
      <vt:lpstr>Check your answers</vt:lpstr>
      <vt:lpstr>Thank you! renato.matos@bjss.com damasio.sabino@bjss.com </vt:lpstr>
    </vt:vector>
  </TitlesOfParts>
  <Company>BJSS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Renato Matos</dc:creator>
  <cp:lastModifiedBy>Damásio Sabino</cp:lastModifiedBy>
  <cp:revision>39</cp:revision>
  <dcterms:created xsi:type="dcterms:W3CDTF">2023-08-02T20:52:49Z</dcterms:created>
  <dcterms:modified xsi:type="dcterms:W3CDTF">2023-08-22T20:50:21Z</dcterms:modified>
</cp:coreProperties>
</file>