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314" r:id="rId4"/>
    <p:sldId id="316" r:id="rId5"/>
    <p:sldId id="315" r:id="rId6"/>
    <p:sldId id="31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5FC4-919A-4269-A22A-FB361E8E2996}" type="datetime1">
              <a:rPr lang="es-PE" smtClean="0"/>
              <a:t>19/10/2022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385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66DD-56C9-4D38-BD81-0377794FE434}" type="datetime1">
              <a:rPr lang="es-PE" smtClean="0"/>
              <a:t>19/10/2022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37E7-D86B-4282-8613-1B7C071289C6}" type="datetime1">
              <a:rPr lang="es-PE" smtClean="0"/>
              <a:t>19/10/2022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8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15CA-DCCE-4CC3-BE2C-F76BAAB311BF}" type="datetime1">
              <a:rPr lang="es-PE" smtClean="0"/>
              <a:t>19/10/2022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82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0D25-9BB7-4988-AC2D-685934F41598}" type="datetime1">
              <a:rPr lang="es-PE" smtClean="0"/>
              <a:t>19/10/2022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93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5B75-1185-4547-ACFA-F16105C48911}" type="datetime1">
              <a:rPr lang="es-PE" smtClean="0"/>
              <a:t>19/10/2022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20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A61B-3770-449E-B7A8-2C2887C8B097}" type="datetime1">
              <a:rPr lang="es-PE" smtClean="0"/>
              <a:t>19/10/2022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02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DA84-DFFF-4AE8-A9D6-96F38A85B77A}" type="datetime1">
              <a:rPr lang="es-PE" smtClean="0"/>
              <a:t>19/10/2022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76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DE84-D078-40BA-95EF-1700B6693441}" type="datetime1">
              <a:rPr lang="es-PE" smtClean="0"/>
              <a:t>19/10/2022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5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2BCA-5BA2-4EC0-8AA3-6827087BE5A5}" type="datetime1">
              <a:rPr lang="es-PE" smtClean="0"/>
              <a:t>19/10/2022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3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4655-3EE7-4943-AB3B-F73EC4B2A796}" type="datetime1">
              <a:rPr lang="es-PE" smtClean="0"/>
              <a:t>19/10/2022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24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B6A468C-D8A6-4D67-8AFE-5BB9FB564FE2}" type="datetime1">
              <a:rPr lang="es-PE" smtClean="0"/>
              <a:t>19/10/2022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9D32498-7289-4713-816F-5E043B52C6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8FF7C-3633-4E4A-8855-7F578BCEE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A data-</a:t>
            </a:r>
            <a:r>
              <a:rPr lang="es-ES" sz="4000" dirty="0" err="1"/>
              <a:t>driven</a:t>
            </a:r>
            <a:r>
              <a:rPr lang="es-ES" sz="4000" dirty="0"/>
              <a:t> </a:t>
            </a:r>
            <a:r>
              <a:rPr lang="es-ES" sz="4000" dirty="0" err="1"/>
              <a:t>framework</a:t>
            </a:r>
            <a:r>
              <a:rPr lang="es-ES" sz="4000" dirty="0"/>
              <a:t> </a:t>
            </a:r>
            <a:r>
              <a:rPr lang="es-ES" sz="4000" dirty="0" err="1"/>
              <a:t>for</a:t>
            </a:r>
            <a:r>
              <a:rPr lang="es-ES" sz="4000" dirty="0"/>
              <a:t> </a:t>
            </a:r>
            <a:r>
              <a:rPr lang="es-ES" sz="4000" dirty="0" err="1"/>
              <a:t>disaster</a:t>
            </a:r>
            <a:r>
              <a:rPr lang="es-ES" sz="4000" dirty="0"/>
              <a:t> </a:t>
            </a:r>
            <a:r>
              <a:rPr lang="es-ES" sz="4000" dirty="0" err="1"/>
              <a:t>preparedness</a:t>
            </a:r>
            <a:r>
              <a:rPr lang="es-ES" sz="4000" dirty="0"/>
              <a:t> and </a:t>
            </a:r>
            <a:r>
              <a:rPr lang="es-ES" sz="4000" dirty="0" err="1"/>
              <a:t>risk</a:t>
            </a:r>
            <a:r>
              <a:rPr lang="es-ES" sz="4000" dirty="0"/>
              <a:t> </a:t>
            </a:r>
            <a:r>
              <a:rPr lang="es-ES" sz="4000" dirty="0" err="1"/>
              <a:t>mitigation</a:t>
            </a:r>
            <a:r>
              <a:rPr lang="es-ES" sz="4000" dirty="0"/>
              <a:t> in </a:t>
            </a:r>
            <a:r>
              <a:rPr lang="es-ES" sz="4000" dirty="0" err="1"/>
              <a:t>Latin</a:t>
            </a:r>
            <a:r>
              <a:rPr lang="es-ES" sz="4000" dirty="0"/>
              <a:t> </a:t>
            </a:r>
            <a:r>
              <a:rPr lang="es-ES" sz="4000" dirty="0" err="1"/>
              <a:t>America</a:t>
            </a:r>
            <a:br>
              <a:rPr lang="es-ES" sz="4000" dirty="0"/>
            </a:br>
            <a:br>
              <a:rPr lang="es-ES" sz="4000" dirty="0"/>
            </a:b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6E77FB-713E-4A21-8137-D528078DC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323996"/>
            <a:ext cx="7315200" cy="914400"/>
          </a:xfrm>
        </p:spPr>
        <p:txBody>
          <a:bodyPr/>
          <a:lstStyle/>
          <a:p>
            <a:r>
              <a:rPr lang="es-ES" dirty="0"/>
              <a:t>Renato Quiliche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BCE8DAC1-F934-4C36-B827-6EE65ABA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2CD3C91-E9FF-58A0-99AF-0773068E4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ndara Light" panose="020E0502030303020204" pitchFamily="34" charset="0"/>
              </a:rPr>
              <a:t>Agenda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Theoretical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collection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Data processing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ndara Light" panose="020E0502030303020204" pitchFamily="34" charset="0"/>
              </a:rPr>
              <a:t>Results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0B6B2273-CFD5-2067-EFFB-817D5D99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industry: multiple objectives.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Minimize the costs (financial losses), which is equal to maximize the revenue.</a:t>
            </a:r>
          </a:p>
          <a:p>
            <a:pPr lvl="1"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Maximize the coverage, and the protection.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capital intensive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Health insurance is subject to several information asymmetries.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Information asymmetries are an obstacle to economic efficiency.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br>
              <a:rPr lang="es-ES" b="1" dirty="0">
                <a:latin typeface="Candara Light" panose="020E0502030303020204" pitchFamily="34" charset="0"/>
              </a:rPr>
            </a:br>
            <a:r>
              <a:rPr lang="es-ES" b="1" dirty="0">
                <a:latin typeface="Candara Light" panose="020E0502030303020204" pitchFamily="34" charset="0"/>
              </a:rPr>
              <a:t>NBER (2016)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Moral hazard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When insured individuals bear a smaller share of their medical care costs, they are likely to consume more care.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</a:t>
            </a:r>
          </a:p>
          <a:p>
            <a:pPr lvl="1" algn="just"/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Consumers of health insurance have more information about their health, which may cause that those who are more likely to require care tend to choose more generous plans.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Three</a:t>
            </a:r>
            <a:r>
              <a:rPr lang="es-ES" b="1" dirty="0">
                <a:latin typeface="Candara Light" panose="020E0502030303020204" pitchFamily="34" charset="0"/>
              </a:rPr>
              <a:t> </a:t>
            </a:r>
            <a:r>
              <a:rPr lang="es-ES" b="1" dirty="0" err="1">
                <a:latin typeface="Candara Light" panose="020E0502030303020204" pitchFamily="34" charset="0"/>
              </a:rPr>
              <a:t>arguments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Adverse selection can lead to three classes of inefficiencies (Cutler and </a:t>
            </a:r>
            <a:r>
              <a:rPr lang="en-US" sz="26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Zeckhauser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, 1998)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costs, hence on a benefit-cost basis individuals select the wrong health plans.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The marginal cost is extremely affected by information asymmetries, thus because of consumers’ moral hazard or over-estimation of health plans prices, inefficiencies are created.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Health plans manipulate their offering to deter the sick and attract the healthy</a:t>
            </a:r>
            <a:r>
              <a:rPr lang="en-US" sz="2600" dirty="0">
                <a:solidFill>
                  <a:schemeClr val="tx1"/>
                </a:solidFill>
                <a:latin typeface="Candara Light" panose="020E0502030303020204" pitchFamily="34" charset="0"/>
              </a:rPr>
              <a:t>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We propose a rule-based framework that optimally minimizes the financial losses of the health insurance company.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ndara Light" panose="020E0502030303020204" pitchFamily="34" charset="0"/>
              </a:rPr>
              <a:t>Desirable risk spreading is lost. </a:t>
            </a:r>
            <a:r>
              <a:rPr lang="en-US" b="1" dirty="0">
                <a:solidFill>
                  <a:schemeClr val="tx1"/>
                </a:solidFill>
                <a:latin typeface="Candara Light" panose="020E0502030303020204" pitchFamily="34" charset="0"/>
              </a:rPr>
              <a:t>Risk causes losses that are distributed over insurance buyers to create social protection.</a:t>
            </a:r>
            <a:endParaRPr lang="en-US" sz="2600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88840-27F4-488D-A258-F7E55C3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Candara Light" panose="020E0502030303020204" pitchFamily="34" charset="0"/>
              </a:rPr>
              <a:t>Introduction</a:t>
            </a:r>
            <a:endParaRPr lang="es-PE" b="1" dirty="0">
              <a:latin typeface="Candara Light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1E2A6-241B-4899-B12A-EA78E2D3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343392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to participants do not reflect marginal costs: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Given a demand level, the supply is chosen where costs are minimized (concept of marginal costs).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If marginal costs depends on supply parameters, those parameters may be affected by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Prices may be higher for suppliers (insurance companies) but they are losing because of information asymmetries.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Candara Light" panose="020E0502030303020204" pitchFamily="34" charset="0"/>
              </a:rPr>
              <a:t>They are choosing their level of production based on costs of inputs that determine marginal incomes</a:t>
            </a:r>
            <a:r>
              <a:rPr lang="en-US" sz="2400" b="1" dirty="0">
                <a:solidFill>
                  <a:schemeClr val="tx1"/>
                </a:solidFill>
                <a:latin typeface="Candara Light" panose="020E0502030303020204" pitchFamily="34" charset="0"/>
              </a:rPr>
              <a:t>.</a:t>
            </a:r>
          </a:p>
        </p:txBody>
      </p:sp>
      <p:pic>
        <p:nvPicPr>
          <p:cNvPr id="4" name="Picture 2" descr="PUC-RIO Logo [ Download - Logo - icon ] png svg">
            <a:extLst>
              <a:ext uri="{FF2B5EF4-FFF2-40B4-BE49-F238E27FC236}">
                <a16:creationId xmlns:a16="http://schemas.microsoft.com/office/drawing/2014/main" id="{62E8BC4E-20B0-4D7C-B1B9-036D7599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317" y="5643094"/>
            <a:ext cx="1137084" cy="11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E8B0-6993-440C-88B1-BDFA29EB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D32498-7289-4713-816F-5E043B52C61D}" type="slidenum">
              <a:rPr kumimoji="0" lang="es-PE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3C4FCA-43C2-9EC3-082C-FC547F12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5247789"/>
            <a:ext cx="4498612" cy="292409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41702AC-9373-ABFE-1A1A-F1ED39D66817}"/>
              </a:ext>
            </a:extLst>
          </p:cNvPr>
          <p:cNvCxnSpPr>
            <a:cxnSpLocks/>
          </p:cNvCxnSpPr>
          <p:nvPr/>
        </p:nvCxnSpPr>
        <p:spPr>
          <a:xfrm flipH="1">
            <a:off x="3503199" y="3637502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84521A-5FDC-68E7-8D63-55E6BF4A2210}"/>
              </a:ext>
            </a:extLst>
          </p:cNvPr>
          <p:cNvCxnSpPr>
            <a:cxnSpLocks/>
          </p:cNvCxnSpPr>
          <p:nvPr/>
        </p:nvCxnSpPr>
        <p:spPr>
          <a:xfrm flipH="1" flipV="1">
            <a:off x="3993083" y="3845987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D4FB10-B19F-B3CD-9DDC-B4B4D48D178A}"/>
              </a:ext>
            </a:extLst>
          </p:cNvPr>
          <p:cNvSpPr txBox="1"/>
          <p:nvPr/>
        </p:nvSpPr>
        <p:spPr>
          <a:xfrm>
            <a:off x="5263173" y="5544752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6C8B86-D4D3-BFF9-CE68-B473B16CF4F9}"/>
              </a:ext>
            </a:extLst>
          </p:cNvPr>
          <p:cNvSpPr txBox="1"/>
          <p:nvPr/>
        </p:nvSpPr>
        <p:spPr>
          <a:xfrm>
            <a:off x="5341831" y="3452836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67997A7-BF58-B96B-8FFF-FEE9A2659DD4}"/>
              </a:ext>
            </a:extLst>
          </p:cNvPr>
          <p:cNvCxnSpPr>
            <a:cxnSpLocks/>
          </p:cNvCxnSpPr>
          <p:nvPr/>
        </p:nvCxnSpPr>
        <p:spPr>
          <a:xfrm flipH="1">
            <a:off x="8003734" y="3973434"/>
            <a:ext cx="1838632" cy="1622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9444C8-209E-279F-179F-4F487DC4C510}"/>
              </a:ext>
            </a:extLst>
          </p:cNvPr>
          <p:cNvCxnSpPr>
            <a:cxnSpLocks/>
          </p:cNvCxnSpPr>
          <p:nvPr/>
        </p:nvCxnSpPr>
        <p:spPr>
          <a:xfrm flipH="1" flipV="1">
            <a:off x="8003734" y="3925795"/>
            <a:ext cx="1806677" cy="1669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BC63C6-9FDB-D451-7126-E1C737C6522B}"/>
              </a:ext>
            </a:extLst>
          </p:cNvPr>
          <p:cNvSpPr txBox="1"/>
          <p:nvPr/>
        </p:nvSpPr>
        <p:spPr>
          <a:xfrm>
            <a:off x="9273824" y="5624560"/>
            <a:ext cx="113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5E0C48-99EB-6153-AEC0-0064E4B8E911}"/>
              </a:ext>
            </a:extLst>
          </p:cNvPr>
          <p:cNvSpPr txBox="1"/>
          <p:nvPr/>
        </p:nvSpPr>
        <p:spPr>
          <a:xfrm>
            <a:off x="9827615" y="3759965"/>
            <a:ext cx="1356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Supply with information asymmetries</a:t>
            </a:r>
            <a:endParaRPr lang="pt-BR" sz="1600" dirty="0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57558EB-D467-D8AD-B95D-65F5C797175D}"/>
              </a:ext>
            </a:extLst>
          </p:cNvPr>
          <p:cNvCxnSpPr>
            <a:cxnSpLocks/>
          </p:cNvCxnSpPr>
          <p:nvPr/>
        </p:nvCxnSpPr>
        <p:spPr>
          <a:xfrm flipH="1">
            <a:off x="7519084" y="3452836"/>
            <a:ext cx="1838632" cy="162232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7B49877-862E-E9D5-31AF-21E12702CA10}"/>
              </a:ext>
            </a:extLst>
          </p:cNvPr>
          <p:cNvSpPr txBox="1"/>
          <p:nvPr/>
        </p:nvSpPr>
        <p:spPr>
          <a:xfrm>
            <a:off x="9432777" y="3145297"/>
            <a:ext cx="85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13426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Candara Light</vt:lpstr>
      <vt:lpstr>Trebuchet MS</vt:lpstr>
      <vt:lpstr>Wingdings 2</vt:lpstr>
      <vt:lpstr>Marco</vt:lpstr>
      <vt:lpstr>A data-driven framework for disaster preparedness and risk mitigation in Latin America  </vt:lpstr>
      <vt:lpstr>Agenda</vt:lpstr>
      <vt:lpstr>Introduction</vt:lpstr>
      <vt:lpstr>Introduction NBER (2016)</vt:lpstr>
      <vt:lpstr>Three arguments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framework for disaster preparedness and risk mitigation in Latin America  </dc:title>
  <dc:creator>RENATO JOSE QUILICHE ALTAMIRANO</dc:creator>
  <cp:lastModifiedBy>RENATO JOSE QUILICHE ALTAMIRANO</cp:lastModifiedBy>
  <cp:revision>2</cp:revision>
  <dcterms:created xsi:type="dcterms:W3CDTF">2022-10-20T00:29:50Z</dcterms:created>
  <dcterms:modified xsi:type="dcterms:W3CDTF">2022-10-20T01:07:15Z</dcterms:modified>
</cp:coreProperties>
</file>