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9" r:id="rId3"/>
    <p:sldId id="314" r:id="rId4"/>
    <p:sldId id="316" r:id="rId5"/>
    <p:sldId id="315" r:id="rId6"/>
    <p:sldId id="317" r:id="rId7"/>
    <p:sldId id="31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C4-919A-4269-A22A-FB361E8E2996}" type="datetime1">
              <a:rPr lang="es-PE" smtClean="0"/>
              <a:t>2/11/2022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85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6DD-56C9-4D38-BD81-0377794FE434}" type="datetime1">
              <a:rPr lang="es-PE" smtClean="0"/>
              <a:t>2/11/2022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5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37E7-D86B-4282-8613-1B7C071289C6}" type="datetime1">
              <a:rPr lang="es-PE" smtClean="0"/>
              <a:t>2/11/2022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15CA-DCCE-4CC3-BE2C-F76BAAB311BF}" type="datetime1">
              <a:rPr lang="es-PE" smtClean="0"/>
              <a:t>2/11/2022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182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0D25-9BB7-4988-AC2D-685934F41598}" type="datetime1">
              <a:rPr lang="es-PE" smtClean="0"/>
              <a:t>2/11/2022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093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5B75-1185-4547-ACFA-F16105C48911}" type="datetime1">
              <a:rPr lang="es-PE" smtClean="0"/>
              <a:t>2/11/2022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08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A61B-3770-449E-B7A8-2C2887C8B097}" type="datetime1">
              <a:rPr lang="es-PE" smtClean="0"/>
              <a:t>2/11/2022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2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DA84-DFFF-4AE8-A9D6-96F38A85B77A}" type="datetime1">
              <a:rPr lang="es-PE" smtClean="0"/>
              <a:t>2/11/2022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76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E84-D078-40BA-95EF-1700B6693441}" type="datetime1">
              <a:rPr lang="es-PE" smtClean="0"/>
              <a:t>2/11/2022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51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2BCA-5BA2-4EC0-8AA3-6827087BE5A5}" type="datetime1">
              <a:rPr lang="es-PE" smtClean="0"/>
              <a:t>2/11/2022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30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4655-3EE7-4943-AB3B-F73EC4B2A796}" type="datetime1">
              <a:rPr lang="es-PE" smtClean="0"/>
              <a:t>2/11/2022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24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6A468C-D8A6-4D67-8AFE-5BB9FB564FE2}" type="datetime1">
              <a:rPr lang="es-PE" smtClean="0"/>
              <a:t>2/11/2022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9D32498-7289-4713-816F-5E043B52C61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3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8FF7C-3633-4E4A-8855-7F578BCEE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Data-driven health insurance optimal contract specification:</a:t>
            </a:r>
            <a:br>
              <a:rPr lang="en-US" sz="3600" dirty="0"/>
            </a:br>
            <a:r>
              <a:rPr lang="en-US" sz="3600" dirty="0"/>
              <a:t>comparing insurance policies in a risk-adverse context</a:t>
            </a:r>
            <a:br>
              <a:rPr lang="es-ES" sz="4000" dirty="0"/>
            </a:b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6E77FB-713E-4A21-8137-D528078DC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323996"/>
            <a:ext cx="7315200" cy="914400"/>
          </a:xfrm>
        </p:spPr>
        <p:txBody>
          <a:bodyPr/>
          <a:lstStyle/>
          <a:p>
            <a:r>
              <a:rPr lang="es-ES" dirty="0"/>
              <a:t>Renato Quiliche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BCE8DAC1-F934-4C36-B827-6EE65ABA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2CD3C91-E9FF-58A0-99AF-0773068E4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5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ndara Light" panose="020E0502030303020204" pitchFamily="34" charset="0"/>
              </a:rPr>
              <a:t>Agenda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Theoretical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Data collection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Data processing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Results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0B6B2273-CFD5-2067-EFFB-817D5D99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Introduction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Health insurance industry: multiple objectives.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Minimize the costs (financial losses), which is equal to maximize the revenue.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Maximize the coverage, and the protection.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Health insurance is capital intensive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Health insurance is subject to several information asymmetries.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Information asymmetries are an obstacle to economic efficiency.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5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Introduction</a:t>
            </a:r>
            <a:br>
              <a:rPr lang="es-ES" b="1" dirty="0">
                <a:latin typeface="Candara Light" panose="020E0502030303020204" pitchFamily="34" charset="0"/>
              </a:rPr>
            </a:br>
            <a:r>
              <a:rPr lang="es-ES" b="1" dirty="0">
                <a:latin typeface="Candara Light" panose="020E0502030303020204" pitchFamily="34" charset="0"/>
              </a:rPr>
              <a:t>NBER (2016)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Moral hazard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When insured individuals bear a smaller share of their medical care costs, they are likely to consume more care.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Adverse selection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Consumers of health insurance have more information about their health, which may cause that those who are more likely to require care tend to choose more generous plans.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Three</a:t>
            </a:r>
            <a:r>
              <a:rPr lang="es-ES" b="1" dirty="0">
                <a:latin typeface="Candara Light" panose="020E0502030303020204" pitchFamily="34" charset="0"/>
              </a:rPr>
              <a:t> </a:t>
            </a:r>
            <a:r>
              <a:rPr lang="es-ES" b="1" dirty="0" err="1">
                <a:latin typeface="Candara Light" panose="020E0502030303020204" pitchFamily="34" charset="0"/>
              </a:rPr>
              <a:t>arguments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Adverse selection can lead to three classes of inefficiencies (Cutler and </a:t>
            </a:r>
            <a:r>
              <a:rPr lang="en-US" sz="26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Zeckhauser</a:t>
            </a:r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, 1998)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ndara Light" panose="020E0502030303020204" pitchFamily="34" charset="0"/>
              </a:rPr>
              <a:t>Prices to participants do not reflect marginal costs, hence on a benefit-cost basis individuals select the wrong health plans. </a:t>
            </a:r>
            <a:r>
              <a:rPr lang="en-US" b="1" dirty="0">
                <a:solidFill>
                  <a:schemeClr val="tx1"/>
                </a:solidFill>
                <a:latin typeface="Candara Light" panose="020E0502030303020204" pitchFamily="34" charset="0"/>
              </a:rPr>
              <a:t>The marginal cost is extremely affected by information asymmetries, thus because of consumers’ moral hazard or over-estimation of health plans prices, inefficiencies are created.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ndara Light" panose="020E0502030303020204" pitchFamily="34" charset="0"/>
              </a:rPr>
              <a:t>Health plans manipulate their offering to deter the sick and attract the healthy</a:t>
            </a:r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. </a:t>
            </a:r>
            <a:r>
              <a:rPr lang="en-US" b="1" dirty="0">
                <a:solidFill>
                  <a:schemeClr val="tx1"/>
                </a:solidFill>
                <a:latin typeface="Candara Light" panose="020E0502030303020204" pitchFamily="34" charset="0"/>
              </a:rPr>
              <a:t>We propose a rule-based framework that optimally minimizes the financial losses of the health insurance company.</a:t>
            </a:r>
            <a:endParaRPr lang="en-US" sz="2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ndara Light" panose="020E0502030303020204" pitchFamily="34" charset="0"/>
              </a:rPr>
              <a:t>Desirable risk spreading is lost. </a:t>
            </a:r>
            <a:r>
              <a:rPr lang="en-US" b="1" dirty="0">
                <a:solidFill>
                  <a:schemeClr val="tx1"/>
                </a:solidFill>
                <a:latin typeface="Candara Light" panose="020E0502030303020204" pitchFamily="34" charset="0"/>
              </a:rPr>
              <a:t>Risk causes losses that are distributed over insurance buyers to create social protection.</a:t>
            </a:r>
            <a:endParaRPr lang="en-US" sz="2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2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Introduction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43392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Prices to participants do not reflect marginal costs: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Given a demand level, the supply is chosen where costs are minimized (concept of marginal costs).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If marginal costs depends on supply parameters, those parameters may be affected by information asymmetries.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Prices may be higher for suppliers (insurance companies) but they are losing because of information asymmetries.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They are choosing their level of production based on costs of inputs that determine marginal incomes</a:t>
            </a:r>
            <a:r>
              <a:rPr lang="en-US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.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41702AC-9373-ABFE-1A1A-F1ED39D66817}"/>
              </a:ext>
            </a:extLst>
          </p:cNvPr>
          <p:cNvCxnSpPr>
            <a:cxnSpLocks/>
          </p:cNvCxnSpPr>
          <p:nvPr/>
        </p:nvCxnSpPr>
        <p:spPr>
          <a:xfrm flipH="1">
            <a:off x="3503199" y="3637502"/>
            <a:ext cx="1838632" cy="162232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84521A-5FDC-68E7-8D63-55E6BF4A2210}"/>
              </a:ext>
            </a:extLst>
          </p:cNvPr>
          <p:cNvCxnSpPr>
            <a:cxnSpLocks/>
          </p:cNvCxnSpPr>
          <p:nvPr/>
        </p:nvCxnSpPr>
        <p:spPr>
          <a:xfrm flipH="1" flipV="1">
            <a:off x="3993083" y="3845987"/>
            <a:ext cx="1806677" cy="1669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D4FB10-B19F-B3CD-9DDC-B4B4D48D178A}"/>
              </a:ext>
            </a:extLst>
          </p:cNvPr>
          <p:cNvSpPr txBox="1"/>
          <p:nvPr/>
        </p:nvSpPr>
        <p:spPr>
          <a:xfrm>
            <a:off x="5263173" y="5544752"/>
            <a:ext cx="11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6C8B86-D4D3-BFF9-CE68-B473B16CF4F9}"/>
              </a:ext>
            </a:extLst>
          </p:cNvPr>
          <p:cNvSpPr txBox="1"/>
          <p:nvPr/>
        </p:nvSpPr>
        <p:spPr>
          <a:xfrm>
            <a:off x="5341831" y="3452836"/>
            <a:ext cx="85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67997A7-BF58-B96B-8FFF-FEE9A2659DD4}"/>
              </a:ext>
            </a:extLst>
          </p:cNvPr>
          <p:cNvCxnSpPr>
            <a:cxnSpLocks/>
          </p:cNvCxnSpPr>
          <p:nvPr/>
        </p:nvCxnSpPr>
        <p:spPr>
          <a:xfrm flipH="1">
            <a:off x="8003734" y="3973434"/>
            <a:ext cx="1838632" cy="1622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59444C8-209E-279F-179F-4F487DC4C510}"/>
              </a:ext>
            </a:extLst>
          </p:cNvPr>
          <p:cNvCxnSpPr>
            <a:cxnSpLocks/>
          </p:cNvCxnSpPr>
          <p:nvPr/>
        </p:nvCxnSpPr>
        <p:spPr>
          <a:xfrm flipH="1" flipV="1">
            <a:off x="8003734" y="3925795"/>
            <a:ext cx="1806677" cy="1669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BC63C6-9FDB-D451-7126-E1C737C6522B}"/>
              </a:ext>
            </a:extLst>
          </p:cNvPr>
          <p:cNvSpPr txBox="1"/>
          <p:nvPr/>
        </p:nvSpPr>
        <p:spPr>
          <a:xfrm>
            <a:off x="9273824" y="5624560"/>
            <a:ext cx="11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5E0C48-99EB-6153-AEC0-0064E4B8E911}"/>
              </a:ext>
            </a:extLst>
          </p:cNvPr>
          <p:cNvSpPr txBox="1"/>
          <p:nvPr/>
        </p:nvSpPr>
        <p:spPr>
          <a:xfrm>
            <a:off x="9827615" y="3759965"/>
            <a:ext cx="135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Supply with information asymmetries</a:t>
            </a:r>
            <a:endParaRPr lang="pt-BR" sz="160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7558EB-D467-D8AD-B95D-65F5C797175D}"/>
              </a:ext>
            </a:extLst>
          </p:cNvPr>
          <p:cNvCxnSpPr>
            <a:cxnSpLocks/>
          </p:cNvCxnSpPr>
          <p:nvPr/>
        </p:nvCxnSpPr>
        <p:spPr>
          <a:xfrm flipH="1">
            <a:off x="7519084" y="3452836"/>
            <a:ext cx="1838632" cy="162232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7B49877-862E-E9D5-31AF-21E12702CA10}"/>
              </a:ext>
            </a:extLst>
          </p:cNvPr>
          <p:cNvSpPr txBox="1"/>
          <p:nvPr/>
        </p:nvSpPr>
        <p:spPr>
          <a:xfrm>
            <a:off x="9432777" y="3145297"/>
            <a:ext cx="85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13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39A43-84B0-5ED5-0192-B1F926D2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7</a:t>
            </a:fld>
            <a:endParaRPr lang="es-PE"/>
          </a:p>
        </p:txBody>
      </p:sp>
      <p:cxnSp>
        <p:nvCxnSpPr>
          <p:cNvPr id="9" name="Conector reto 14">
            <a:extLst>
              <a:ext uri="{FF2B5EF4-FFF2-40B4-BE49-F238E27FC236}">
                <a16:creationId xmlns:a16="http://schemas.microsoft.com/office/drawing/2014/main" id="{900CA508-20D7-58E4-A14A-BC3F650C5059}"/>
              </a:ext>
            </a:extLst>
          </p:cNvPr>
          <p:cNvCxnSpPr>
            <a:cxnSpLocks/>
          </p:cNvCxnSpPr>
          <p:nvPr/>
        </p:nvCxnSpPr>
        <p:spPr>
          <a:xfrm flipH="1">
            <a:off x="4763265" y="2200805"/>
            <a:ext cx="3067444" cy="25220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15">
            <a:extLst>
              <a:ext uri="{FF2B5EF4-FFF2-40B4-BE49-F238E27FC236}">
                <a16:creationId xmlns:a16="http://schemas.microsoft.com/office/drawing/2014/main" id="{95FD18FD-FF0B-6862-FC46-226EEE0C1041}"/>
              </a:ext>
            </a:extLst>
          </p:cNvPr>
          <p:cNvCxnSpPr>
            <a:cxnSpLocks/>
          </p:cNvCxnSpPr>
          <p:nvPr/>
        </p:nvCxnSpPr>
        <p:spPr>
          <a:xfrm flipH="1" flipV="1">
            <a:off x="4763264" y="1491576"/>
            <a:ext cx="2022574" cy="3457836"/>
          </a:xfrm>
          <a:prstGeom prst="line">
            <a:avLst/>
          </a:prstGeom>
          <a:ln w="12700">
            <a:solidFill>
              <a:srgbClr val="1037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6">
            <a:extLst>
              <a:ext uri="{FF2B5EF4-FFF2-40B4-BE49-F238E27FC236}">
                <a16:creationId xmlns:a16="http://schemas.microsoft.com/office/drawing/2014/main" id="{40CB010D-569A-51C1-0D9B-9CA6D1D6E427}"/>
              </a:ext>
            </a:extLst>
          </p:cNvPr>
          <p:cNvSpPr txBox="1"/>
          <p:nvPr/>
        </p:nvSpPr>
        <p:spPr>
          <a:xfrm>
            <a:off x="4940491" y="1692792"/>
            <a:ext cx="1137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Demand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7">
                <a:extLst>
                  <a:ext uri="{FF2B5EF4-FFF2-40B4-BE49-F238E27FC236}">
                    <a16:creationId xmlns:a16="http://schemas.microsoft.com/office/drawing/2014/main" id="{3708D36E-4CDC-A928-4279-900005C38086}"/>
                  </a:ext>
                </a:extLst>
              </p:cNvPr>
              <p:cNvSpPr txBox="1"/>
              <p:nvPr/>
            </p:nvSpPr>
            <p:spPr>
              <a:xfrm>
                <a:off x="7809881" y="1130024"/>
                <a:ext cx="764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 dirty="0">
                              <a:latin typeface="Cambria Math" panose="02040503050406030204" pitchFamily="18" charset="0"/>
                            </a:rPr>
                            <m:t>Supply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" name="CaixaDeTexto 17">
                <a:extLst>
                  <a:ext uri="{FF2B5EF4-FFF2-40B4-BE49-F238E27FC236}">
                    <a16:creationId xmlns:a16="http://schemas.microsoft.com/office/drawing/2014/main" id="{3708D36E-4CDC-A928-4279-900005C38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881" y="1130024"/>
                <a:ext cx="764550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to 18">
            <a:extLst>
              <a:ext uri="{FF2B5EF4-FFF2-40B4-BE49-F238E27FC236}">
                <a16:creationId xmlns:a16="http://schemas.microsoft.com/office/drawing/2014/main" id="{7D52D964-DB4E-7271-93C3-0A7AE3ECC13F}"/>
              </a:ext>
            </a:extLst>
          </p:cNvPr>
          <p:cNvCxnSpPr>
            <a:cxnSpLocks/>
          </p:cNvCxnSpPr>
          <p:nvPr/>
        </p:nvCxnSpPr>
        <p:spPr>
          <a:xfrm flipH="1">
            <a:off x="4685911" y="1309367"/>
            <a:ext cx="3127459" cy="25713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9">
                <a:extLst>
                  <a:ext uri="{FF2B5EF4-FFF2-40B4-BE49-F238E27FC236}">
                    <a16:creationId xmlns:a16="http://schemas.microsoft.com/office/drawing/2014/main" id="{A2F6BF27-63C1-DEB8-7126-C0C51C1FB59A}"/>
                  </a:ext>
                </a:extLst>
              </p:cNvPr>
              <p:cNvSpPr txBox="1"/>
              <p:nvPr/>
            </p:nvSpPr>
            <p:spPr>
              <a:xfrm>
                <a:off x="7771650" y="1993141"/>
                <a:ext cx="853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 dirty="0">
                              <a:latin typeface="Cambria Math" panose="02040503050406030204" pitchFamily="18" charset="0"/>
                            </a:rPr>
                            <m:t>Supply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4" name="CaixaDeTexto 19">
                <a:extLst>
                  <a:ext uri="{FF2B5EF4-FFF2-40B4-BE49-F238E27FC236}">
                    <a16:creationId xmlns:a16="http://schemas.microsoft.com/office/drawing/2014/main" id="{A2F6BF27-63C1-DEB8-7126-C0C51C1F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50" y="1993141"/>
                <a:ext cx="853677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A6D444-A871-52FF-2F4E-3987F7795EB4}"/>
              </a:ext>
            </a:extLst>
          </p:cNvPr>
          <p:cNvCxnSpPr>
            <a:cxnSpLocks/>
          </p:cNvCxnSpPr>
          <p:nvPr/>
        </p:nvCxnSpPr>
        <p:spPr>
          <a:xfrm flipV="1">
            <a:off x="4737163" y="4722821"/>
            <a:ext cx="3367567" cy="4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4A3576-7D32-9550-A7A9-0FB9E08365BE}"/>
              </a:ext>
            </a:extLst>
          </p:cNvPr>
          <p:cNvCxnSpPr>
            <a:cxnSpLocks/>
          </p:cNvCxnSpPr>
          <p:nvPr/>
        </p:nvCxnSpPr>
        <p:spPr>
          <a:xfrm flipV="1">
            <a:off x="4875185" y="1396799"/>
            <a:ext cx="0" cy="34651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0670FB-61AE-A1EC-191F-448F693F8D40}"/>
              </a:ext>
            </a:extLst>
          </p:cNvPr>
          <p:cNvSpPr txBox="1"/>
          <p:nvPr/>
        </p:nvSpPr>
        <p:spPr>
          <a:xfrm>
            <a:off x="4583470" y="1089022"/>
            <a:ext cx="583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Price</a:t>
            </a:r>
            <a:endParaRPr lang="es-E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3D413C-8D1C-640C-7207-BD499E1724A7}"/>
              </a:ext>
            </a:extLst>
          </p:cNvPr>
          <p:cNvSpPr txBox="1"/>
          <p:nvPr/>
        </p:nvSpPr>
        <p:spPr>
          <a:xfrm>
            <a:off x="8104730" y="4550792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Quantity</a:t>
            </a:r>
            <a:endParaRPr lang="es-E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5D27E9-31EF-0A8A-23B0-2F4E6F81F6AD}"/>
                  </a:ext>
                </a:extLst>
              </p:cNvPr>
              <p:cNvSpPr txBox="1"/>
              <p:nvPr/>
            </p:nvSpPr>
            <p:spPr>
              <a:xfrm>
                <a:off x="4433076" y="2826134"/>
                <a:ext cx="4421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5D27E9-31EF-0A8A-23B0-2F4E6F81F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076" y="2826134"/>
                <a:ext cx="44210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817A3E-B20A-79D7-67AA-3DABD17525E1}"/>
                  </a:ext>
                </a:extLst>
              </p:cNvPr>
              <p:cNvSpPr txBox="1"/>
              <p:nvPr/>
            </p:nvSpPr>
            <p:spPr>
              <a:xfrm>
                <a:off x="4413371" y="3439068"/>
                <a:ext cx="4468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817A3E-B20A-79D7-67AA-3DABD1752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371" y="3439068"/>
                <a:ext cx="44685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406460-81E7-AB2E-9894-443CB8DB6587}"/>
                  </a:ext>
                </a:extLst>
              </p:cNvPr>
              <p:cNvSpPr txBox="1"/>
              <p:nvPr/>
            </p:nvSpPr>
            <p:spPr>
              <a:xfrm>
                <a:off x="5459267" y="4729458"/>
                <a:ext cx="4704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406460-81E7-AB2E-9894-443CB8DB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67" y="4729458"/>
                <a:ext cx="470450" cy="338554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FF57B0-877E-C060-3D35-2E236A0781ED}"/>
                  </a:ext>
                </a:extLst>
              </p:cNvPr>
              <p:cNvSpPr txBox="1"/>
              <p:nvPr/>
            </p:nvSpPr>
            <p:spPr>
              <a:xfrm>
                <a:off x="5837425" y="4722821"/>
                <a:ext cx="475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FF57B0-877E-C060-3D35-2E236A078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25" y="4722821"/>
                <a:ext cx="475195" cy="338554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D3BBA0-526B-9B2C-0608-B11A0B6FBB03}"/>
              </a:ext>
            </a:extLst>
          </p:cNvPr>
          <p:cNvCxnSpPr/>
          <p:nvPr/>
        </p:nvCxnSpPr>
        <p:spPr>
          <a:xfrm flipH="1">
            <a:off x="4875184" y="3062288"/>
            <a:ext cx="80647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0F1C87-8350-8A87-FB4E-C00072138A77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5677115" y="3062288"/>
            <a:ext cx="17377" cy="166717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D8718A-9771-6240-68EF-4AFF873A3D28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036782" y="3672394"/>
            <a:ext cx="38241" cy="105042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FC31FF-9D99-5C7F-0806-61C1159E9EB5}"/>
              </a:ext>
            </a:extLst>
          </p:cNvPr>
          <p:cNvCxnSpPr>
            <a:cxnSpLocks/>
          </p:cNvCxnSpPr>
          <p:nvPr/>
        </p:nvCxnSpPr>
        <p:spPr>
          <a:xfrm flipH="1">
            <a:off x="4889981" y="3674776"/>
            <a:ext cx="11487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730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367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Cambria Math</vt:lpstr>
      <vt:lpstr>Candara Light</vt:lpstr>
      <vt:lpstr>Trebuchet MS</vt:lpstr>
      <vt:lpstr>Wingdings 2</vt:lpstr>
      <vt:lpstr>Marco</vt:lpstr>
      <vt:lpstr>Data-driven health insurance optimal contract specification: comparing insurance policies in a risk-adverse context </vt:lpstr>
      <vt:lpstr>Agenda</vt:lpstr>
      <vt:lpstr>Introduction</vt:lpstr>
      <vt:lpstr>Introduction NBER (2016)</vt:lpstr>
      <vt:lpstr>Three arguments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framework for disaster preparedness and risk mitigation in Latin America  </dc:title>
  <dc:creator>RENATO JOSE QUILICHE ALTAMIRANO</dc:creator>
  <cp:lastModifiedBy>RENATO JOSE QUILICHE ALTAMIRANO</cp:lastModifiedBy>
  <cp:revision>4</cp:revision>
  <dcterms:created xsi:type="dcterms:W3CDTF">2022-10-20T00:29:50Z</dcterms:created>
  <dcterms:modified xsi:type="dcterms:W3CDTF">2022-11-03T02:38:19Z</dcterms:modified>
</cp:coreProperties>
</file>