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2" r:id="rId2"/>
    <p:sldId id="443" r:id="rId3"/>
    <p:sldId id="444" r:id="rId4"/>
    <p:sldId id="445" r:id="rId5"/>
    <p:sldId id="446" r:id="rId6"/>
    <p:sldId id="447" r:id="rId7"/>
    <p:sldId id="448" r:id="rId8"/>
    <p:sldId id="449" r:id="rId9"/>
    <p:sldId id="450" r:id="rId10"/>
    <p:sldId id="451" r:id="rId11"/>
    <p:sldId id="452" r:id="rId12"/>
    <p:sldId id="453" r:id="rId13"/>
    <p:sldId id="454" r:id="rId14"/>
    <p:sldId id="455" r:id="rId15"/>
    <p:sldId id="456" r:id="rId16"/>
    <p:sldId id="457" r:id="rId17"/>
    <p:sldId id="458" r:id="rId18"/>
    <p:sldId id="459" r:id="rId19"/>
    <p:sldId id="460" r:id="rId20"/>
    <p:sldId id="462" r:id="rId21"/>
    <p:sldId id="463" r:id="rId22"/>
    <p:sldId id="464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76F05-B65D-BD20-6DE3-F6E747A26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6C7ED0-F0E5-0D31-CAB6-C4182532E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790F4E-6E4F-DED0-293F-7384E8F55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1698-D658-4ACA-B010-BF1D4CDEC1C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2771C5-9CA8-B369-1E52-1D1D50C1C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4BE12F-8AF9-42B6-0573-9FB56E06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5135-673F-44F7-919F-EBB1DD4FF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1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CD2CB-BE24-44E7-363C-E86F1C808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B96346-387B-100A-4C22-7E30E6A7C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426C18-0460-5AF9-4A98-7E4C33E6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1698-D658-4ACA-B010-BF1D4CDEC1C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EE8AD4-BEE7-513B-43FA-B664BD35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4CD2ED-8C71-CF76-7F5C-828346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5135-673F-44F7-919F-EBB1DD4FF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37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C6EA0B-2E1F-53C2-E097-A30AF52C4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1A56B5-B8D6-02FD-3002-3399D3E61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F2102A-3012-C06C-5BB4-C612F969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1698-D658-4ACA-B010-BF1D4CDEC1C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AA266D-8E3E-B08F-8CE9-DE5329F8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FE967B-C393-3883-882F-7E437113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5135-673F-44F7-919F-EBB1DD4FF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59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F8F38-3396-50A7-05F2-ECC24069B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3651E3-7E8A-8855-6840-3D19DCED9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9599AC-F991-196D-C2F0-4E00EAB7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1698-D658-4ACA-B010-BF1D4CDEC1C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15A38F-A7AC-0540-7AAA-EB14B22B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65BC39-222E-7D1B-6159-6FA5E0C3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5135-673F-44F7-919F-EBB1DD4FF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27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ABA47-C258-6A43-E8D6-3590944BD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C0978D-CB8A-BD70-0322-F1579454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4423F5-197A-A567-DE6B-D3F6618B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1698-D658-4ACA-B010-BF1D4CDEC1C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8F9BCE-B106-7BE3-21DB-302EF509C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0F2034-FC0F-2E93-4DA9-030AC518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5135-673F-44F7-919F-EBB1DD4FF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22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24B86-AE0C-EABE-4BA0-B681409F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C7E7AB-6A66-DF67-21EB-1ED79BDFE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E4553B-98D2-2162-8E32-9E0EDCDD3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3FCA81-984E-D716-5BD3-F427BC32C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1698-D658-4ACA-B010-BF1D4CDEC1C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5F7C65-EDC6-89E6-24FA-79A73299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0D00FC-9264-8786-BD50-5323FD0D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5135-673F-44F7-919F-EBB1DD4FF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74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07856-CEED-2EC6-D5A4-966B6600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B102CD-98CD-92D0-27FC-9210EA514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A268D3-06B6-DAE1-52A7-F4DC0D915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8E7053-7AD3-FAEE-A4AB-B741475BA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458CDB9-BD6A-1C80-D070-78972E778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F8FAF4-3CE7-E14A-61E1-C3371BC6A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1698-D658-4ACA-B010-BF1D4CDEC1C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907C29B-8E7C-5C7C-578E-02C0933A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D7DA9B8-8273-B313-9FFF-441A0294B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5135-673F-44F7-919F-EBB1DD4FF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23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4EA43-E56C-71A5-EC18-A6FFCB25B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8706DE-C087-1B32-7F16-8328AC0E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1698-D658-4ACA-B010-BF1D4CDEC1C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3FD67B-FF1F-AF81-898E-51AA99C3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E1A212-B8E8-7E1B-AECC-5AB2DEBD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5135-673F-44F7-919F-EBB1DD4FF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56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6D34399-F264-7D1C-6AEF-CE8EAE6E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1698-D658-4ACA-B010-BF1D4CDEC1C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9A2D7F1-17D3-9665-5331-2A3E84D7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8A6D71-9EFF-38D5-ABA0-6615753DF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5135-673F-44F7-919F-EBB1DD4FF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9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2BC2C-6207-0D0D-82AA-393A52F53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16760B-0516-D551-1A6F-822289F39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9617B8-2EF1-DA0B-D1B5-43D39F7F4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ABED30-B51C-8E51-AF47-E8C7B5E0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1698-D658-4ACA-B010-BF1D4CDEC1C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2931A4-42AC-9672-4F4F-67DDA41D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ACD961-B8B4-F7FE-7A76-F8D4E301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5135-673F-44F7-919F-EBB1DD4FF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55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C5C60-8BF0-33F5-FC22-EBF49B83E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544E5A-0AB5-7C17-01CA-135299552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F6A389-C869-C7EE-040E-CF4453E22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74C6C2-552B-D937-A2A9-D5A0A2E0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1698-D658-4ACA-B010-BF1D4CDEC1C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BBF172-9194-FD2D-9049-7AC11D1D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27798A-B723-CFEF-6D49-EF5E2FD0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5135-673F-44F7-919F-EBB1DD4FF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32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317C9B-9158-36E7-050D-32F71E82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82BD67-616E-8255-8794-9C9CA9AAE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6E2740-0AF7-17D2-82FC-4EB0DF2E8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11698-D658-4ACA-B010-BF1D4CDEC1C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FC69AE-0A37-717A-8EAB-6BB0E0542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C3E1C0-14B5-63DE-4D8D-2284F67A9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65135-673F-44F7-919F-EBB1DD4FF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69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729D09-3355-9CFE-B050-C982C52F561C}"/>
              </a:ext>
            </a:extLst>
          </p:cNvPr>
          <p:cNvSpPr txBox="1"/>
          <p:nvPr/>
        </p:nvSpPr>
        <p:spPr>
          <a:xfrm>
            <a:off x="892756" y="338722"/>
            <a:ext cx="728528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cs typeface="Calibri"/>
              </a:rPr>
              <a:t>Introdução ao Python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76638A4-B896-1924-E9CA-5835EA3A44DD}"/>
              </a:ext>
            </a:extLst>
          </p:cNvPr>
          <p:cNvSpPr txBox="1"/>
          <p:nvPr/>
        </p:nvSpPr>
        <p:spPr>
          <a:xfrm>
            <a:off x="695903" y="926071"/>
            <a:ext cx="7203452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ea typeface="Calibri" panose="020F0502020204030204"/>
                <a:cs typeface="Calibri" panose="020F0502020204030204"/>
              </a:rPr>
              <a:t>Histórico</a:t>
            </a: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ea typeface="Calibri" panose="020F0502020204030204"/>
                <a:cs typeface="Calibri" panose="020F0502020204030204"/>
              </a:rPr>
              <a:t>Criado em 1991 por Guido Van </a:t>
            </a:r>
            <a:r>
              <a:rPr lang="pt-BR" sz="1600" dirty="0" err="1">
                <a:ea typeface="Calibri" panose="020F0502020204030204"/>
                <a:cs typeface="Calibri" panose="020F0502020204030204"/>
              </a:rPr>
              <a:t>Rossum</a:t>
            </a:r>
            <a:r>
              <a:rPr lang="pt-BR" sz="1600" dirty="0">
                <a:ea typeface="Calibri" panose="020F0502020204030204"/>
                <a:cs typeface="Calibri" panose="020F0502020204030204"/>
              </a:rPr>
              <a:t>, na Holanda.</a:t>
            </a: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ea typeface="Calibri" panose="020F0502020204030204"/>
                <a:cs typeface="Calibri" panose="020F0502020204030204"/>
              </a:rPr>
              <a:t>Linguagem de alto nível e possibilita vários tipos de implementações (funcional até orientação a objetos).</a:t>
            </a: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ea typeface="Calibri" panose="020F0502020204030204"/>
                <a:cs typeface="Calibri" panose="020F0502020204030204"/>
              </a:rPr>
              <a:t>Linguagem simples e poderosa. Fácil de implementar métodos e funções em comparação a outras linguagens de programação.</a:t>
            </a: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ea typeface="Calibri" panose="020F0502020204030204"/>
                <a:cs typeface="Calibri" panose="020F0502020204030204"/>
              </a:rPr>
              <a:t>Possui várias bibliotecas customizadas, orientadas para vários tipos de aplicações (documentos, imagens, voz, matemática, banco de dados, dados científicos, inteligência artificial, </a:t>
            </a:r>
            <a:r>
              <a:rPr lang="pt-BR" sz="1600" dirty="0" err="1">
                <a:ea typeface="Calibri" panose="020F0502020204030204"/>
                <a:cs typeface="Calibri" panose="020F0502020204030204"/>
              </a:rPr>
              <a:t>etc</a:t>
            </a:r>
            <a:r>
              <a:rPr lang="pt-BR" sz="1600" dirty="0">
                <a:ea typeface="Calibri" panose="020F0502020204030204"/>
                <a:cs typeface="Calibri" panose="020F0502020204030204"/>
              </a:rPr>
              <a:t>).</a:t>
            </a: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ea typeface="Calibri" panose="020F0502020204030204"/>
                <a:cs typeface="Calibri" panose="020F0502020204030204"/>
              </a:rPr>
              <a:t>Possibilita fácil leitura do código. Muito bem estruturada e dinâmica.</a:t>
            </a: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ea typeface="Calibri" panose="020F0502020204030204"/>
                <a:cs typeface="Calibri" panose="020F0502020204030204"/>
              </a:rPr>
              <a:t>Desde 2009 tornou-se a linguagem de programação padrão dos cursos do </a:t>
            </a:r>
            <a:r>
              <a:rPr lang="pt-BR" sz="1600" dirty="0">
                <a:ea typeface="+mn-lt"/>
                <a:cs typeface="+mn-lt"/>
              </a:rPr>
              <a:t>Massachusetts </a:t>
            </a:r>
            <a:r>
              <a:rPr lang="pt-BR" sz="1600" dirty="0" err="1">
                <a:ea typeface="+mn-lt"/>
                <a:cs typeface="+mn-lt"/>
              </a:rPr>
              <a:t>Institute</a:t>
            </a:r>
            <a:r>
              <a:rPr lang="pt-BR" sz="1600" dirty="0">
                <a:ea typeface="+mn-lt"/>
                <a:cs typeface="+mn-lt"/>
              </a:rPr>
              <a:t> </a:t>
            </a:r>
            <a:r>
              <a:rPr lang="pt-BR" sz="1600" dirty="0" err="1">
                <a:ea typeface="+mn-lt"/>
                <a:cs typeface="+mn-lt"/>
              </a:rPr>
              <a:t>of</a:t>
            </a:r>
            <a:r>
              <a:rPr lang="pt-BR" sz="1600" dirty="0">
                <a:ea typeface="+mn-lt"/>
                <a:cs typeface="+mn-lt"/>
              </a:rPr>
              <a:t> Technology</a:t>
            </a:r>
            <a:r>
              <a:rPr lang="pt-BR" sz="1600" dirty="0">
                <a:ea typeface="Calibri" panose="020F0502020204030204"/>
                <a:cs typeface="Calibri" panose="020F0502020204030204"/>
              </a:rPr>
              <a:t> (MIT) .</a:t>
            </a: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ea typeface="Calibri" panose="020F0502020204030204"/>
                <a:cs typeface="Calibri" panose="020F0502020204030204"/>
              </a:rPr>
              <a:t>Licença livre. Python pode ser utilizado por qualquer pessoa e de forma gratuita.</a:t>
            </a:r>
          </a:p>
        </p:txBody>
      </p:sp>
      <p:pic>
        <p:nvPicPr>
          <p:cNvPr id="12" name="Imagem 6" descr="Homem segurando copo com bebida&#10;&#10;Descrição gerada automaticamente">
            <a:extLst>
              <a:ext uri="{FF2B5EF4-FFF2-40B4-BE49-F238E27FC236}">
                <a16:creationId xmlns:a16="http://schemas.microsoft.com/office/drawing/2014/main" id="{E369BBA6-0985-43A5-A1BC-17CAEA7D6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126" y="2811985"/>
            <a:ext cx="2166230" cy="3348624"/>
          </a:xfrm>
          <a:prstGeom prst="rect">
            <a:avLst/>
          </a:prstGeom>
        </p:spPr>
      </p:pic>
      <p:pic>
        <p:nvPicPr>
          <p:cNvPr id="15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FF10822C-C49C-229B-9FC4-FD88BCC84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662" y="1431601"/>
            <a:ext cx="3262249" cy="112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40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729D09-3355-9CFE-B050-C982C52F561C}"/>
              </a:ext>
            </a:extLst>
          </p:cNvPr>
          <p:cNvSpPr txBox="1"/>
          <p:nvPr/>
        </p:nvSpPr>
        <p:spPr>
          <a:xfrm>
            <a:off x="892756" y="338722"/>
            <a:ext cx="728528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ea typeface="+mn-lt"/>
                <a:cs typeface="+mn-lt"/>
              </a:rPr>
              <a:t>Conceitos de programação em Python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F5F880-F9E1-3E68-1FC4-C02C3C48377D}"/>
              </a:ext>
            </a:extLst>
          </p:cNvPr>
          <p:cNvSpPr txBox="1"/>
          <p:nvPr/>
        </p:nvSpPr>
        <p:spPr>
          <a:xfrm>
            <a:off x="730798" y="899172"/>
            <a:ext cx="7520696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>
                <a:ea typeface="Calibri" panose="020F0502020204030204"/>
                <a:cs typeface="Calibri" panose="020F0502020204030204"/>
              </a:rPr>
              <a:t>Atividade de fixação: Primeiros programas em Python</a:t>
            </a:r>
            <a:endParaRPr lang="pt-BR" b="1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pt-BR" sz="1600" b="1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ea typeface="Calibri" panose="020F0502020204030204"/>
                <a:cs typeface="Calibri" panose="020F0502020204030204"/>
              </a:rPr>
              <a:t>A) Escreva em Python seu nome e o nome da rua onde você mora</a:t>
            </a: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ea typeface="Calibri" panose="020F0502020204030204"/>
                <a:cs typeface="Calibri" panose="020F0502020204030204"/>
              </a:rPr>
              <a:t>B) Escreva em Python o resultado do cálculo 48**500</a:t>
            </a: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ea typeface="Calibri" panose="020F0502020204030204"/>
                <a:cs typeface="Calibri" panose="020F0502020204030204"/>
              </a:rPr>
              <a:t>C) Escreva em Python o tipo de dados do valor 45.78</a:t>
            </a: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ea typeface="Calibri" panose="020F0502020204030204"/>
                <a:cs typeface="Calibri" panose="020F0502020204030204"/>
              </a:rPr>
              <a:t>D) Escreva em Python o tipo de dados do valor "45 + 149"</a:t>
            </a: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ea typeface="Calibri" panose="020F0502020204030204"/>
                <a:cs typeface="Calibri" panose="020F0502020204030204"/>
              </a:rPr>
              <a:t>E) Escreva em Python o tipo de dados do valor 120 + 99J</a:t>
            </a: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ea typeface="Calibri" panose="020F0502020204030204"/>
                <a:cs typeface="Calibri" panose="020F0502020204030204"/>
              </a:rPr>
              <a:t>F) Escreva em Python o valor do cálculo (10/0.45) * 0.45</a:t>
            </a: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ea typeface="Calibri" panose="020F0502020204030204"/>
                <a:cs typeface="Calibri" panose="020F0502020204030204"/>
              </a:rPr>
              <a:t>G) Escreva em Python o valor do cálculo 78**2/0.0</a:t>
            </a: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ea typeface="Calibri" panose="020F0502020204030204"/>
                <a:cs typeface="Calibri" panose="020F0502020204030204"/>
              </a:rPr>
              <a:t>H) Escreva em Python o nome "Senai"</a:t>
            </a: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ea typeface="Calibri" panose="020F0502020204030204"/>
                <a:cs typeface="Calibri" panose="020F0502020204030204"/>
              </a:rPr>
              <a:t>I) Escreva em Python o tipo de dados da comparação 100 != 90</a:t>
            </a: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ea typeface="Calibri" panose="020F0502020204030204"/>
                <a:cs typeface="Calibri" panose="020F0502020204030204"/>
              </a:rPr>
              <a:t>J) Escreva em Python o tipo de dados da comparação (45%2) == 0</a:t>
            </a:r>
          </a:p>
        </p:txBody>
      </p:sp>
      <p:pic>
        <p:nvPicPr>
          <p:cNvPr id="14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B98C23B9-EAEE-682F-9F4E-3A144BE60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324" y="5141569"/>
            <a:ext cx="3414132" cy="1179083"/>
          </a:xfrm>
          <a:prstGeom prst="rect">
            <a:avLst/>
          </a:prstGeom>
        </p:spPr>
      </p:pic>
      <p:pic>
        <p:nvPicPr>
          <p:cNvPr id="17" name="Imagem 16" descr="Escultura de homem&#10;&#10;Descrição gerada automaticamente">
            <a:extLst>
              <a:ext uri="{FF2B5EF4-FFF2-40B4-BE49-F238E27FC236}">
                <a16:creationId xmlns:a16="http://schemas.microsoft.com/office/drawing/2014/main" id="{7E027766-080D-0744-F6B4-85FE1CC0C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589" y="1289698"/>
            <a:ext cx="2112469" cy="279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96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729D09-3355-9CFE-B050-C982C52F561C}"/>
              </a:ext>
            </a:extLst>
          </p:cNvPr>
          <p:cNvSpPr txBox="1"/>
          <p:nvPr/>
        </p:nvSpPr>
        <p:spPr>
          <a:xfrm>
            <a:off x="892756" y="338722"/>
            <a:ext cx="728528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ea typeface="+mn-lt"/>
                <a:cs typeface="+mn-lt"/>
              </a:rPr>
              <a:t>Conceitos de programação em Python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39CCB6-DB34-D452-74E6-4F6D6926B852}"/>
              </a:ext>
            </a:extLst>
          </p:cNvPr>
          <p:cNvSpPr txBox="1"/>
          <p:nvPr/>
        </p:nvSpPr>
        <p:spPr>
          <a:xfrm>
            <a:off x="708396" y="924249"/>
            <a:ext cx="7520696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 panose="020F0502020204030204"/>
              </a:rPr>
              <a:t>Variáveis em Python</a:t>
            </a:r>
            <a:endParaRPr lang="pt-BR" dirty="0"/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ea typeface="Calibri" panose="020F0502020204030204"/>
                <a:cs typeface="Calibri" panose="020F0502020204030204"/>
              </a:rPr>
              <a:t>Podemos definir as variáveis como </a:t>
            </a:r>
            <a:r>
              <a:rPr lang="pt-BR" sz="1600" u="sng" dirty="0">
                <a:ea typeface="Calibri" panose="020F0502020204030204"/>
                <a:cs typeface="Calibri" panose="020F0502020204030204"/>
              </a:rPr>
              <a:t>reservas de espaços dentro da memória RAM</a:t>
            </a:r>
            <a:r>
              <a:rPr lang="pt-BR" sz="1600" dirty="0">
                <a:ea typeface="Calibri" panose="020F0502020204030204"/>
                <a:cs typeface="Calibri" panose="020F0502020204030204"/>
              </a:rPr>
              <a:t>.</a:t>
            </a:r>
          </a:p>
          <a:p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ea typeface="Calibri" panose="020F0502020204030204"/>
                <a:cs typeface="Calibri" panose="020F0502020204030204"/>
              </a:rPr>
              <a:t>Armazenam valores (dados) e atribuem um nome específico para esse espaço dentro da memória.</a:t>
            </a: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ea typeface="Calibri" panose="020F0502020204030204"/>
                <a:cs typeface="Calibri" panose="020F0502020204030204"/>
              </a:rPr>
              <a:t>Os dados ficam armazenados para serem executados juntamente com as instruções de nossos algoritmos (conceito de programa armazenado de Von Neumann).</a:t>
            </a: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ea typeface="Calibri" panose="020F0502020204030204"/>
                <a:cs typeface="Calibri" panose="020F0502020204030204"/>
              </a:rPr>
              <a:t>As linguagens de programação </a:t>
            </a:r>
            <a:r>
              <a:rPr lang="pt-BR" sz="1600" u="sng" dirty="0">
                <a:ea typeface="Calibri" panose="020F0502020204030204"/>
                <a:cs typeface="Calibri" panose="020F0502020204030204"/>
              </a:rPr>
              <a:t>possuem operadores e regras específicas</a:t>
            </a:r>
            <a:r>
              <a:rPr lang="pt-BR" sz="1600" dirty="0">
                <a:ea typeface="Calibri" panose="020F0502020204030204"/>
                <a:cs typeface="Calibri" panose="020F0502020204030204"/>
              </a:rPr>
              <a:t> para nomear e atribuir valores a variáveis.</a:t>
            </a: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11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80733068-95D5-29EF-F4FF-DBF4C8B89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936" y="1333910"/>
            <a:ext cx="3697667" cy="1276548"/>
          </a:xfrm>
          <a:prstGeom prst="rect">
            <a:avLst/>
          </a:prstGeom>
        </p:spPr>
      </p:pic>
      <p:pic>
        <p:nvPicPr>
          <p:cNvPr id="15" name="Imagem 6">
            <a:extLst>
              <a:ext uri="{FF2B5EF4-FFF2-40B4-BE49-F238E27FC236}">
                <a16:creationId xmlns:a16="http://schemas.microsoft.com/office/drawing/2014/main" id="{C82E9246-FDF6-911A-5B4D-56A56747B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330" y="3915155"/>
            <a:ext cx="4270459" cy="238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1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729D09-3355-9CFE-B050-C982C52F561C}"/>
              </a:ext>
            </a:extLst>
          </p:cNvPr>
          <p:cNvSpPr txBox="1"/>
          <p:nvPr/>
        </p:nvSpPr>
        <p:spPr>
          <a:xfrm>
            <a:off x="892756" y="338722"/>
            <a:ext cx="728528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ea typeface="+mn-lt"/>
                <a:cs typeface="+mn-lt"/>
              </a:rPr>
              <a:t>Conceitos de programação em Python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D08274-3B50-874B-89AC-71D41D702EEB}"/>
              </a:ext>
            </a:extLst>
          </p:cNvPr>
          <p:cNvSpPr txBox="1"/>
          <p:nvPr/>
        </p:nvSpPr>
        <p:spPr>
          <a:xfrm>
            <a:off x="690675" y="915389"/>
            <a:ext cx="6670092" cy="8794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 panose="020F0502020204030204"/>
              </a:rPr>
              <a:t>Variáveis em Python</a:t>
            </a:r>
            <a:endParaRPr lang="pt-BR" dirty="0"/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ea typeface="Calibri" panose="020F0502020204030204"/>
                <a:cs typeface="Calibri" panose="020F0502020204030204"/>
              </a:rPr>
              <a:t>Regras quanto à nomenclatura da variável:</a:t>
            </a:r>
          </a:p>
        </p:txBody>
      </p:sp>
      <p:pic>
        <p:nvPicPr>
          <p:cNvPr id="12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97853331-C608-0D8F-4CDD-6B51D6EC5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191" y="1360492"/>
            <a:ext cx="2926807" cy="1010735"/>
          </a:xfrm>
          <a:prstGeom prst="rect">
            <a:avLst/>
          </a:prstGeom>
        </p:spPr>
      </p:pic>
      <p:pic>
        <p:nvPicPr>
          <p:cNvPr id="16" name="Imagem 6">
            <a:extLst>
              <a:ext uri="{FF2B5EF4-FFF2-40B4-BE49-F238E27FC236}">
                <a16:creationId xmlns:a16="http://schemas.microsoft.com/office/drawing/2014/main" id="{B50D51A2-CAA3-F559-2D16-E1549A1CC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491" y="2545041"/>
            <a:ext cx="2664373" cy="1488660"/>
          </a:xfrm>
          <a:prstGeom prst="rect">
            <a:avLst/>
          </a:prstGeom>
        </p:spPr>
      </p:pic>
      <p:pic>
        <p:nvPicPr>
          <p:cNvPr id="18" name="Imagem 7" descr="Tabela&#10;&#10;Descrição gerada automaticamente">
            <a:extLst>
              <a:ext uri="{FF2B5EF4-FFF2-40B4-BE49-F238E27FC236}">
                <a16:creationId xmlns:a16="http://schemas.microsoft.com/office/drawing/2014/main" id="{AC873AFE-A5A2-31CC-681D-2E363726C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6" y="1935819"/>
            <a:ext cx="8877391" cy="347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74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729D09-3355-9CFE-B050-C982C52F561C}"/>
              </a:ext>
            </a:extLst>
          </p:cNvPr>
          <p:cNvSpPr txBox="1"/>
          <p:nvPr/>
        </p:nvSpPr>
        <p:spPr>
          <a:xfrm>
            <a:off x="892756" y="338722"/>
            <a:ext cx="728528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ea typeface="+mn-lt"/>
                <a:cs typeface="+mn-lt"/>
              </a:rPr>
              <a:t>Conceitos de programação em Python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0C7376A-0A53-FDCA-19E9-74AE62CA7C6D}"/>
              </a:ext>
            </a:extLst>
          </p:cNvPr>
          <p:cNvSpPr txBox="1"/>
          <p:nvPr/>
        </p:nvSpPr>
        <p:spPr>
          <a:xfrm>
            <a:off x="681814" y="924249"/>
            <a:ext cx="7520696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 panose="020F0502020204030204"/>
              </a:rPr>
              <a:t>Variáveis em Python</a:t>
            </a:r>
            <a:endParaRPr lang="pt-BR" dirty="0"/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ea typeface="Calibri" panose="020F0502020204030204"/>
                <a:cs typeface="Calibri" panose="020F0502020204030204"/>
              </a:rPr>
              <a:t>Regras quanto à simbologia dos operadores:</a:t>
            </a:r>
          </a:p>
        </p:txBody>
      </p:sp>
      <p:pic>
        <p:nvPicPr>
          <p:cNvPr id="11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D1835A3F-C14A-9209-469A-8C454CDC7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866" y="1387073"/>
            <a:ext cx="3316667" cy="1143641"/>
          </a:xfrm>
          <a:prstGeom prst="rect">
            <a:avLst/>
          </a:prstGeom>
        </p:spPr>
      </p:pic>
      <p:pic>
        <p:nvPicPr>
          <p:cNvPr id="15" name="Imagem 6">
            <a:extLst>
              <a:ext uri="{FF2B5EF4-FFF2-40B4-BE49-F238E27FC236}">
                <a16:creationId xmlns:a16="http://schemas.microsoft.com/office/drawing/2014/main" id="{8B6E4FCE-0682-81A8-C13A-AF8C37136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165" y="2766553"/>
            <a:ext cx="2664373" cy="1488660"/>
          </a:xfrm>
          <a:prstGeom prst="rect">
            <a:avLst/>
          </a:prstGeom>
        </p:spPr>
      </p:pic>
      <p:pic>
        <p:nvPicPr>
          <p:cNvPr id="19" name="Imagem 9" descr="Uma imagem contendo Tabela&#10;&#10;Descrição gerada automaticamente">
            <a:extLst>
              <a:ext uri="{FF2B5EF4-FFF2-40B4-BE49-F238E27FC236}">
                <a16:creationId xmlns:a16="http://schemas.microsoft.com/office/drawing/2014/main" id="{F0964161-1952-6E5E-FB23-64252F64E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939" y="1822218"/>
            <a:ext cx="3936612" cy="451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69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729D09-3355-9CFE-B050-C982C52F561C}"/>
              </a:ext>
            </a:extLst>
          </p:cNvPr>
          <p:cNvSpPr txBox="1"/>
          <p:nvPr/>
        </p:nvSpPr>
        <p:spPr>
          <a:xfrm>
            <a:off x="892756" y="338722"/>
            <a:ext cx="728528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ea typeface="+mn-lt"/>
                <a:cs typeface="+mn-lt"/>
              </a:rPr>
              <a:t>Conceitos de programação em Python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AECFA85-FAF4-F357-BE3E-F61403FEC6F6}"/>
              </a:ext>
            </a:extLst>
          </p:cNvPr>
          <p:cNvSpPr txBox="1"/>
          <p:nvPr/>
        </p:nvSpPr>
        <p:spPr>
          <a:xfrm>
            <a:off x="681814" y="915389"/>
            <a:ext cx="7520696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ea typeface="Calibri" panose="020F0502020204030204"/>
                <a:cs typeface="Calibri" panose="020F0502020204030204"/>
              </a:rPr>
              <a:t>Ambiente de programação</a:t>
            </a:r>
          </a:p>
          <a:p>
            <a:endParaRPr lang="pt-BR" b="1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ea typeface="Calibri" panose="020F0502020204030204"/>
                <a:cs typeface="Calibri" panose="020F0502020204030204"/>
              </a:rPr>
              <a:t>O ambiente de programação é o "local", o "lugar" onde temos à nossa disposição todas as ferramentas necessárias para programarmos.</a:t>
            </a:r>
          </a:p>
          <a:p>
            <a:pPr marL="285750" indent="-285750">
              <a:buFont typeface="Arial"/>
              <a:buChar char="•"/>
            </a:pPr>
            <a:endParaRPr lang="pt-BR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ea typeface="Calibri" panose="020F0502020204030204"/>
                <a:cs typeface="Calibri" panose="020F0502020204030204"/>
              </a:rPr>
              <a:t>Cada linguagem de programação pode ter vários ambientes ou </a:t>
            </a:r>
            <a:r>
              <a:rPr lang="pt-BR" dirty="0" err="1">
                <a:ea typeface="Calibri" panose="020F0502020204030204"/>
                <a:cs typeface="Calibri" panose="020F0502020204030204"/>
              </a:rPr>
              <a:t>IDEs</a:t>
            </a:r>
            <a:r>
              <a:rPr lang="pt-BR" dirty="0">
                <a:ea typeface="Calibri" panose="020F0502020204030204"/>
                <a:cs typeface="Calibri" panose="020F0502020204030204"/>
              </a:rPr>
              <a:t> (</a:t>
            </a:r>
            <a:r>
              <a:rPr lang="pt-BR" dirty="0" err="1">
                <a:ea typeface="+mn-lt"/>
                <a:cs typeface="+mn-lt"/>
              </a:rPr>
              <a:t>Integrated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Development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Environment</a:t>
            </a:r>
            <a:r>
              <a:rPr lang="pt-BR" dirty="0">
                <a:ea typeface="+mn-lt"/>
                <a:cs typeface="Calibri" panose="020F0502020204030204"/>
              </a:rPr>
              <a:t>, Ambiente de Desenvolvimento Integrado).</a:t>
            </a:r>
            <a:endParaRPr lang="pt-BR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16" name="Imagem 7" descr="Forma&#10;&#10;Descrição gerada automaticamente">
            <a:extLst>
              <a:ext uri="{FF2B5EF4-FFF2-40B4-BE49-F238E27FC236}">
                <a16:creationId xmlns:a16="http://schemas.microsoft.com/office/drawing/2014/main" id="{8B780BE4-A69B-E98A-D543-FF12DFEE2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486" y="3077969"/>
            <a:ext cx="6108207" cy="312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34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729D09-3355-9CFE-B050-C982C52F561C}"/>
              </a:ext>
            </a:extLst>
          </p:cNvPr>
          <p:cNvSpPr txBox="1"/>
          <p:nvPr/>
        </p:nvSpPr>
        <p:spPr>
          <a:xfrm>
            <a:off x="892756" y="338722"/>
            <a:ext cx="728528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ea typeface="+mn-lt"/>
                <a:cs typeface="+mn-lt"/>
              </a:rPr>
              <a:t>Introdução ao Python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56DDC02-20A5-3F61-E59B-0D57042E4392}"/>
              </a:ext>
            </a:extLst>
          </p:cNvPr>
          <p:cNvSpPr txBox="1"/>
          <p:nvPr/>
        </p:nvSpPr>
        <p:spPr>
          <a:xfrm>
            <a:off x="690675" y="924249"/>
            <a:ext cx="752069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ea typeface="Calibri" panose="020F0502020204030204"/>
                <a:cs typeface="Calibri" panose="020F0502020204030204"/>
              </a:rPr>
              <a:t>Ambiente de programação</a:t>
            </a:r>
          </a:p>
          <a:p>
            <a:endParaRPr lang="pt-BR" b="1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 panose="020F0502020204030204"/>
              </a:rPr>
              <a:t>Neste curso utilizaremos a IDE </a:t>
            </a:r>
            <a:r>
              <a:rPr lang="pt-BR" dirty="0" err="1">
                <a:cs typeface="Calibri" panose="020F0502020204030204"/>
              </a:rPr>
              <a:t>PyCharm</a:t>
            </a:r>
            <a:r>
              <a:rPr lang="pt-BR" dirty="0">
                <a:cs typeface="Calibri" panose="020F0502020204030204"/>
              </a:rPr>
              <a:t>, desenvolvida pela </a:t>
            </a:r>
            <a:r>
              <a:rPr lang="pt-BR" dirty="0" err="1">
                <a:cs typeface="Calibri" panose="020F0502020204030204"/>
              </a:rPr>
              <a:t>JetBrains</a:t>
            </a:r>
            <a:r>
              <a:rPr lang="pt-BR" dirty="0">
                <a:cs typeface="Calibri" panose="020F0502020204030204"/>
              </a:rPr>
              <a:t>.</a:t>
            </a:r>
            <a:endParaRPr lang="pt-BR" dirty="0"/>
          </a:p>
          <a:p>
            <a:pPr marL="285750" indent="-285750">
              <a:buFont typeface="Arial"/>
              <a:buChar char="•"/>
            </a:pPr>
            <a:endParaRPr lang="pt-BR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solidFill>
                  <a:schemeClr val="accent1"/>
                </a:solidFill>
                <a:ea typeface="+mn-lt"/>
                <a:cs typeface="+mn-lt"/>
              </a:rPr>
              <a:t>https://www.jetbrains.com/pt-br/</a:t>
            </a:r>
            <a:endParaRPr lang="pt-BR" dirty="0">
              <a:solidFill>
                <a:schemeClr val="accent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pt-BR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ea typeface="Calibri" panose="020F0502020204030204"/>
                <a:cs typeface="Calibri" panose="020F0502020204030204"/>
              </a:rPr>
              <a:t>Link </a:t>
            </a:r>
            <a:r>
              <a:rPr lang="pt-BR" dirty="0" err="1">
                <a:ea typeface="Calibri" panose="020F0502020204030204"/>
                <a:cs typeface="Calibri" panose="020F0502020204030204"/>
              </a:rPr>
              <a:t>PyCharm</a:t>
            </a:r>
            <a:r>
              <a:rPr lang="pt-BR" dirty="0">
                <a:ea typeface="Calibri" panose="020F0502020204030204"/>
                <a:cs typeface="Calibri" panose="020F0502020204030204"/>
              </a:rPr>
              <a:t>: </a:t>
            </a:r>
            <a:r>
              <a:rPr lang="pt-BR" dirty="0">
                <a:solidFill>
                  <a:schemeClr val="accent1"/>
                </a:solidFill>
                <a:ea typeface="+mn-lt"/>
                <a:cs typeface="+mn-lt"/>
              </a:rPr>
              <a:t>https://www.jetbrains.com/pt-br/pycharm/download/#section=windows</a:t>
            </a:r>
            <a:r>
              <a:rPr lang="pt-BR" dirty="0">
                <a:ea typeface="+mn-lt"/>
                <a:cs typeface="+mn-lt"/>
              </a:rPr>
              <a:t> - Versão "</a:t>
            </a:r>
            <a:r>
              <a:rPr lang="pt-BR" dirty="0" err="1">
                <a:ea typeface="+mn-lt"/>
                <a:cs typeface="+mn-lt"/>
              </a:rPr>
              <a:t>community</a:t>
            </a:r>
            <a:r>
              <a:rPr lang="pt-BR" dirty="0">
                <a:ea typeface="+mn-lt"/>
                <a:cs typeface="+mn-lt"/>
              </a:rPr>
              <a:t>"</a:t>
            </a:r>
            <a:endParaRPr lang="pt-BR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pt-BR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ea typeface="Calibri" panose="020F0502020204030204"/>
                <a:cs typeface="Calibri" panose="020F0502020204030204"/>
              </a:rPr>
              <a:t>Algumas empresas que utilizam ambientes criados pela </a:t>
            </a:r>
            <a:r>
              <a:rPr lang="pt-BR" dirty="0" err="1">
                <a:ea typeface="Calibri" panose="020F0502020204030204"/>
                <a:cs typeface="Calibri" panose="020F0502020204030204"/>
              </a:rPr>
              <a:t>JetBrains</a:t>
            </a:r>
            <a:r>
              <a:rPr lang="pt-BR" dirty="0">
                <a:ea typeface="Calibri" panose="020F0502020204030204"/>
                <a:cs typeface="Calibri" panose="020F0502020204030204"/>
              </a:rPr>
              <a:t>:</a:t>
            </a:r>
          </a:p>
        </p:txBody>
      </p:sp>
      <p:pic>
        <p:nvPicPr>
          <p:cNvPr id="11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8F4CA872-9F81-12D8-46E5-A8D6ED92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049" y="1360186"/>
            <a:ext cx="3553659" cy="1222672"/>
          </a:xfrm>
          <a:prstGeom prst="rect">
            <a:avLst/>
          </a:prstGeom>
        </p:spPr>
      </p:pic>
      <p:pic>
        <p:nvPicPr>
          <p:cNvPr id="14" name="Imagem 7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243478F4-878F-45EC-AC75-892D7B116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79" y="4123022"/>
            <a:ext cx="9719996" cy="119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95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729D09-3355-9CFE-B050-C982C52F561C}"/>
              </a:ext>
            </a:extLst>
          </p:cNvPr>
          <p:cNvSpPr txBox="1"/>
          <p:nvPr/>
        </p:nvSpPr>
        <p:spPr>
          <a:xfrm>
            <a:off x="892756" y="338722"/>
            <a:ext cx="728528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ea typeface="+mn-lt"/>
                <a:cs typeface="+mn-lt"/>
              </a:rPr>
              <a:t>Introdução ao Python</a:t>
            </a:r>
            <a:endParaRPr lang="pt-BR" dirty="0"/>
          </a:p>
        </p:txBody>
      </p:sp>
      <p:pic>
        <p:nvPicPr>
          <p:cNvPr id="11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8F4CA872-9F81-12D8-46E5-A8D6ED92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165" y="1377906"/>
            <a:ext cx="2862543" cy="95685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718BB43-B76A-899E-2B25-9CA5025B616C}"/>
              </a:ext>
            </a:extLst>
          </p:cNvPr>
          <p:cNvSpPr txBox="1"/>
          <p:nvPr/>
        </p:nvSpPr>
        <p:spPr>
          <a:xfrm>
            <a:off x="726117" y="915389"/>
            <a:ext cx="752069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ea typeface="Calibri" panose="020F0502020204030204"/>
                <a:cs typeface="Calibri" panose="020F0502020204030204"/>
              </a:rPr>
              <a:t>Ambiente de programação</a:t>
            </a:r>
          </a:p>
          <a:p>
            <a:endParaRPr lang="pt-BR" b="1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ea typeface="Calibri" panose="020F0502020204030204"/>
                <a:cs typeface="Calibri" panose="020F0502020204030204"/>
              </a:rPr>
              <a:t>Comando básicos: atribuição e escrita em tela:</a:t>
            </a:r>
          </a:p>
        </p:txBody>
      </p:sp>
      <p:pic>
        <p:nvPicPr>
          <p:cNvPr id="12" name="Imagem 7" descr="Texto, Carta&#10;&#10;Descrição gerada automaticamente">
            <a:extLst>
              <a:ext uri="{FF2B5EF4-FFF2-40B4-BE49-F238E27FC236}">
                <a16:creationId xmlns:a16="http://schemas.microsoft.com/office/drawing/2014/main" id="{4A2112FC-7C02-6455-DF59-FA0F66E9D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99" y="2023206"/>
            <a:ext cx="8926783" cy="365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57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729D09-3355-9CFE-B050-C982C52F561C}"/>
              </a:ext>
            </a:extLst>
          </p:cNvPr>
          <p:cNvSpPr txBox="1"/>
          <p:nvPr/>
        </p:nvSpPr>
        <p:spPr>
          <a:xfrm>
            <a:off x="892756" y="338722"/>
            <a:ext cx="728528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ea typeface="+mn-lt"/>
                <a:cs typeface="+mn-lt"/>
              </a:rPr>
              <a:t>Introdução ao Python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AD32614-38F6-A8FA-9195-0BA3ED572139}"/>
              </a:ext>
            </a:extLst>
          </p:cNvPr>
          <p:cNvSpPr txBox="1"/>
          <p:nvPr/>
        </p:nvSpPr>
        <p:spPr>
          <a:xfrm>
            <a:off x="681814" y="915389"/>
            <a:ext cx="752069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ea typeface="Calibri" panose="020F0502020204030204"/>
                <a:cs typeface="Calibri" panose="020F0502020204030204"/>
              </a:rPr>
              <a:t>Ambiente de programação</a:t>
            </a:r>
          </a:p>
          <a:p>
            <a:endParaRPr lang="pt-BR" b="1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ea typeface="Calibri" panose="020F0502020204030204"/>
                <a:cs typeface="Calibri" panose="020F0502020204030204"/>
              </a:rPr>
              <a:t>Comando básicos: atribuição e escrita em tela: Resultado do código anterior:</a:t>
            </a:r>
          </a:p>
        </p:txBody>
      </p:sp>
      <p:pic>
        <p:nvPicPr>
          <p:cNvPr id="14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E9BF86AC-D50F-4649-DC11-C63E493AF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426" y="1466817"/>
            <a:ext cx="3119497" cy="1072045"/>
          </a:xfrm>
          <a:prstGeom prst="rect">
            <a:avLst/>
          </a:prstGeom>
        </p:spPr>
      </p:pic>
      <p:pic>
        <p:nvPicPr>
          <p:cNvPr id="16" name="Imagem 7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AC664F2-9F19-F78D-1E43-B47FC16FE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74" y="2839461"/>
            <a:ext cx="8147268" cy="148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66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-70884"/>
            <a:ext cx="12191144" cy="6503281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729D09-3355-9CFE-B050-C982C52F561C}"/>
              </a:ext>
            </a:extLst>
          </p:cNvPr>
          <p:cNvSpPr txBox="1"/>
          <p:nvPr/>
        </p:nvSpPr>
        <p:spPr>
          <a:xfrm>
            <a:off x="892756" y="338722"/>
            <a:ext cx="728528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ea typeface="+mn-lt"/>
                <a:cs typeface="+mn-lt"/>
              </a:rPr>
              <a:t>Introdução ao Python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3F5F562-9B77-AE0C-F276-E730246BD255}"/>
              </a:ext>
            </a:extLst>
          </p:cNvPr>
          <p:cNvSpPr txBox="1"/>
          <p:nvPr/>
        </p:nvSpPr>
        <p:spPr>
          <a:xfrm>
            <a:off x="637512" y="915389"/>
            <a:ext cx="7520696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ea typeface="Calibri" panose="020F0502020204030204"/>
                <a:cs typeface="Calibri" panose="020F0502020204030204"/>
              </a:rPr>
              <a:t>Condicionais em Python</a:t>
            </a:r>
          </a:p>
          <a:p>
            <a:endParaRPr lang="pt-BR" b="1" dirty="0">
              <a:ea typeface="Calibri" panose="020F0502020204030204"/>
              <a:cs typeface="Calibri" panose="020F0502020204030204"/>
            </a:endParaRPr>
          </a:p>
          <a:p>
            <a:r>
              <a:rPr lang="pt-BR" sz="1600" dirty="0">
                <a:ea typeface="Calibri" panose="020F0502020204030204"/>
                <a:cs typeface="Calibri" panose="020F0502020204030204"/>
              </a:rPr>
              <a:t>Quando temos uma situação lógica onde podemos ter 3 opções ou mais, podemos utilizar a sequência de operadores: SE - SENÃO SE - SENÃO.</a:t>
            </a:r>
          </a:p>
          <a:p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r>
              <a:rPr lang="pt-BR" sz="1600" dirty="0">
                <a:ea typeface="Calibri" panose="020F0502020204030204"/>
                <a:cs typeface="Calibri" panose="020F0502020204030204"/>
              </a:rPr>
              <a:t>Em Python ficaria:</a:t>
            </a:r>
          </a:p>
        </p:txBody>
      </p:sp>
      <p:pic>
        <p:nvPicPr>
          <p:cNvPr id="11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95E3329B-413C-3B2B-4340-D91724D40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751" y="1475678"/>
            <a:ext cx="3119497" cy="1072045"/>
          </a:xfrm>
          <a:prstGeom prst="rect">
            <a:avLst/>
          </a:prstGeom>
        </p:spPr>
      </p:pic>
      <p:pic>
        <p:nvPicPr>
          <p:cNvPr id="15" name="Imagem 9" descr="Texto&#10;&#10;Descrição gerada automaticamente">
            <a:extLst>
              <a:ext uri="{FF2B5EF4-FFF2-40B4-BE49-F238E27FC236}">
                <a16:creationId xmlns:a16="http://schemas.microsoft.com/office/drawing/2014/main" id="{CBCFB77D-3617-0AC9-01BD-B73A5AD89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48" y="2785670"/>
            <a:ext cx="4602980" cy="319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98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" y="-53163"/>
            <a:ext cx="12279748" cy="6485560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729D09-3355-9CFE-B050-C982C52F561C}"/>
              </a:ext>
            </a:extLst>
          </p:cNvPr>
          <p:cNvSpPr txBox="1"/>
          <p:nvPr/>
        </p:nvSpPr>
        <p:spPr>
          <a:xfrm>
            <a:off x="892756" y="338722"/>
            <a:ext cx="728528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ea typeface="+mn-lt"/>
                <a:cs typeface="+mn-lt"/>
              </a:rPr>
              <a:t>Introdução ao Python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CC20273-1BFF-6659-D912-FE8DB0C4A0D1}"/>
              </a:ext>
            </a:extLst>
          </p:cNvPr>
          <p:cNvSpPr txBox="1"/>
          <p:nvPr/>
        </p:nvSpPr>
        <p:spPr>
          <a:xfrm>
            <a:off x="637512" y="915388"/>
            <a:ext cx="8557370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 panose="020F0502020204030204"/>
              </a:rPr>
              <a:t>Atividades de fixação: Introdução ao Python - Atribuição manual</a:t>
            </a:r>
            <a:endParaRPr lang="pt-BR" dirty="0"/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r>
              <a:rPr lang="pt-BR" sz="1600" dirty="0">
                <a:ea typeface="Calibri" panose="020F0502020204030204"/>
                <a:cs typeface="Calibri" panose="020F0502020204030204"/>
              </a:rPr>
              <a:t>1 – Desenvolva em Python um programa que atribua valores inteiros para duas variáveis, faça a subtração delas e mostre na tela uma mensagem ao usuário informando o valor do resultado. Fazer concatenação de valores no 'print()'.</a:t>
            </a:r>
          </a:p>
          <a:p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r>
              <a:rPr lang="pt-BR" sz="1600" dirty="0">
                <a:ea typeface="Calibri" panose="020F0502020204030204"/>
                <a:cs typeface="Calibri" panose="020F0502020204030204"/>
              </a:rPr>
              <a:t>2 – Desenvolva em Python um programa que atribua valores inteiros para duas variáveis, faça a exponenciação delas e mostre na tela uma mensagem ao usuário informando o valor da exponenciação. Fazer concatenação de valores no 'print()'.</a:t>
            </a:r>
          </a:p>
          <a:p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r>
              <a:rPr lang="pt-BR" sz="1600" dirty="0">
                <a:ea typeface="Calibri" panose="020F0502020204030204"/>
                <a:cs typeface="Calibri" panose="020F0502020204030204"/>
              </a:rPr>
              <a:t>3 – Desenvolva em Python um programa que atribua dois nomes e duas idades em 4 variáveis (2 variáveis para nome e 2 para idade) e mostre na tela uma mensagem ao usuário com o seguinte formato: "Nome1 tem Idade1 anos", "Nome2 tem Idade2 anos".</a:t>
            </a:r>
          </a:p>
        </p:txBody>
      </p:sp>
      <p:pic>
        <p:nvPicPr>
          <p:cNvPr id="12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9ADAEB7A-BB7C-33B0-C0EA-AF2A1D5C0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995" y="4709748"/>
            <a:ext cx="2926807" cy="1010735"/>
          </a:xfrm>
          <a:prstGeom prst="rect">
            <a:avLst/>
          </a:prstGeom>
        </p:spPr>
      </p:pic>
      <p:pic>
        <p:nvPicPr>
          <p:cNvPr id="16" name="Imagem 15" descr="Escultura de homem&#10;&#10;Descrição gerada automaticamente">
            <a:extLst>
              <a:ext uri="{FF2B5EF4-FFF2-40B4-BE49-F238E27FC236}">
                <a16:creationId xmlns:a16="http://schemas.microsoft.com/office/drawing/2014/main" id="{6FB83E77-CF86-CB78-F1CD-C5BA4576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8751" y="1537791"/>
            <a:ext cx="2112469" cy="279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7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729D09-3355-9CFE-B050-C982C52F561C}"/>
              </a:ext>
            </a:extLst>
          </p:cNvPr>
          <p:cNvSpPr txBox="1"/>
          <p:nvPr/>
        </p:nvSpPr>
        <p:spPr>
          <a:xfrm>
            <a:off x="892756" y="338722"/>
            <a:ext cx="728528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ea typeface="+mn-lt"/>
                <a:cs typeface="+mn-lt"/>
              </a:rPr>
              <a:t>Introdução ao Python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81EA74A-DFCA-4AA9-8B92-228FC3938C84}"/>
              </a:ext>
            </a:extLst>
          </p:cNvPr>
          <p:cNvSpPr txBox="1"/>
          <p:nvPr/>
        </p:nvSpPr>
        <p:spPr>
          <a:xfrm>
            <a:off x="669016" y="919655"/>
            <a:ext cx="6320767" cy="52937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ea typeface="Calibri" panose="020F0502020204030204"/>
                <a:cs typeface="Calibri" panose="020F0502020204030204"/>
              </a:rPr>
              <a:t>Histórico</a:t>
            </a: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ea typeface="Calibri" panose="020F0502020204030204"/>
                <a:cs typeface="Calibri" panose="020F0502020204030204"/>
              </a:rPr>
              <a:t>Por ser uma linguagem de fácil escrita e de possibilitar criação de códigos poderosos e bem estruturados, Python está presente em diversos projetos de grandes empresas, dentre elas:</a:t>
            </a: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ea typeface="Calibri" panose="020F0502020204030204"/>
                <a:cs typeface="Calibri" panose="020F0502020204030204"/>
              </a:rPr>
              <a:t>Instagram (muitos métodos e funções do Insta são feitos em Python)</a:t>
            </a: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 err="1">
                <a:ea typeface="Calibri" panose="020F0502020204030204"/>
                <a:cs typeface="Calibri" panose="020F0502020204030204"/>
              </a:rPr>
              <a:t>Pintrest</a:t>
            </a:r>
            <a:r>
              <a:rPr lang="pt-BR" sz="1600" dirty="0">
                <a:ea typeface="Calibri" panose="020F0502020204030204"/>
                <a:cs typeface="Calibri" panose="020F0502020204030204"/>
              </a:rPr>
              <a:t> (todo motor dessa rede social é feito em Python)</a:t>
            </a: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ea typeface="Calibri" panose="020F0502020204030204"/>
                <a:cs typeface="Calibri" panose="020F0502020204030204"/>
              </a:rPr>
              <a:t>Dropbox (principalmente os controladores da parte WEB)</a:t>
            </a: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 err="1">
                <a:ea typeface="Calibri" panose="020F0502020204030204"/>
                <a:cs typeface="Calibri" panose="020F0502020204030204"/>
              </a:rPr>
              <a:t>Battlefield</a:t>
            </a:r>
            <a:r>
              <a:rPr lang="pt-BR" sz="1600" dirty="0">
                <a:ea typeface="Calibri" panose="020F0502020204030204"/>
                <a:cs typeface="Calibri" panose="020F0502020204030204"/>
              </a:rPr>
              <a:t> 2 (inicialização e carregamento do jogo e seus servidores)</a:t>
            </a: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ea typeface="Calibri" panose="020F0502020204030204"/>
                <a:cs typeface="Calibri" panose="020F0502020204030204"/>
              </a:rPr>
              <a:t>Facebook</a:t>
            </a: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 err="1">
                <a:ea typeface="Calibri" panose="020F0502020204030204"/>
                <a:cs typeface="Calibri" panose="020F0502020204030204"/>
              </a:rPr>
              <a:t>Spotify</a:t>
            </a:r>
            <a:endParaRPr lang="pt-BR" sz="160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ea typeface="Calibri" panose="020F0502020204030204"/>
                <a:cs typeface="Calibri" panose="020F0502020204030204"/>
              </a:rPr>
              <a:t>NASA – Em vários projetos de pesquisas</a:t>
            </a: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ea typeface="+mn-lt"/>
                <a:cs typeface="+mn-lt"/>
              </a:rPr>
              <a:t>https://roadmap.dunossauro.live/</a:t>
            </a:r>
            <a:endParaRPr lang="pt-BR" sz="1600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11" name="Imagem 6" descr="Homem segurando copo com bebida&#10;&#10;Descrição gerada automaticamente">
            <a:extLst>
              <a:ext uri="{FF2B5EF4-FFF2-40B4-BE49-F238E27FC236}">
                <a16:creationId xmlns:a16="http://schemas.microsoft.com/office/drawing/2014/main" id="{0C340BDB-3759-11FA-F08F-5DBDD6F08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918" y="2856287"/>
            <a:ext cx="2166230" cy="3366345"/>
          </a:xfrm>
          <a:prstGeom prst="rect">
            <a:avLst/>
          </a:prstGeom>
        </p:spPr>
      </p:pic>
      <p:pic>
        <p:nvPicPr>
          <p:cNvPr id="16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BC844A33-101D-C2DB-C67C-71D21B581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547" y="1298695"/>
            <a:ext cx="4050830" cy="1396600"/>
          </a:xfrm>
          <a:prstGeom prst="rect">
            <a:avLst/>
          </a:prstGeom>
        </p:spPr>
      </p:pic>
      <p:pic>
        <p:nvPicPr>
          <p:cNvPr id="18" name="Imagem 7" descr="Ícone&#10;&#10;Descrição gerada automaticamente">
            <a:extLst>
              <a:ext uri="{FF2B5EF4-FFF2-40B4-BE49-F238E27FC236}">
                <a16:creationId xmlns:a16="http://schemas.microsoft.com/office/drawing/2014/main" id="{F6BD8890-C493-A656-DFAD-B146B09A7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322" y="4535173"/>
            <a:ext cx="579821" cy="588580"/>
          </a:xfrm>
          <a:prstGeom prst="rect">
            <a:avLst/>
          </a:prstGeom>
        </p:spPr>
      </p:pic>
      <p:pic>
        <p:nvPicPr>
          <p:cNvPr id="20" name="Imagem 9" descr="Desenho de placa de sinalização de trânsito&#10;&#10;Descrição gerada automaticamente">
            <a:extLst>
              <a:ext uri="{FF2B5EF4-FFF2-40B4-BE49-F238E27FC236}">
                <a16:creationId xmlns:a16="http://schemas.microsoft.com/office/drawing/2014/main" id="{6CED554A-9777-4B3D-FB4C-C0AF1A357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287" y="4537712"/>
            <a:ext cx="614857" cy="583504"/>
          </a:xfrm>
          <a:prstGeom prst="rect">
            <a:avLst/>
          </a:prstGeom>
        </p:spPr>
      </p:pic>
      <p:pic>
        <p:nvPicPr>
          <p:cNvPr id="22" name="Imagem 10" descr="Ícone&#10;&#10;Descrição gerada automaticamente">
            <a:extLst>
              <a:ext uri="{FF2B5EF4-FFF2-40B4-BE49-F238E27FC236}">
                <a16:creationId xmlns:a16="http://schemas.microsoft.com/office/drawing/2014/main" id="{FC19E3D2-7450-A274-9B4C-02F5991D9C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6356" y="4531889"/>
            <a:ext cx="544788" cy="595149"/>
          </a:xfrm>
          <a:prstGeom prst="rect">
            <a:avLst/>
          </a:prstGeom>
        </p:spPr>
      </p:pic>
      <p:pic>
        <p:nvPicPr>
          <p:cNvPr id="24" name="Imagem 11" descr="Ícone&#10;&#10;Descrição gerada automaticamente">
            <a:extLst>
              <a:ext uri="{FF2B5EF4-FFF2-40B4-BE49-F238E27FC236}">
                <a16:creationId xmlns:a16="http://schemas.microsoft.com/office/drawing/2014/main" id="{AA6C15A6-0A8A-7970-C3C8-6749087461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908" y="4539871"/>
            <a:ext cx="571062" cy="57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85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" y="-53163"/>
            <a:ext cx="12279748" cy="6485560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729D09-3355-9CFE-B050-C982C52F561C}"/>
              </a:ext>
            </a:extLst>
          </p:cNvPr>
          <p:cNvSpPr txBox="1"/>
          <p:nvPr/>
        </p:nvSpPr>
        <p:spPr>
          <a:xfrm>
            <a:off x="892756" y="338722"/>
            <a:ext cx="728528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ea typeface="+mn-lt"/>
                <a:cs typeface="+mn-lt"/>
              </a:rPr>
              <a:t>Introdução ao Python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F2C51AA-3C7F-077A-05A0-2DAA481DF303}"/>
              </a:ext>
            </a:extLst>
          </p:cNvPr>
          <p:cNvSpPr txBox="1"/>
          <p:nvPr/>
        </p:nvSpPr>
        <p:spPr>
          <a:xfrm>
            <a:off x="752698" y="924147"/>
            <a:ext cx="8317730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 panose="020F0502020204030204"/>
              </a:rPr>
              <a:t>Mais exemplos...</a:t>
            </a:r>
            <a:endParaRPr lang="pt-BR" dirty="0">
              <a:cs typeface="Calibri" panose="020F0502020204030204"/>
            </a:endParaRPr>
          </a:p>
          <a:p>
            <a:endParaRPr lang="pt-BR" b="1" dirty="0">
              <a:cs typeface="Calibri"/>
            </a:endParaRPr>
          </a:p>
          <a:p>
            <a:r>
              <a:rPr lang="pt-BR" dirty="0">
                <a:ea typeface="Calibri" panose="020F0502020204030204"/>
                <a:cs typeface="Calibri" panose="020F0502020204030204"/>
              </a:rPr>
              <a:t>1 – Crie um programa que atribua o salário de um funcionário em uma variável.</a:t>
            </a:r>
          </a:p>
          <a:p>
            <a:r>
              <a:rPr lang="pt-BR" dirty="0">
                <a:ea typeface="Calibri" panose="020F0502020204030204"/>
                <a:cs typeface="Calibri" panose="020F0502020204030204"/>
              </a:rPr>
              <a:t>Se o salário for menor ou igual 1.800,00 deve ser aplicado um reajuste de 15%.</a:t>
            </a:r>
          </a:p>
          <a:p>
            <a:r>
              <a:rPr lang="pt-BR" dirty="0">
                <a:ea typeface="Calibri" panose="020F0502020204030204"/>
                <a:cs typeface="Calibri" panose="020F0502020204030204"/>
              </a:rPr>
              <a:t>Se o salário for maior que 1.800 e menor ou igual a 3.700,00, reajustar em 11%.</a:t>
            </a:r>
          </a:p>
          <a:p>
            <a:r>
              <a:rPr lang="pt-BR" dirty="0">
                <a:ea typeface="Calibri" panose="020F0502020204030204"/>
                <a:cs typeface="Calibri" panose="020F0502020204030204"/>
              </a:rPr>
              <a:t>Se o salário foi maior que 3.700, reajustar em 7.5%.</a:t>
            </a:r>
          </a:p>
          <a:p>
            <a:r>
              <a:rPr lang="pt-BR" dirty="0">
                <a:ea typeface="Calibri" panose="020F0502020204030204"/>
                <a:cs typeface="Calibri" panose="020F0502020204030204"/>
              </a:rPr>
              <a:t>No final mostre o valor do salário reajustado.</a:t>
            </a:r>
          </a:p>
          <a:p>
            <a:endParaRPr lang="pt-BR" b="1" dirty="0">
              <a:ea typeface="Calibri" panose="020F0502020204030204"/>
              <a:cs typeface="Calibri" panose="020F0502020204030204"/>
            </a:endParaRPr>
          </a:p>
          <a:p>
            <a:endParaRPr lang="pt-BR" b="1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12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F445A3EA-0AEE-54DE-F0FB-F3C8441D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726" y="1282276"/>
            <a:ext cx="2926807" cy="1010735"/>
          </a:xfrm>
          <a:prstGeom prst="rect">
            <a:avLst/>
          </a:prstGeom>
        </p:spPr>
      </p:pic>
      <p:pic>
        <p:nvPicPr>
          <p:cNvPr id="16" name="Imagem 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D49A58D4-3CC4-FC8C-7345-B0EBF6062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735" y="3221746"/>
            <a:ext cx="4310993" cy="211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16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" y="-53163"/>
            <a:ext cx="12279748" cy="6485560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729D09-3355-9CFE-B050-C982C52F561C}"/>
              </a:ext>
            </a:extLst>
          </p:cNvPr>
          <p:cNvSpPr txBox="1"/>
          <p:nvPr/>
        </p:nvSpPr>
        <p:spPr>
          <a:xfrm>
            <a:off x="892756" y="338722"/>
            <a:ext cx="728528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ea typeface="+mn-lt"/>
                <a:cs typeface="+mn-lt"/>
              </a:rPr>
              <a:t>Introdução ao Python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FD24CB-BC9B-4D1A-024D-8A8C20BF903C}"/>
              </a:ext>
            </a:extLst>
          </p:cNvPr>
          <p:cNvSpPr txBox="1"/>
          <p:nvPr/>
        </p:nvSpPr>
        <p:spPr>
          <a:xfrm>
            <a:off x="648206" y="899094"/>
            <a:ext cx="8361523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 panose="020F0502020204030204"/>
              </a:rPr>
              <a:t>Atividades de fixação: Introdução ao Python - Atribuição manual e uso de condicionais</a:t>
            </a:r>
            <a:endParaRPr lang="pt-BR" dirty="0"/>
          </a:p>
          <a:p>
            <a:r>
              <a:rPr lang="pt-BR" sz="1600" dirty="0">
                <a:ea typeface="Calibri" panose="020F0502020204030204"/>
                <a:cs typeface="Calibri" panose="020F0502020204030204"/>
              </a:rPr>
              <a:t>1– Crie um programa que atribua dois valores inteiros em duas variáveis e mostre qual deles é o maior.</a:t>
            </a:r>
          </a:p>
          <a:p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r>
              <a:rPr lang="pt-BR" sz="1600" dirty="0">
                <a:ea typeface="Calibri" panose="020F0502020204030204"/>
                <a:cs typeface="Calibri" panose="020F0502020204030204"/>
              </a:rPr>
              <a:t>2– Crie um programa que atribua a idade de uma pessoa em uma variável e dependendo de sua idade mostre na tela as mensagens com as seguintes regras: Menor de 15 anos: 'Você é adolescente'. Menor de 25 anos: 'Você é jovem'. Menor ou igual a 60 anos: 'Você é adulto'. Se maior que 60 anos: Você é idoso.</a:t>
            </a:r>
          </a:p>
          <a:p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r>
              <a:rPr lang="pt-BR" sz="1600" dirty="0">
                <a:ea typeface="Calibri" panose="020F0502020204030204"/>
                <a:cs typeface="Calibri" panose="020F0502020204030204"/>
              </a:rPr>
              <a:t>3– Crie um programa que atribua um valor inteiro em uma variável. Se o valor for múltiplo de 3, multiplique o valor por 3; se o valor for múltiplo de 4, multiplique o valor por 4 e mostre o resultado. Se o número não for múltiplo nem de 3 nem de 4 encerre o programa.</a:t>
            </a:r>
          </a:p>
          <a:p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r>
              <a:rPr lang="pt-BR" sz="1600" b="1" dirty="0">
                <a:ea typeface="Calibri" panose="020F0502020204030204"/>
                <a:cs typeface="Calibri" panose="020F0502020204030204"/>
              </a:rPr>
              <a:t>4– Crie um programa que atribua 3 valores em três variáveis. Calcule qual deles é o maior e qual é o menor e mostre essa informação na tela.</a:t>
            </a:r>
          </a:p>
        </p:txBody>
      </p:sp>
      <p:pic>
        <p:nvPicPr>
          <p:cNvPr id="11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D8D61827-DCFF-BD98-EDDD-6C8F86E49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975" y="5325296"/>
            <a:ext cx="2926807" cy="1010735"/>
          </a:xfrm>
          <a:prstGeom prst="rect">
            <a:avLst/>
          </a:prstGeom>
        </p:spPr>
      </p:pic>
      <p:pic>
        <p:nvPicPr>
          <p:cNvPr id="15" name="Imagem 14" descr="Escultura de homem&#10;&#10;Descrição gerada automaticamente">
            <a:extLst>
              <a:ext uri="{FF2B5EF4-FFF2-40B4-BE49-F238E27FC236}">
                <a16:creationId xmlns:a16="http://schemas.microsoft.com/office/drawing/2014/main" id="{46CD4590-8959-27DC-0B6B-F4584AE61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588" y="1280838"/>
            <a:ext cx="2112469" cy="279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89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" y="-53163"/>
            <a:ext cx="12279748" cy="6485560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729D09-3355-9CFE-B050-C982C52F561C}"/>
              </a:ext>
            </a:extLst>
          </p:cNvPr>
          <p:cNvSpPr txBox="1"/>
          <p:nvPr/>
        </p:nvSpPr>
        <p:spPr>
          <a:xfrm>
            <a:off x="892756" y="338722"/>
            <a:ext cx="728528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ea typeface="+mn-lt"/>
                <a:cs typeface="+mn-lt"/>
              </a:rPr>
              <a:t>Introdução ao Python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7CCCB1D-20EC-7783-20EA-352FA286BDEE}"/>
              </a:ext>
            </a:extLst>
          </p:cNvPr>
          <p:cNvSpPr txBox="1"/>
          <p:nvPr/>
        </p:nvSpPr>
        <p:spPr>
          <a:xfrm>
            <a:off x="648206" y="925676"/>
            <a:ext cx="8361523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 panose="020F0502020204030204"/>
              </a:rPr>
              <a:t>Atividades de fixação: Introdução ao Python - Atribuição manual e uso de condicionais</a:t>
            </a:r>
            <a:endParaRPr lang="pt-BR" dirty="0"/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r>
              <a:rPr lang="pt-BR" sz="1600" dirty="0">
                <a:ea typeface="+mn-lt"/>
                <a:cs typeface="+mn-lt"/>
              </a:rPr>
              <a:t>6 - Crie um programa que verifique se uma pessoa pode doar sangue ou não.</a:t>
            </a:r>
            <a:br>
              <a:rPr lang="pt-BR" sz="1600" dirty="0">
                <a:ea typeface="+mn-lt"/>
                <a:cs typeface="+mn-lt"/>
              </a:rPr>
            </a:br>
            <a:r>
              <a:rPr lang="pt-BR" sz="1600" dirty="0">
                <a:ea typeface="+mn-lt"/>
                <a:cs typeface="+mn-lt"/>
              </a:rPr>
              <a:t>Regra: Somente pessoas entre 18 e 67 anos podem doar sangue,</a:t>
            </a:r>
            <a:br>
              <a:rPr lang="pt-BR" sz="1600" dirty="0">
                <a:ea typeface="+mn-lt"/>
                <a:cs typeface="+mn-lt"/>
              </a:rPr>
            </a:br>
            <a:r>
              <a:rPr lang="pt-BR" sz="1600" dirty="0">
                <a:ea typeface="+mn-lt"/>
                <a:cs typeface="+mn-lt"/>
              </a:rPr>
              <a:t>O programa deve atribuir uma idade em uma variável e depois mostrar na tela</a:t>
            </a:r>
            <a:br>
              <a:rPr lang="pt-BR" sz="1600" dirty="0">
                <a:ea typeface="+mn-lt"/>
                <a:cs typeface="+mn-lt"/>
              </a:rPr>
            </a:br>
            <a:r>
              <a:rPr lang="pt-BR" sz="1600" dirty="0">
                <a:ea typeface="+mn-lt"/>
                <a:cs typeface="+mn-lt"/>
              </a:rPr>
              <a:t>a informação se a pessoa pode doar sangue ou não.</a:t>
            </a:r>
            <a:endParaRPr lang="pt-BR" dirty="0"/>
          </a:p>
          <a:p>
            <a:endParaRPr lang="pt-BR" sz="1600" dirty="0">
              <a:cs typeface="Calibri" panose="020F0502020204030204"/>
            </a:endParaRPr>
          </a:p>
          <a:p>
            <a:r>
              <a:rPr lang="pt-BR" sz="1600" dirty="0">
                <a:cs typeface="Calibri" panose="020F0502020204030204"/>
              </a:rPr>
              <a:t>7 – </a:t>
            </a:r>
            <a:r>
              <a:rPr lang="pt-BR" sz="1600" dirty="0">
                <a:ea typeface="+mn-lt"/>
                <a:cs typeface="+mn-lt"/>
              </a:rPr>
              <a:t>Faça um programa que atribua um valor inteiro (</a:t>
            </a:r>
            <a:r>
              <a:rPr lang="pt-BR" sz="1600" dirty="0" err="1">
                <a:ea typeface="+mn-lt"/>
                <a:cs typeface="+mn-lt"/>
              </a:rPr>
              <a:t>int</a:t>
            </a:r>
            <a:r>
              <a:rPr lang="pt-BR" sz="1600" dirty="0">
                <a:ea typeface="+mn-lt"/>
                <a:cs typeface="+mn-lt"/>
              </a:rPr>
              <a:t>) para uma variável.</a:t>
            </a:r>
          </a:p>
          <a:p>
            <a:r>
              <a:rPr lang="pt-BR" sz="1600" dirty="0">
                <a:ea typeface="+mn-lt"/>
                <a:cs typeface="+mn-lt"/>
              </a:rPr>
              <a:t>Se o número for maior que 0 e menor que 1000, multiplique o valor por 10.</a:t>
            </a:r>
            <a:endParaRPr lang="pt-BR" sz="1600">
              <a:cs typeface="Calibri"/>
            </a:endParaRPr>
          </a:p>
          <a:p>
            <a:r>
              <a:rPr lang="pt-BR" sz="1600" dirty="0">
                <a:ea typeface="+mn-lt"/>
                <a:cs typeface="+mn-lt"/>
              </a:rPr>
              <a:t>Se o número for maior ou igual a 1000, divida o valor por 10.</a:t>
            </a:r>
            <a:endParaRPr lang="pt-BR" sz="1600">
              <a:cs typeface="Calibri"/>
            </a:endParaRPr>
          </a:p>
          <a:p>
            <a:r>
              <a:rPr lang="pt-BR" sz="1600" dirty="0">
                <a:ea typeface="+mn-lt"/>
                <a:cs typeface="+mn-lt"/>
              </a:rPr>
              <a:t>Se o número for menor ou igual a zero, encerre o programa.</a:t>
            </a:r>
          </a:p>
          <a:p>
            <a:r>
              <a:rPr lang="pt-BR" sz="1600" dirty="0">
                <a:ea typeface="+mn-lt"/>
                <a:cs typeface="+mn-lt"/>
              </a:rPr>
              <a:t>Mostre o resultado na tela para o usuário.</a:t>
            </a:r>
          </a:p>
          <a:p>
            <a:endParaRPr lang="pt-BR" sz="1600" dirty="0">
              <a:cs typeface="Calibri"/>
            </a:endParaRPr>
          </a:p>
          <a:p>
            <a:r>
              <a:rPr lang="pt-BR" sz="1600" dirty="0">
                <a:cs typeface="Calibri"/>
              </a:rPr>
              <a:t>8 – Faça um programa que atribua uma opção (tipo inteiro) a uma variável. Os valores podem ser 1 e 2. </a:t>
            </a:r>
          </a:p>
          <a:p>
            <a:r>
              <a:rPr lang="pt-BR" sz="1600" dirty="0">
                <a:cs typeface="Calibri"/>
              </a:rPr>
              <a:t>Se a opção for 1, mostre na tela a seguinte mensagem: "Bom dia!"</a:t>
            </a:r>
          </a:p>
          <a:p>
            <a:r>
              <a:rPr lang="pt-BR" sz="1600" dirty="0">
                <a:cs typeface="Calibri"/>
              </a:rPr>
              <a:t>Se a opção for 2, mostre na tela a seguinte mensagem: "Boa noite!"</a:t>
            </a:r>
          </a:p>
          <a:p>
            <a:endParaRPr lang="pt-BR" sz="1600" dirty="0">
              <a:cs typeface="Calibri"/>
            </a:endParaRPr>
          </a:p>
          <a:p>
            <a:r>
              <a:rPr lang="pt-BR" sz="1600" dirty="0">
                <a:cs typeface="Calibri"/>
              </a:rPr>
              <a:t>Se for uma opção diferente de 1 e 2, mostre na tela a seguinte mensagem: "Opção inválida!"</a:t>
            </a:r>
            <a:endParaRPr lang="pt-BR" dirty="0">
              <a:cs typeface="Calibri"/>
            </a:endParaRPr>
          </a:p>
          <a:p>
            <a:endParaRPr lang="pt-BR" sz="1600" dirty="0">
              <a:cs typeface="Calibri"/>
            </a:endParaRPr>
          </a:p>
        </p:txBody>
      </p:sp>
      <p:pic>
        <p:nvPicPr>
          <p:cNvPr id="12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5926220E-19A5-6ED1-15B2-4C209CFF2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952" y="4527854"/>
            <a:ext cx="2926807" cy="1010735"/>
          </a:xfrm>
          <a:prstGeom prst="rect">
            <a:avLst/>
          </a:prstGeom>
        </p:spPr>
      </p:pic>
      <p:pic>
        <p:nvPicPr>
          <p:cNvPr id="16" name="Imagem 15" descr="Escultura de homem&#10;&#10;Descrição gerada automaticamente">
            <a:extLst>
              <a:ext uri="{FF2B5EF4-FFF2-40B4-BE49-F238E27FC236}">
                <a16:creationId xmlns:a16="http://schemas.microsoft.com/office/drawing/2014/main" id="{19A50C9E-D81F-8804-6C05-B05D656D6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8751" y="1316280"/>
            <a:ext cx="2112469" cy="279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8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729D09-3355-9CFE-B050-C982C52F561C}"/>
              </a:ext>
            </a:extLst>
          </p:cNvPr>
          <p:cNvSpPr txBox="1"/>
          <p:nvPr/>
        </p:nvSpPr>
        <p:spPr>
          <a:xfrm>
            <a:off x="892756" y="338722"/>
            <a:ext cx="728528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ea typeface="+mn-lt"/>
                <a:cs typeface="+mn-lt"/>
              </a:rPr>
              <a:t>Introdução ao Python</a:t>
            </a:r>
            <a:endParaRPr lang="pt-BR" dirty="0"/>
          </a:p>
        </p:txBody>
      </p:sp>
      <p:pic>
        <p:nvPicPr>
          <p:cNvPr id="8" name="Imagem 12" descr="Gráfico, Gráfico de barras&#10;&#10;Descrição gerada automaticamente">
            <a:extLst>
              <a:ext uri="{FF2B5EF4-FFF2-40B4-BE49-F238E27FC236}">
                <a16:creationId xmlns:a16="http://schemas.microsoft.com/office/drawing/2014/main" id="{E27C204A-DC80-1A5B-5F78-688175E7C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15" y="916399"/>
            <a:ext cx="6402899" cy="546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0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729D09-3355-9CFE-B050-C982C52F561C}"/>
              </a:ext>
            </a:extLst>
          </p:cNvPr>
          <p:cNvSpPr txBox="1"/>
          <p:nvPr/>
        </p:nvSpPr>
        <p:spPr>
          <a:xfrm>
            <a:off x="892756" y="338722"/>
            <a:ext cx="728528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ea typeface="+mn-lt"/>
                <a:cs typeface="+mn-lt"/>
              </a:rPr>
              <a:t>Introdução ao Python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B30BDB4-43F2-3FF1-8571-4A10C9B568A5}"/>
              </a:ext>
            </a:extLst>
          </p:cNvPr>
          <p:cNvSpPr txBox="1"/>
          <p:nvPr/>
        </p:nvSpPr>
        <p:spPr>
          <a:xfrm>
            <a:off x="704458" y="919655"/>
            <a:ext cx="7520696" cy="58169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ea typeface="Calibri" panose="020F0502020204030204"/>
                <a:cs typeface="Calibri" panose="020F0502020204030204"/>
              </a:rPr>
              <a:t>Versões</a:t>
            </a:r>
          </a:p>
          <a:p>
            <a:endParaRPr lang="pt-BR" b="1" dirty="0">
              <a:ea typeface="Calibri" panose="020F0502020204030204"/>
              <a:cs typeface="Calibri" panose="020F0502020204030204"/>
            </a:endParaRPr>
          </a:p>
          <a:p>
            <a:r>
              <a:rPr lang="pt-BR" sz="1600" dirty="0">
                <a:ea typeface="Calibri" panose="020F0502020204030204"/>
                <a:cs typeface="Calibri" panose="020F0502020204030204"/>
              </a:rPr>
              <a:t>Como toda linguagem de programação ou software, Python já passou por diversas versões ao longo desses anos:</a:t>
            </a:r>
          </a:p>
          <a:p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ea typeface="Calibri" panose="020F0502020204030204"/>
                <a:cs typeface="Calibri" panose="020F0502020204030204"/>
              </a:rPr>
              <a:t>Versão 1 - Lançada em Janeiro de 1994 com estrutura voltada para a programação funcional. Na versão 1.4 recebe melhoria na construção de funções. Esta versão não está mais em uso.</a:t>
            </a: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ea typeface="Calibri" panose="020F0502020204030204"/>
                <a:cs typeface="Calibri" panose="020F0502020204030204"/>
              </a:rPr>
              <a:t>Versão 2 - Lançada por volta dos anos 2000. Trouxe ferramentas para se trabalhar com listas e o excelente </a:t>
            </a:r>
            <a:r>
              <a:rPr lang="pt-BR" sz="1600" dirty="0" err="1">
                <a:ea typeface="Calibri" panose="020F0502020204030204"/>
                <a:cs typeface="Calibri" panose="020F0502020204030204"/>
              </a:rPr>
              <a:t>garbage</a:t>
            </a:r>
            <a:r>
              <a:rPr lang="pt-BR" sz="1600" dirty="0">
                <a:ea typeface="Calibri" panose="020F0502020204030204"/>
                <a:cs typeface="Calibri" panose="020F0502020204030204"/>
              </a:rPr>
              <a:t> </a:t>
            </a:r>
            <a:r>
              <a:rPr lang="pt-BR" sz="1600" dirty="0" err="1">
                <a:ea typeface="Calibri" panose="020F0502020204030204"/>
                <a:cs typeface="Calibri" panose="020F0502020204030204"/>
              </a:rPr>
              <a:t>collector</a:t>
            </a:r>
            <a:r>
              <a:rPr lang="pt-BR" sz="1600" dirty="0">
                <a:ea typeface="Calibri" panose="020F0502020204030204"/>
                <a:cs typeface="Calibri" panose="020F0502020204030204"/>
              </a:rPr>
              <a:t> (coletor de lixo) que é um serviço executado automaticamente e que faz a limpeza de variáveis que não estão mais sendo usadas na memória (RAM). Atualmente está em </a:t>
            </a:r>
            <a:r>
              <a:rPr lang="pt-BR" sz="1600" dirty="0" err="1">
                <a:ea typeface="Calibri" panose="020F0502020204030204"/>
                <a:cs typeface="Calibri" panose="020F0502020204030204"/>
              </a:rPr>
              <a:t>EoL</a:t>
            </a:r>
            <a:r>
              <a:rPr lang="pt-BR" sz="1600" dirty="0">
                <a:ea typeface="Calibri" panose="020F0502020204030204"/>
                <a:cs typeface="Calibri" panose="020F0502020204030204"/>
              </a:rPr>
              <a:t> (</a:t>
            </a:r>
            <a:r>
              <a:rPr lang="pt-BR" sz="1600" dirty="0" err="1">
                <a:ea typeface="Calibri" panose="020F0502020204030204"/>
                <a:cs typeface="Calibri" panose="020F0502020204030204"/>
              </a:rPr>
              <a:t>End</a:t>
            </a:r>
            <a:r>
              <a:rPr lang="pt-BR" sz="1600" dirty="0">
                <a:ea typeface="Calibri" panose="020F0502020204030204"/>
                <a:cs typeface="Calibri" panose="020F0502020204030204"/>
              </a:rPr>
              <a:t> </a:t>
            </a:r>
            <a:r>
              <a:rPr lang="pt-BR" sz="1600" dirty="0" err="1">
                <a:ea typeface="Calibri" panose="020F0502020204030204"/>
                <a:cs typeface="Calibri" panose="020F0502020204030204"/>
              </a:rPr>
              <a:t>of</a:t>
            </a:r>
            <a:r>
              <a:rPr lang="pt-BR" sz="1600" dirty="0">
                <a:ea typeface="Calibri" panose="020F0502020204030204"/>
                <a:cs typeface="Calibri" panose="020F0502020204030204"/>
              </a:rPr>
              <a:t> Life, fim de vida).</a:t>
            </a: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ea typeface="+mn-lt"/>
                <a:cs typeface="+mn-lt"/>
              </a:rPr>
              <a:t>Versão 3 - Lançada por volta de 2008/2009. É a versão que é usada e mantida atualmente. Teve como objetivo corrigir erros e alterar estruturas da versão 2. Forte alteração no comando "print". Em muitos casos é incompatível com a versão 2.</a:t>
            </a:r>
          </a:p>
          <a:p>
            <a:pPr marL="285750" indent="-285750">
              <a:buFont typeface="Arial"/>
              <a:buChar char="•"/>
            </a:pPr>
            <a:endParaRPr lang="pt-BR" sz="1600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pt-BR" sz="1600" dirty="0">
                <a:solidFill>
                  <a:schemeClr val="accent1"/>
                </a:solidFill>
                <a:ea typeface="+mn-lt"/>
                <a:cs typeface="+mn-lt"/>
              </a:rPr>
              <a:t>https://docs.python.org/3.0/whatsnew/3.0.html</a:t>
            </a:r>
            <a:endParaRPr lang="pt-BR">
              <a:solidFill>
                <a:schemeClr val="accent1"/>
              </a:solidFill>
            </a:endParaRPr>
          </a:p>
          <a:p>
            <a:pPr marL="285750" indent="-285750">
              <a:buFont typeface="Arial"/>
              <a:buChar char="•"/>
            </a:pPr>
            <a:endParaRPr lang="pt-BR" sz="16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1600" dirty="0">
                <a:ea typeface="+mn-lt"/>
                <a:cs typeface="+mn-lt"/>
              </a:rPr>
              <a:t>Última versão até a data 28/12/2022: 3.11.2 - </a:t>
            </a:r>
            <a:r>
              <a:rPr lang="pt-BR" sz="1600" dirty="0">
                <a:solidFill>
                  <a:schemeClr val="accent1"/>
                </a:solidFill>
                <a:ea typeface="+mn-lt"/>
                <a:cs typeface="+mn-lt"/>
              </a:rPr>
              <a:t>https://www.python.org/downloads/</a:t>
            </a:r>
          </a:p>
          <a:p>
            <a:pPr marL="285750" indent="-285750">
              <a:buFont typeface="Arial"/>
              <a:buChar char="•"/>
            </a:pPr>
            <a:endParaRPr lang="pt-BR" sz="16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11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E6A7072C-9541-8E3B-1DCB-7EAFD6DB5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505" y="1457979"/>
            <a:ext cx="4050830" cy="1396600"/>
          </a:xfrm>
          <a:prstGeom prst="rect">
            <a:avLst/>
          </a:prstGeom>
        </p:spPr>
      </p:pic>
      <p:pic>
        <p:nvPicPr>
          <p:cNvPr id="14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1A6FEAF5-7B35-A8D4-6483-F913AF0D6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900" y="2935030"/>
            <a:ext cx="2755828" cy="333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10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729D09-3355-9CFE-B050-C982C52F561C}"/>
              </a:ext>
            </a:extLst>
          </p:cNvPr>
          <p:cNvSpPr txBox="1"/>
          <p:nvPr/>
        </p:nvSpPr>
        <p:spPr>
          <a:xfrm>
            <a:off x="892756" y="338722"/>
            <a:ext cx="728528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ea typeface="+mn-lt"/>
                <a:cs typeface="+mn-lt"/>
              </a:rPr>
              <a:t>Introdução ao Python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E608BB-5D3D-7358-3D32-D83D33AED5CD}"/>
              </a:ext>
            </a:extLst>
          </p:cNvPr>
          <p:cNvSpPr txBox="1"/>
          <p:nvPr/>
        </p:nvSpPr>
        <p:spPr>
          <a:xfrm>
            <a:off x="637512" y="871086"/>
            <a:ext cx="7520696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ea typeface="Calibri" panose="020F0502020204030204"/>
                <a:cs typeface="Calibri" panose="020F0502020204030204"/>
              </a:rPr>
              <a:t>Brincando com valores em Python</a:t>
            </a:r>
          </a:p>
          <a:p>
            <a:endParaRPr lang="pt-BR" b="1" dirty="0">
              <a:ea typeface="Calibri" panose="020F0502020204030204"/>
              <a:cs typeface="Calibri" panose="020F0502020204030204"/>
            </a:endParaRPr>
          </a:p>
          <a:p>
            <a:r>
              <a:rPr lang="pt-BR" dirty="0">
                <a:ea typeface="Calibri" panose="020F0502020204030204"/>
                <a:cs typeface="Calibri" panose="020F0502020204030204"/>
              </a:rPr>
              <a:t>Vamos colocar as expressões que calculamos nas aulas anteriores em nosso interpretador Python. Vamos ver como ele vai se comportar:</a:t>
            </a:r>
          </a:p>
          <a:p>
            <a:endParaRPr lang="pt-BR" dirty="0">
              <a:ea typeface="Calibri" panose="020F0502020204030204"/>
              <a:cs typeface="Calibri" panose="020F0502020204030204"/>
            </a:endParaRPr>
          </a:p>
          <a:p>
            <a:r>
              <a:rPr lang="pt-BR" dirty="0">
                <a:ea typeface="+mn-lt"/>
                <a:cs typeface="Calibri" panose="020F0502020204030204"/>
              </a:rPr>
              <a:t>Vamos instalar a biblioteca 3.11: </a:t>
            </a:r>
            <a:r>
              <a:rPr lang="pt-BR" dirty="0">
                <a:solidFill>
                  <a:schemeClr val="accent1"/>
                </a:solidFill>
                <a:ea typeface="+mn-lt"/>
                <a:cs typeface="+mn-lt"/>
              </a:rPr>
              <a:t>https://www.python.org/downloads/</a:t>
            </a:r>
            <a:endParaRPr lang="pt-BR" dirty="0">
              <a:solidFill>
                <a:schemeClr val="accent1"/>
              </a:solidFill>
              <a:ea typeface="+mn-lt"/>
              <a:cs typeface="Calibri" panose="020F0502020204030204"/>
            </a:endParaRPr>
          </a:p>
          <a:p>
            <a:endParaRPr lang="pt-BR" b="1" dirty="0">
              <a:ea typeface="+mn-lt"/>
              <a:cs typeface="Calibri" panose="020F0502020204030204"/>
            </a:endParaRPr>
          </a:p>
          <a:p>
            <a:r>
              <a:rPr lang="pt-BR" dirty="0">
                <a:ea typeface="+mn-lt"/>
                <a:cs typeface="Calibri" panose="020F0502020204030204"/>
              </a:rPr>
              <a:t>A) 80 + 12 / 10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Calibri" panose="020F0502020204030204"/>
              </a:rPr>
              <a:t>B) 2**4 / 11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Calibri" panose="020F0502020204030204"/>
              </a:rPr>
              <a:t>B) 11/ 2**4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Calibri" panose="020F0502020204030204"/>
              </a:rPr>
              <a:t>C) --80 +- 10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Calibri" panose="020F0502020204030204"/>
              </a:rPr>
              <a:t>D) -(80/10)**2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Calibri" panose="020F0502020204030204"/>
              </a:rPr>
              <a:t>E)---10/++-10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Calibri" panose="020F0502020204030204"/>
              </a:rPr>
              <a:t>F)-(400/2) -- (400/10)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Calibri" panose="020F0502020204030204"/>
              </a:rPr>
              <a:t>G)40%10**1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Calibri" panose="020F0502020204030204"/>
              </a:rPr>
              <a:t>H)40//10**1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Calibri" panose="020F0502020204030204"/>
              </a:rPr>
              <a:t>I) 10000//20%10*10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cs typeface="Calibri" panose="020F0502020204030204"/>
              </a:rPr>
              <a:t>J) -10000//100 * 10**2</a:t>
            </a:r>
            <a:endParaRPr lang="pt-BR" dirty="0"/>
          </a:p>
          <a:p>
            <a:endParaRPr lang="pt-BR" dirty="0">
              <a:ea typeface="Calibri" panose="020F0502020204030204"/>
              <a:cs typeface="Calibri" panose="020F0502020204030204"/>
            </a:endParaRPr>
          </a:p>
          <a:p>
            <a:r>
              <a:rPr lang="pt-BR" dirty="0">
                <a:ea typeface="Calibri" panose="020F0502020204030204"/>
                <a:cs typeface="Calibri" panose="020F0502020204030204"/>
              </a:rPr>
              <a:t>Escreva seu nome em Python através da função print()</a:t>
            </a:r>
          </a:p>
        </p:txBody>
      </p:sp>
      <p:pic>
        <p:nvPicPr>
          <p:cNvPr id="12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B0F3CC97-DC0B-C2CE-9728-3AC052393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823" y="1439320"/>
            <a:ext cx="3119497" cy="1072045"/>
          </a:xfrm>
          <a:prstGeom prst="rect">
            <a:avLst/>
          </a:prstGeom>
        </p:spPr>
      </p:pic>
      <p:pic>
        <p:nvPicPr>
          <p:cNvPr id="16" name="Imagem 7" descr="Uma imagem contendo Texto&#10;&#10;Descrição gerada automaticamente">
            <a:extLst>
              <a:ext uri="{FF2B5EF4-FFF2-40B4-BE49-F238E27FC236}">
                <a16:creationId xmlns:a16="http://schemas.microsoft.com/office/drawing/2014/main" id="{B388E6B6-074F-A070-D811-BF2DA0D8F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554" y="2849505"/>
            <a:ext cx="2743200" cy="33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48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729D09-3355-9CFE-B050-C982C52F561C}"/>
              </a:ext>
            </a:extLst>
          </p:cNvPr>
          <p:cNvSpPr txBox="1"/>
          <p:nvPr/>
        </p:nvSpPr>
        <p:spPr>
          <a:xfrm>
            <a:off x="892756" y="338722"/>
            <a:ext cx="728528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ea typeface="+mn-lt"/>
                <a:cs typeface="+mn-lt"/>
              </a:rPr>
              <a:t>Conceitos de programação em Python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B7EA085-1B47-FD2C-0AB3-FF24AEAA101F}"/>
              </a:ext>
            </a:extLst>
          </p:cNvPr>
          <p:cNvSpPr txBox="1"/>
          <p:nvPr/>
        </p:nvSpPr>
        <p:spPr>
          <a:xfrm>
            <a:off x="690675" y="915389"/>
            <a:ext cx="75206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 panose="020F0502020204030204"/>
              </a:rPr>
              <a:t>Operadores relacionais em Python (revisão):</a:t>
            </a:r>
            <a:endParaRPr lang="pt-BR" dirty="0"/>
          </a:p>
        </p:txBody>
      </p:sp>
      <p:pic>
        <p:nvPicPr>
          <p:cNvPr id="11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484F7554-1D99-D1CD-1148-7A6DE889A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377" y="1360492"/>
            <a:ext cx="3547039" cy="1223386"/>
          </a:xfrm>
          <a:prstGeom prst="rect">
            <a:avLst/>
          </a:prstGeom>
        </p:spPr>
      </p:pic>
      <p:pic>
        <p:nvPicPr>
          <p:cNvPr id="18" name="Imagem 9" descr="Tabela&#10;&#10;Descrição gerada automaticamente">
            <a:extLst>
              <a:ext uri="{FF2B5EF4-FFF2-40B4-BE49-F238E27FC236}">
                <a16:creationId xmlns:a16="http://schemas.microsoft.com/office/drawing/2014/main" id="{17E6B127-1202-6E9F-9EEF-7166965CC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63" y="1860652"/>
            <a:ext cx="7229650" cy="388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6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729D09-3355-9CFE-B050-C982C52F561C}"/>
              </a:ext>
            </a:extLst>
          </p:cNvPr>
          <p:cNvSpPr txBox="1"/>
          <p:nvPr/>
        </p:nvSpPr>
        <p:spPr>
          <a:xfrm>
            <a:off x="892756" y="338722"/>
            <a:ext cx="728528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ea typeface="+mn-lt"/>
                <a:cs typeface="+mn-lt"/>
              </a:rPr>
              <a:t>Conceitos de programação em Python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CA8EEB-9754-244E-F1E4-59A6E9392FBF}"/>
              </a:ext>
            </a:extLst>
          </p:cNvPr>
          <p:cNvSpPr txBox="1"/>
          <p:nvPr/>
        </p:nvSpPr>
        <p:spPr>
          <a:xfrm>
            <a:off x="708396" y="915389"/>
            <a:ext cx="6625790" cy="36317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ea typeface="Calibri" panose="020F0502020204030204"/>
                <a:cs typeface="Calibri" panose="020F0502020204030204"/>
              </a:rPr>
              <a:t>Tipos de dados em Python</a:t>
            </a:r>
          </a:p>
          <a:p>
            <a:endParaRPr lang="pt-BR" b="1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ea typeface="Calibri" panose="020F0502020204030204"/>
                <a:cs typeface="Calibri" panose="020F0502020204030204"/>
              </a:rPr>
              <a:t>Quando falamos em programação, temos que classificar e utilizar os dados e informações conforme sua natureza ou tipo de valor.</a:t>
            </a:r>
          </a:p>
          <a:p>
            <a:pPr marL="285750" indent="-285750">
              <a:buFont typeface="Arial"/>
              <a:buChar char="•"/>
            </a:pPr>
            <a:endParaRPr lang="pt-BR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ea typeface="Calibri" panose="020F0502020204030204"/>
                <a:cs typeface="Calibri" panose="020F0502020204030204"/>
              </a:rPr>
              <a:t>O nome "Renato" é um tipo de dados totalmente diferente do número 200. São tipos de dados que num primeiro momento são incompatíveis.</a:t>
            </a:r>
          </a:p>
          <a:p>
            <a:pPr marL="285750" indent="-285750">
              <a:buFont typeface="Arial"/>
              <a:buChar char="•"/>
            </a:pPr>
            <a:endParaRPr lang="pt-BR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ea typeface="Calibri" panose="020F0502020204030204"/>
                <a:cs typeface="Calibri" panose="020F0502020204030204"/>
              </a:rPr>
              <a:t>Para o computador, esses dados também são classificados de uma forma adequada, cada um com regras específicas.</a:t>
            </a: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12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8C86A871-C261-6D22-FC22-B427BD325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726" y="1360492"/>
            <a:ext cx="2926807" cy="1010735"/>
          </a:xfrm>
          <a:prstGeom prst="rect">
            <a:avLst/>
          </a:prstGeom>
        </p:spPr>
      </p:pic>
      <p:pic>
        <p:nvPicPr>
          <p:cNvPr id="15" name="Imagem 6">
            <a:extLst>
              <a:ext uri="{FF2B5EF4-FFF2-40B4-BE49-F238E27FC236}">
                <a16:creationId xmlns:a16="http://schemas.microsoft.com/office/drawing/2014/main" id="{DA7048ED-BF18-A34D-F8A9-4F8E7B0C8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387" y="2529172"/>
            <a:ext cx="4594322" cy="351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39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729D09-3355-9CFE-B050-C982C52F561C}"/>
              </a:ext>
            </a:extLst>
          </p:cNvPr>
          <p:cNvSpPr txBox="1"/>
          <p:nvPr/>
        </p:nvSpPr>
        <p:spPr>
          <a:xfrm>
            <a:off x="892756" y="338722"/>
            <a:ext cx="728528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ea typeface="+mn-lt"/>
                <a:cs typeface="+mn-lt"/>
              </a:rPr>
              <a:t>Conceitos de programação em Python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3396841-0F0C-3D82-2E21-70C9F4ACA3D1}"/>
              </a:ext>
            </a:extLst>
          </p:cNvPr>
          <p:cNvSpPr txBox="1"/>
          <p:nvPr/>
        </p:nvSpPr>
        <p:spPr>
          <a:xfrm>
            <a:off x="681814" y="915389"/>
            <a:ext cx="828269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ea typeface="Calibri" panose="020F0502020204030204"/>
                <a:cs typeface="Calibri" panose="020F0502020204030204"/>
              </a:rPr>
              <a:t>Tipos de dados em Python</a:t>
            </a:r>
          </a:p>
          <a:p>
            <a:endParaRPr lang="pt-BR" b="1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ea typeface="Calibri" panose="020F0502020204030204"/>
                <a:cs typeface="Calibri" panose="020F0502020204030204"/>
              </a:rPr>
              <a:t>Tipos básicos de dados</a:t>
            </a:r>
          </a:p>
        </p:txBody>
      </p:sp>
      <p:pic>
        <p:nvPicPr>
          <p:cNvPr id="11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C9EFED7A-DAFD-0FE4-C096-ED2041E4B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307" y="1360492"/>
            <a:ext cx="2926807" cy="1010735"/>
          </a:xfrm>
          <a:prstGeom prst="rect">
            <a:avLst/>
          </a:prstGeom>
        </p:spPr>
      </p:pic>
      <p:pic>
        <p:nvPicPr>
          <p:cNvPr id="16" name="Imagem 7" descr="Tabela&#10;&#10;Descrição gerada automaticamente">
            <a:extLst>
              <a:ext uri="{FF2B5EF4-FFF2-40B4-BE49-F238E27FC236}">
                <a16:creationId xmlns:a16="http://schemas.microsoft.com/office/drawing/2014/main" id="{8D391364-D309-474D-449E-09E783FCC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879" y="1895287"/>
            <a:ext cx="4430660" cy="415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36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" y="0"/>
            <a:ext cx="12191144" cy="6432398"/>
          </a:xfrm>
          <a:custGeom>
            <a:avLst/>
            <a:gdLst/>
            <a:ahLst/>
            <a:cxnLst/>
            <a:rect l="l" t="t" r="r" b="b"/>
            <a:pathLst>
              <a:path w="20104100" h="8167370">
                <a:moveTo>
                  <a:pt x="0" y="8167290"/>
                </a:moveTo>
                <a:lnTo>
                  <a:pt x="20104099" y="8167290"/>
                </a:lnTo>
                <a:lnTo>
                  <a:pt x="20104099" y="0"/>
                </a:lnTo>
                <a:lnTo>
                  <a:pt x="0" y="0"/>
                </a:lnTo>
                <a:lnTo>
                  <a:pt x="0" y="81672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667"/>
          </a:p>
        </p:txBody>
      </p:sp>
      <p:grpSp>
        <p:nvGrpSpPr>
          <p:cNvPr id="3" name="object 3"/>
          <p:cNvGrpSpPr/>
          <p:nvPr/>
        </p:nvGrpSpPr>
        <p:grpSpPr>
          <a:xfrm>
            <a:off x="9317173" y="634955"/>
            <a:ext cx="2239536" cy="571821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667"/>
            </a:p>
          </p:txBody>
        </p:sp>
      </p:grpSp>
      <p:sp>
        <p:nvSpPr>
          <p:cNvPr id="6" name="object 6"/>
          <p:cNvSpPr/>
          <p:nvPr/>
        </p:nvSpPr>
        <p:spPr>
          <a:xfrm>
            <a:off x="635383" y="475467"/>
            <a:ext cx="0" cy="889114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667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E77D8E8-8DCE-3698-D265-09D8E47376E9}"/>
              </a:ext>
            </a:extLst>
          </p:cNvPr>
          <p:cNvSpPr/>
          <p:nvPr/>
        </p:nvSpPr>
        <p:spPr>
          <a:xfrm>
            <a:off x="428" y="6432504"/>
            <a:ext cx="12191144" cy="42549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7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729D09-3355-9CFE-B050-C982C52F561C}"/>
              </a:ext>
            </a:extLst>
          </p:cNvPr>
          <p:cNvSpPr txBox="1"/>
          <p:nvPr/>
        </p:nvSpPr>
        <p:spPr>
          <a:xfrm>
            <a:off x="892756" y="338722"/>
            <a:ext cx="728528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ea typeface="+mn-lt"/>
                <a:cs typeface="+mn-lt"/>
              </a:rPr>
              <a:t>Conceitos de programação em Python</a:t>
            </a:r>
            <a:endParaRPr lang="pt-BR" dirty="0"/>
          </a:p>
        </p:txBody>
      </p:sp>
      <p:pic>
        <p:nvPicPr>
          <p:cNvPr id="11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C9EFED7A-DAFD-0FE4-C096-ED2041E4B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656" y="1360492"/>
            <a:ext cx="3520458" cy="12145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4B21E46-7B8C-1D77-243E-1CABA65B6FF3}"/>
              </a:ext>
            </a:extLst>
          </p:cNvPr>
          <p:cNvSpPr txBox="1"/>
          <p:nvPr/>
        </p:nvSpPr>
        <p:spPr>
          <a:xfrm>
            <a:off x="708396" y="915389"/>
            <a:ext cx="7520696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ea typeface="Calibri" panose="020F0502020204030204"/>
                <a:cs typeface="Calibri" panose="020F0502020204030204"/>
              </a:rPr>
              <a:t>Tipos de dados em Python</a:t>
            </a:r>
          </a:p>
          <a:p>
            <a:endParaRPr lang="pt-BR" b="1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ea typeface="Calibri" panose="020F0502020204030204"/>
                <a:cs typeface="Calibri" panose="020F0502020204030204"/>
              </a:rPr>
              <a:t>Tipos básicos de dados</a:t>
            </a:r>
          </a:p>
          <a:p>
            <a:pPr marL="285750" indent="-285750">
              <a:buFont typeface="Arial"/>
              <a:buChar char="•"/>
            </a:pPr>
            <a:endParaRPr lang="pt-BR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ea typeface="Calibri" panose="020F0502020204030204"/>
                <a:cs typeface="Calibri" panose="020F0502020204030204"/>
              </a:rPr>
              <a:t>Vamos realizar exemplos com o interpretador Python usando a função </a:t>
            </a:r>
            <a:r>
              <a:rPr lang="pt-BR" dirty="0" err="1">
                <a:ea typeface="Calibri" panose="020F0502020204030204"/>
                <a:cs typeface="Calibri" panose="020F0502020204030204"/>
              </a:rPr>
              <a:t>type</a:t>
            </a:r>
            <a:r>
              <a:rPr lang="pt-BR" dirty="0">
                <a:ea typeface="Calibri" panose="020F0502020204030204"/>
                <a:cs typeface="Calibri" panose="020F0502020204030204"/>
              </a:rPr>
              <a:t>() que nos retorna o tipo de dado de determinado valor:</a:t>
            </a:r>
          </a:p>
          <a:p>
            <a:pPr marL="285750" indent="-285750">
              <a:buFont typeface="Arial"/>
              <a:buChar char="•"/>
            </a:pPr>
            <a:endParaRPr lang="pt-BR" sz="1600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12" name="Imagem 7" descr="Texto, Carta&#10;&#10;Descrição gerada automaticamente">
            <a:extLst>
              <a:ext uri="{FF2B5EF4-FFF2-40B4-BE49-F238E27FC236}">
                <a16:creationId xmlns:a16="http://schemas.microsoft.com/office/drawing/2014/main" id="{F3FC565A-493D-007B-94D4-242E7798E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64" y="3069631"/>
            <a:ext cx="5494934" cy="2327981"/>
          </a:xfrm>
          <a:prstGeom prst="rect">
            <a:avLst/>
          </a:prstGeom>
        </p:spPr>
      </p:pic>
      <p:pic>
        <p:nvPicPr>
          <p:cNvPr id="15" name="Imagem 9" descr="Texto&#10;&#10;Descrição gerada automaticamente">
            <a:extLst>
              <a:ext uri="{FF2B5EF4-FFF2-40B4-BE49-F238E27FC236}">
                <a16:creationId xmlns:a16="http://schemas.microsoft.com/office/drawing/2014/main" id="{B2A0EDD6-B7A6-6B0E-F78F-831AD1FFD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944" y="3083013"/>
            <a:ext cx="2976726" cy="230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552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1796</Words>
  <Application>Microsoft Office PowerPoint</Application>
  <PresentationFormat>Widescreen</PresentationFormat>
  <Paragraphs>212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Arial,Sans-Serif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Wanteson Geremias Rodrigues</dc:creator>
  <cp:lastModifiedBy>Wanteson Geremias Rodrigues</cp:lastModifiedBy>
  <cp:revision>1</cp:revision>
  <dcterms:created xsi:type="dcterms:W3CDTF">2023-08-19T13:04:59Z</dcterms:created>
  <dcterms:modified xsi:type="dcterms:W3CDTF">2023-08-19T13:06:29Z</dcterms:modified>
</cp:coreProperties>
</file>