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B7_A58F533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30D4B1E-1AC7-D843-C629-FE3BD815F5CE}" name="Nathan de Matos" initials="NM" userId="3a5225b8559bdc1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modernComment_1B7_A58F53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2CA5B9-1F74-43AA-9489-E4C94C079539}" authorId="{330D4B1E-1AC7-D843-C629-FE3BD815F5CE}" created="2023-02-04T00:41:09.078">
    <pc:sldMkLst xmlns:pc="http://schemas.microsoft.com/office/powerpoint/2013/main/command">
      <pc:docMk/>
      <pc:sldMk cId="2777633590" sldId="439"/>
    </pc:sldMkLst>
    <p188:txBody>
      <a:bodyPr/>
      <a:lstStyle/>
      <a:p>
        <a:r>
          <a:rPr lang="pt-BR"/>
          <a:t>1 - Crie um algoritmo que receba dois valores.
Multiplique um valor pelo outro e mostre o resultado na tela.
2 - Crie um algoritmo que receba a idade de uma pessoa e verifique se ela pode se inscrever
em um curso da escola Ensina Legal, sabendo que somente pessoas entre 16 e 25 anos podem ser matriculadas.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A817-7652-0F81-5517-C5082D88A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E89F0-EF9A-0013-5F90-D37F80991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539AC-6DDA-2C1E-2D87-92A860B0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1A5C9B-A06A-EFD9-08FF-134CC0F3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D82B4-F3A3-EC94-1E36-9C185BF1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7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3E893-1566-2568-1F66-B4AD76D4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CCE35-30CE-AF00-1A2B-34B67F2A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95F4F2-A55E-7DED-441A-39A5D5DE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85B16E-A6EF-172D-FA49-BE250517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6ABF4-6580-0286-FC7A-73922EF2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8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9AA619-5565-6861-78C9-3CB8CCBD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70D904-54DD-AF4A-2C69-CD948EB4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98AEF-F542-FA74-481A-DE8D21E0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10400-7E2A-8CAB-7C48-FF52AF27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BC121-3991-57D8-32C8-56A672A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5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B8B7-5185-B02A-8909-D2D6E036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0863C-167E-49B9-D5E4-71600CDD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1DD20-380F-DAEA-167B-C8147670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7F76C-ED2F-0FA6-D508-7D01505F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858F9-454B-E53D-3FC2-E73E61DA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8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5CC3-2759-9760-62BD-F257C9E2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A99F1-AF9C-7585-6A83-458237B86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8506B5-8D3A-2218-E8C5-18902A10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F73C0-771E-9D25-DC46-2D7DF9D6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6FA31-A370-0CEA-6B24-05773467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50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ABA6F-56EE-8A6C-60DD-BBDD6E63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4D5C65-FBC3-080A-192E-EB5735226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FBC3B3-B9C8-2480-3A82-8910F604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336298-D142-691B-A5D3-F97463AE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88BEE7-93EF-6354-4363-64F86C91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8E513-4A1F-15F2-4AB0-18812BFF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57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24797-97F1-17EE-63F2-F5C08186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B322DA-7F00-E9BB-18C8-54CC16DA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82652-473C-E850-5D96-79DFC17A0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FCC6C6-D96F-1B62-B871-88E33CBB3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54026F-3C45-39FF-EC05-01E20CB28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F882D6-03B6-3275-80DC-D6D9BAF7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E92B9B-F6BD-3A2D-C5E5-21E1207F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F5B487-FF23-357B-F9B5-84312447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08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50B-E092-CFFC-3C58-EDEDF4C2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9D0158-B5F8-6B4A-0884-37B41C0F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018752-1C82-599D-7E09-7D2D03A1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39A545-75AF-0409-B0BA-6F7CDAFE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118014-31B8-274E-916F-AE5FCDD7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EA8307-0C45-82C3-D8F4-2D6DDED9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7A7B14-7A53-D79B-EB17-27D99EF1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5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EB0DF-C706-9F23-6F6C-44D39283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A67EB-7661-3A5D-553B-BD99C97E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4DF118-89DA-F66B-A9CD-C5C9609A6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56075E-427D-E1E6-D9C9-376C1671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66EE5-616F-E725-2624-DCAC7426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484A63-4498-866C-CF99-758761F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7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E3BE7-B494-8D27-31D2-7D87FF5C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6845BB-6E89-6EAB-DEB1-CBA0DC867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B8517C-DEA3-B222-3238-0C17CA5B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591E5-0D9D-3B83-1856-0AFF691B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DED6FB-0769-9968-C7BE-C0F06D74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A5FD3B-9C4C-0BA9-9EFE-650A3B40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5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C59712-E515-40C4-110C-AC465F25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8594-EBD6-148C-FC75-A06D4A3E4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04AB14-8CA6-BF3D-2664-CE6286B52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5B8C-0983-4AED-99D3-EEF16FED49CD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300674-3C20-D1C8-4F41-D1568BBB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9CDD6-6202-5E18-44E5-E2FC1C53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4C07-E4E3-48E6-9BC4-AEC3BAA4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3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B7_A58F533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3ECD9D-94F8-CF64-A8C6-CBCC5E7918A0}"/>
              </a:ext>
            </a:extLst>
          </p:cNvPr>
          <p:cNvSpPr txBox="1"/>
          <p:nvPr/>
        </p:nvSpPr>
        <p:spPr>
          <a:xfrm>
            <a:off x="668608" y="915989"/>
            <a:ext cx="7266088" cy="42561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Expressões aritméticas</a:t>
            </a:r>
            <a:endParaRPr lang="pt-BR" dirty="0"/>
          </a:p>
          <a:p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Na matemática devemos seguir algumas regras para realizar cálculos com operadores diferentes na mesma expressão.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Exemplo de expressão: 4 - 2 + 15 - 9 = 8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No exemplo acima a ordem dos operadores (+ e -) não influenciam no resultado final: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15 + 4 - 9 - 2 = 8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- 9 + 4 - 2 + 15 = 8 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Nesta expressão o resultado será sempre o correto.</a:t>
            </a:r>
            <a:endParaRPr lang="pt-BR" dirty="0">
              <a:ea typeface="Calibri"/>
              <a:cs typeface="Calibri"/>
            </a:endParaRPr>
          </a:p>
        </p:txBody>
      </p:sp>
      <p:pic>
        <p:nvPicPr>
          <p:cNvPr id="12" name="Imagem 6" descr="Lousa verde com texto branco sobre fundo preto&#10;&#10;Descrição gerada automaticamente">
            <a:extLst>
              <a:ext uri="{FF2B5EF4-FFF2-40B4-BE49-F238E27FC236}">
                <a16:creationId xmlns:a16="http://schemas.microsoft.com/office/drawing/2014/main" id="{41DCD635-AD87-0E0C-A9F2-995866FE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991" y="1767980"/>
            <a:ext cx="4027967" cy="302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3DCB7B-DE2B-E9F5-25C5-2FD796660D66}"/>
              </a:ext>
            </a:extLst>
          </p:cNvPr>
          <p:cNvSpPr txBox="1"/>
          <p:nvPr/>
        </p:nvSpPr>
        <p:spPr>
          <a:xfrm>
            <a:off x="677469" y="915988"/>
            <a:ext cx="8081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Fluxogramas</a:t>
            </a:r>
            <a:endParaRPr lang="pt-BR" dirty="0"/>
          </a:p>
          <a:p>
            <a:r>
              <a:rPr lang="pt-BR" dirty="0">
                <a:cs typeface="Calibri"/>
              </a:rPr>
              <a:t>Exemplo de um fluxograma de logística industrial:</a:t>
            </a:r>
            <a:endParaRPr lang="pt-BR" dirty="0">
              <a:ea typeface="Calibri"/>
              <a:cs typeface="Calibri"/>
            </a:endParaRPr>
          </a:p>
        </p:txBody>
      </p:sp>
      <p:pic>
        <p:nvPicPr>
          <p:cNvPr id="11" name="Imagem 7" descr="Diagrama&#10;&#10;Descrição gerada automaticamente">
            <a:extLst>
              <a:ext uri="{FF2B5EF4-FFF2-40B4-BE49-F238E27FC236}">
                <a16:creationId xmlns:a16="http://schemas.microsoft.com/office/drawing/2014/main" id="{15886B52-2821-CCFF-E683-FEA040A6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10" y="1558893"/>
            <a:ext cx="6221899" cy="48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0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1C4E0F-828A-C5D9-2D09-4D864923F8B3}"/>
              </a:ext>
            </a:extLst>
          </p:cNvPr>
          <p:cNvSpPr txBox="1"/>
          <p:nvPr/>
        </p:nvSpPr>
        <p:spPr>
          <a:xfrm>
            <a:off x="695190" y="924849"/>
            <a:ext cx="80812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Fluxogramas</a:t>
            </a:r>
            <a:endParaRPr lang="pt-BR" dirty="0"/>
          </a:p>
          <a:p>
            <a:endParaRPr lang="pt-BR" dirty="0">
              <a:cs typeface="Calibri"/>
            </a:endParaRPr>
          </a:p>
          <a:p>
            <a:r>
              <a:rPr lang="pt-BR" dirty="0">
                <a:ea typeface="Calibri" panose="020F0502020204030204"/>
                <a:cs typeface="Calibri" panose="020F0502020204030204"/>
              </a:rPr>
              <a:t>Exemplo de algumas regras na construção de fluxogramas:</a:t>
            </a:r>
          </a:p>
        </p:txBody>
      </p:sp>
      <p:pic>
        <p:nvPicPr>
          <p:cNvPr id="12" name="Imagem 7" descr="Diagrama&#10;&#10;Descrição gerada automaticamente">
            <a:extLst>
              <a:ext uri="{FF2B5EF4-FFF2-40B4-BE49-F238E27FC236}">
                <a16:creationId xmlns:a16="http://schemas.microsoft.com/office/drawing/2014/main" id="{EB03D8FB-9576-5D8F-5FE8-1FD182E1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1" y="2006037"/>
            <a:ext cx="5945392" cy="4141180"/>
          </a:xfrm>
          <a:prstGeom prst="rect">
            <a:avLst/>
          </a:prstGeom>
        </p:spPr>
      </p:pic>
      <p:pic>
        <p:nvPicPr>
          <p:cNvPr id="15" name="Imagem 8" descr="Diagrama&#10;&#10;Descrição gerada automaticamente">
            <a:extLst>
              <a:ext uri="{FF2B5EF4-FFF2-40B4-BE49-F238E27FC236}">
                <a16:creationId xmlns:a16="http://schemas.microsoft.com/office/drawing/2014/main" id="{AC9DEC36-C8D1-3B71-3356-136DDF2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455" y="2006612"/>
            <a:ext cx="2065817" cy="41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5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341E30-69BA-AD29-F74F-58EF5D93EFD4}"/>
              </a:ext>
            </a:extLst>
          </p:cNvPr>
          <p:cNvSpPr txBox="1"/>
          <p:nvPr/>
        </p:nvSpPr>
        <p:spPr>
          <a:xfrm>
            <a:off x="677469" y="915989"/>
            <a:ext cx="5192739" cy="2299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Fluxogramas</a:t>
            </a:r>
            <a:endParaRPr lang="pt-BR" dirty="0"/>
          </a:p>
          <a:p>
            <a:endParaRPr lang="pt-BR" dirty="0">
              <a:cs typeface="Calibri"/>
            </a:endParaRPr>
          </a:p>
          <a:p>
            <a:r>
              <a:rPr lang="pt-BR" dirty="0">
                <a:ea typeface="Calibri" panose="020F0502020204030204"/>
                <a:cs typeface="Calibri" panose="020F0502020204030204"/>
              </a:rPr>
              <a:t>Algoritmo "Comer picolé"</a:t>
            </a:r>
          </a:p>
          <a:p>
            <a:endParaRPr lang="pt-BR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latin typeface="Calibri" panose="020F0502020204030204"/>
                <a:ea typeface="Calibri"/>
                <a:cs typeface="Calibri"/>
              </a:rPr>
              <a:t>1 – Comprar picolé</a:t>
            </a:r>
          </a:p>
          <a:p>
            <a:r>
              <a:rPr lang="pt-BR" dirty="0">
                <a:ea typeface="Calibri"/>
                <a:cs typeface="Calibri"/>
              </a:rPr>
              <a:t>2 – Abrir picolé</a:t>
            </a:r>
          </a:p>
          <a:p>
            <a:r>
              <a:rPr lang="pt-BR" dirty="0">
                <a:ea typeface="Calibri"/>
                <a:cs typeface="Calibri"/>
              </a:rPr>
              <a:t>3 – Comer picolé</a:t>
            </a:r>
          </a:p>
          <a:p>
            <a:r>
              <a:rPr lang="pt-BR" dirty="0">
                <a:ea typeface="Calibri"/>
                <a:cs typeface="Calibri"/>
              </a:rPr>
              <a:t>4 – Jogar papel do picolé no lixo.</a:t>
            </a:r>
          </a:p>
        </p:txBody>
      </p:sp>
      <p:pic>
        <p:nvPicPr>
          <p:cNvPr id="11" name="Imagem 9" descr="Diagrama&#10;&#10;Descrição gerada automaticamente">
            <a:extLst>
              <a:ext uri="{FF2B5EF4-FFF2-40B4-BE49-F238E27FC236}">
                <a16:creationId xmlns:a16="http://schemas.microsoft.com/office/drawing/2014/main" id="{CCCF3449-8E1A-DD8F-D733-E742F32E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79" y="783142"/>
            <a:ext cx="2945687" cy="56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FA0145-32A8-6B65-0DA6-12585081F690}"/>
              </a:ext>
            </a:extLst>
          </p:cNvPr>
          <p:cNvSpPr txBox="1"/>
          <p:nvPr/>
        </p:nvSpPr>
        <p:spPr>
          <a:xfrm>
            <a:off x="686329" y="915988"/>
            <a:ext cx="8563380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Fluxogramas</a:t>
            </a:r>
            <a:endParaRPr lang="pt-BR" dirty="0"/>
          </a:p>
          <a:p>
            <a:r>
              <a:rPr lang="pt-BR" b="1" dirty="0">
                <a:ea typeface="Calibri" panose="020F0502020204030204"/>
                <a:cs typeface="Calibri" panose="020F0502020204030204"/>
              </a:rPr>
              <a:t>Recebendo dados de entrada para criar algoritmos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/>
              </a:rPr>
              <a:t>Fizemos até agora algoritmos ou comparações de forma direta, com base no objetivo que gostaríamos de fazer (trocar pneu do carro, trocar uma lâmpada, comer um bolo, </a:t>
            </a:r>
            <a:r>
              <a:rPr lang="pt-BR" sz="1600" dirty="0" err="1">
                <a:ea typeface="Calibri" panose="020F0502020204030204"/>
                <a:cs typeface="Calibri"/>
              </a:rPr>
              <a:t>etc</a:t>
            </a:r>
            <a:r>
              <a:rPr lang="pt-BR" sz="1600" dirty="0">
                <a:ea typeface="Calibri" panose="020F0502020204030204"/>
                <a:cs typeface="Calibri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/>
              </a:rPr>
              <a:t>Porém, no contexto da programação de computadores, a maioria dos algoritmos e procedimentos receberão "input" (entrada de dados) de um agente externo (usuário, dados encaminhados de outro sistema, dados originados de um arquivo, </a:t>
            </a:r>
            <a:r>
              <a:rPr lang="pt-BR" sz="1600" dirty="0" err="1">
                <a:ea typeface="Calibri" panose="020F0502020204030204"/>
                <a:cs typeface="Calibri"/>
              </a:rPr>
              <a:t>etc</a:t>
            </a:r>
            <a:r>
              <a:rPr lang="pt-BR" sz="1600" dirty="0">
                <a:ea typeface="Calibri" panose="020F0502020204030204"/>
                <a:cs typeface="Calibri"/>
              </a:rPr>
              <a:t>).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/>
              </a:rPr>
              <a:t>Dessa forma, </a:t>
            </a:r>
            <a:r>
              <a:rPr lang="pt-BR" sz="1600" u="sng" dirty="0">
                <a:ea typeface="Calibri" panose="020F0502020204030204"/>
                <a:cs typeface="Calibri"/>
              </a:rPr>
              <a:t>nossos algoritmos começam a ter sentido e principalmente ter alguma utilidade em nível de facilitação de rotinas e ou procedimentos.</a:t>
            </a:r>
          </a:p>
          <a:p>
            <a:pPr marL="285750" indent="-285750">
              <a:buFont typeface="Arial"/>
              <a:buChar char="•"/>
            </a:pPr>
            <a:endParaRPr lang="pt-BR" sz="1600" u="sng" dirty="0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/>
              </a:rPr>
              <a:t>Exemplo: Calcular de forma automática a nota média de um aluno em determinado curso.</a:t>
            </a:r>
            <a:endParaRPr lang="pt-BR" sz="1600" u="sng" dirty="0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/>
            </a:endParaRPr>
          </a:p>
        </p:txBody>
      </p:sp>
      <p:pic>
        <p:nvPicPr>
          <p:cNvPr id="12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2C392203-922E-E771-D281-DF4588D9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98" y="4756801"/>
            <a:ext cx="5662061" cy="9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F52897-8424-DF24-72AD-7766F3B52EF7}"/>
              </a:ext>
            </a:extLst>
          </p:cNvPr>
          <p:cNvSpPr txBox="1"/>
          <p:nvPr/>
        </p:nvSpPr>
        <p:spPr>
          <a:xfrm>
            <a:off x="642027" y="915988"/>
            <a:ext cx="852793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Fluxogramas</a:t>
            </a:r>
            <a:endParaRPr lang="pt-BR" dirty="0"/>
          </a:p>
          <a:p>
            <a:r>
              <a:rPr lang="pt-BR" b="1" dirty="0">
                <a:ea typeface="Calibri" panose="020F0502020204030204"/>
                <a:cs typeface="Calibri" panose="020F0502020204030204"/>
              </a:rPr>
              <a:t>Recebendo dados de entrada para criar algoritmos</a:t>
            </a:r>
          </a:p>
          <a:p>
            <a:pPr marL="285750" indent="-285750">
              <a:buFont typeface="Arial"/>
              <a:buChar char="•"/>
            </a:pPr>
            <a:endParaRPr lang="pt-BR" sz="1600" u="sng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/>
              </a:rPr>
              <a:t>Exemplo: Crie um algoritmo que calcule de forma automática a nota média de um aluno em determinado curso, tendo como regra o que segue: Aluno terá três provas com pesos iguais e o algoritmo deverá mostrar a média de suas notas:</a:t>
            </a:r>
            <a:endParaRPr lang="pt-BR" sz="1600" u="sng" dirty="0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Algoritmo </a:t>
            </a:r>
            <a:r>
              <a:rPr lang="pt-BR" sz="1600" dirty="0" err="1">
                <a:ea typeface="Calibri" panose="020F0502020204030204"/>
                <a:cs typeface="Calibri"/>
              </a:rPr>
              <a:t>nota_media</a:t>
            </a:r>
            <a:endParaRPr lang="pt-BR" sz="1600" dirty="0">
              <a:ea typeface="Calibri" panose="020F0502020204030204"/>
              <a:cs typeface="Calibri"/>
            </a:endParaRPr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Início</a:t>
            </a:r>
          </a:p>
          <a:p>
            <a:r>
              <a:rPr lang="pt-BR" sz="1600" dirty="0">
                <a:ea typeface="Calibri" panose="020F0502020204030204"/>
                <a:cs typeface="Calibri"/>
              </a:rPr>
              <a:t>   Receber a nota 1</a:t>
            </a:r>
          </a:p>
          <a:p>
            <a:r>
              <a:rPr lang="pt-BR" sz="1600" dirty="0">
                <a:ea typeface="Calibri" panose="020F0502020204030204"/>
                <a:cs typeface="Calibri"/>
              </a:rPr>
              <a:t>   Receber a nota 2</a:t>
            </a:r>
          </a:p>
          <a:p>
            <a:r>
              <a:rPr lang="pt-BR" sz="1600" dirty="0">
                <a:ea typeface="Calibri" panose="020F0502020204030204"/>
                <a:cs typeface="Calibri"/>
              </a:rPr>
              <a:t>   Receber a nota 3</a:t>
            </a:r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   Calcular média: (nota 1 + nota 2 + nota 3)/3</a:t>
            </a:r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   Imprimir a nota média do aluno</a:t>
            </a:r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Fim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/>
            </a:endParaRPr>
          </a:p>
        </p:txBody>
      </p:sp>
      <p:pic>
        <p:nvPicPr>
          <p:cNvPr id="11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9F9C5530-DD2E-2F0C-FED7-DF3E6E6C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691" y="5501079"/>
            <a:ext cx="4705131" cy="793869"/>
          </a:xfrm>
          <a:prstGeom prst="rect">
            <a:avLst/>
          </a:prstGeom>
        </p:spPr>
      </p:pic>
      <p:pic>
        <p:nvPicPr>
          <p:cNvPr id="15" name="Imagem 8" descr="Diagrama&#10;&#10;Descrição gerada automaticamente">
            <a:extLst>
              <a:ext uri="{FF2B5EF4-FFF2-40B4-BE49-F238E27FC236}">
                <a16:creationId xmlns:a16="http://schemas.microsoft.com/office/drawing/2014/main" id="{28E77E1D-EF9E-FD4B-7797-392F049E9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762" y="1313344"/>
            <a:ext cx="1598985" cy="48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065EB2-48F0-2A80-EBDA-341225C4B3E3}"/>
              </a:ext>
            </a:extLst>
          </p:cNvPr>
          <p:cNvSpPr txBox="1"/>
          <p:nvPr/>
        </p:nvSpPr>
        <p:spPr>
          <a:xfrm>
            <a:off x="668608" y="915988"/>
            <a:ext cx="852793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Fluxogramas</a:t>
            </a:r>
            <a:endParaRPr lang="pt-BR" dirty="0"/>
          </a:p>
          <a:p>
            <a:r>
              <a:rPr lang="pt-BR" b="1" dirty="0">
                <a:ea typeface="Calibri" panose="020F0502020204030204"/>
                <a:cs typeface="Calibri" panose="020F0502020204030204"/>
              </a:rPr>
              <a:t>Recebendo dados de entrada para criar algoritmos</a:t>
            </a:r>
          </a:p>
          <a:p>
            <a:pPr marL="285750" indent="-285750">
              <a:buFont typeface="Arial"/>
              <a:buChar char="•"/>
            </a:pPr>
            <a:endParaRPr lang="pt-BR" sz="1600" u="sng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/>
              </a:rPr>
              <a:t>Exemplo: Crie um algoritmo que receba a idade de uma pessoa e imprima ano de sua data de nascimento:</a:t>
            </a:r>
            <a:endParaRPr lang="pt-BR" sz="1600" u="sng" dirty="0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Algoritmo </a:t>
            </a:r>
            <a:r>
              <a:rPr lang="pt-BR" sz="1600" dirty="0" err="1">
                <a:ea typeface="Calibri" panose="020F0502020204030204"/>
                <a:cs typeface="Calibri"/>
              </a:rPr>
              <a:t>ano_nascimento</a:t>
            </a:r>
            <a:endParaRPr lang="pt-BR" sz="1600">
              <a:ea typeface="Calibri" panose="020F0502020204030204"/>
              <a:cs typeface="Calibri"/>
            </a:endParaRPr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Início</a:t>
            </a:r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   Receber idade</a:t>
            </a:r>
          </a:p>
          <a:p>
            <a:r>
              <a:rPr lang="pt-BR" sz="1600" dirty="0">
                <a:ea typeface="Calibri" panose="020F0502020204030204"/>
                <a:cs typeface="Calibri"/>
              </a:rPr>
              <a:t>   Calcular ano de nascimento: (ano atual – idade)</a:t>
            </a:r>
          </a:p>
          <a:p>
            <a:r>
              <a:rPr lang="pt-BR" sz="1600" dirty="0">
                <a:ea typeface="Calibri" panose="020F0502020204030204"/>
                <a:cs typeface="Calibri"/>
              </a:rPr>
              <a:t>   Imprimir ano de nascimento</a:t>
            </a:r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Fim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/>
            </a:endParaRPr>
          </a:p>
        </p:txBody>
      </p:sp>
      <p:pic>
        <p:nvPicPr>
          <p:cNvPr id="12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0F87F5AF-3B86-2219-45F0-945B6D06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58" y="5465639"/>
            <a:ext cx="5130433" cy="864752"/>
          </a:xfrm>
          <a:prstGeom prst="rect">
            <a:avLst/>
          </a:prstGeom>
        </p:spPr>
      </p:pic>
      <p:pic>
        <p:nvPicPr>
          <p:cNvPr id="16" name="Imagem 7" descr="Diagrama&#10;&#10;Descrição gerada automaticamente">
            <a:extLst>
              <a:ext uri="{FF2B5EF4-FFF2-40B4-BE49-F238E27FC236}">
                <a16:creationId xmlns:a16="http://schemas.microsoft.com/office/drawing/2014/main" id="{11ADF3F2-9F74-0A7A-DC2C-DBCB6E5C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76" y="1458317"/>
            <a:ext cx="1769971" cy="45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8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D376A-2FC8-92D8-AA7F-1E2FF12D374F}"/>
              </a:ext>
            </a:extLst>
          </p:cNvPr>
          <p:cNvSpPr txBox="1"/>
          <p:nvPr/>
        </p:nvSpPr>
        <p:spPr>
          <a:xfrm>
            <a:off x="668608" y="915988"/>
            <a:ext cx="725203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Fluxogramas</a:t>
            </a:r>
            <a:endParaRPr lang="pt-BR" dirty="0"/>
          </a:p>
          <a:p>
            <a:r>
              <a:rPr lang="pt-BR" b="1" dirty="0">
                <a:ea typeface="Calibri" panose="020F0502020204030204"/>
                <a:cs typeface="Calibri" panose="020F0502020204030204"/>
              </a:rPr>
              <a:t>Entradas de dados e condições (tomadas de decisão)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/>
              </a:rPr>
              <a:t>Quando estamos criando nosso algoritmo e temos a missão de facilitar ou automatizar um processo, além de termos as entradas de dados (input) e realizarmos seu processamento, em muitos casos será necessário tomar decisões dependendo do resultado obtido em nosso processamento.</a:t>
            </a:r>
          </a:p>
          <a:p>
            <a:pPr marL="285750" indent="-285750">
              <a:buFont typeface="Arial"/>
              <a:buChar char="•"/>
            </a:pPr>
            <a:endParaRPr lang="pt-BR" dirty="0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/>
              </a:rPr>
              <a:t>Exemplos: </a:t>
            </a:r>
          </a:p>
          <a:p>
            <a:pPr marL="285750" indent="-285750">
              <a:buFont typeface="Arial"/>
              <a:buChar char="•"/>
            </a:pPr>
            <a:endParaRPr lang="pt-BR" dirty="0">
              <a:ea typeface="Calibri" panose="020F0502020204030204"/>
              <a:cs typeface="Calibri"/>
            </a:endParaRPr>
          </a:p>
          <a:p>
            <a:r>
              <a:rPr lang="pt-BR" dirty="0">
                <a:ea typeface="Calibri" panose="020F0502020204030204"/>
                <a:cs typeface="Calibri"/>
              </a:rPr>
              <a:t>Hoje vai fazer sol? </a:t>
            </a:r>
            <a:r>
              <a:rPr lang="pt-BR" b="1" dirty="0">
                <a:ea typeface="Calibri" panose="020F0502020204030204"/>
                <a:cs typeface="Calibri"/>
              </a:rPr>
              <a:t>Se</a:t>
            </a:r>
            <a:r>
              <a:rPr lang="pt-BR" dirty="0">
                <a:ea typeface="Calibri" panose="020F0502020204030204"/>
                <a:cs typeface="Calibri"/>
              </a:rPr>
              <a:t> fazer sol irei andar de bicicleta </a:t>
            </a:r>
            <a:r>
              <a:rPr lang="pt-BR" b="1" dirty="0">
                <a:ea typeface="Calibri" panose="020F0502020204030204"/>
                <a:cs typeface="Calibri"/>
              </a:rPr>
              <a:t>senão</a:t>
            </a:r>
            <a:r>
              <a:rPr lang="pt-BR" dirty="0">
                <a:ea typeface="Calibri" panose="020F0502020204030204"/>
                <a:cs typeface="Calibri"/>
              </a:rPr>
              <a:t> ficarei em casa.</a:t>
            </a:r>
            <a:endParaRPr lang="pt-BR" dirty="0">
              <a:cs typeface="Calibri"/>
            </a:endParaRPr>
          </a:p>
          <a:p>
            <a:endParaRPr lang="pt-BR" dirty="0">
              <a:ea typeface="Calibri" panose="020F0502020204030204"/>
              <a:cs typeface="Calibri"/>
            </a:endParaRPr>
          </a:p>
          <a:p>
            <a:r>
              <a:rPr lang="pt-BR" b="1" dirty="0">
                <a:ea typeface="Calibri" panose="020F0502020204030204"/>
                <a:cs typeface="Calibri"/>
              </a:rPr>
              <a:t>Se</a:t>
            </a:r>
            <a:r>
              <a:rPr lang="pt-BR" dirty="0">
                <a:ea typeface="Calibri" panose="020F0502020204030204"/>
                <a:cs typeface="Calibri"/>
              </a:rPr>
              <a:t> eu assistir as aulas irei aprender, </a:t>
            </a:r>
            <a:r>
              <a:rPr lang="pt-BR" b="1" dirty="0">
                <a:ea typeface="Calibri" panose="020F0502020204030204"/>
                <a:cs typeface="Calibri"/>
              </a:rPr>
              <a:t>senão</a:t>
            </a:r>
            <a:r>
              <a:rPr lang="pt-BR" dirty="0">
                <a:ea typeface="Calibri" panose="020F0502020204030204"/>
                <a:cs typeface="Calibri"/>
              </a:rPr>
              <a:t> não irei aprender.</a:t>
            </a:r>
          </a:p>
        </p:txBody>
      </p:sp>
      <p:pic>
        <p:nvPicPr>
          <p:cNvPr id="15" name="Imagem 16" descr="Diagrama&#10;&#10;Descrição gerada automaticamente">
            <a:extLst>
              <a:ext uri="{FF2B5EF4-FFF2-40B4-BE49-F238E27FC236}">
                <a16:creationId xmlns:a16="http://schemas.microsoft.com/office/drawing/2014/main" id="{1818AA1D-CD99-CEF5-CA25-E2011345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91" y="1544078"/>
            <a:ext cx="4098851" cy="34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8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16B007-CC96-4EBA-F19B-3459E014C5D2}"/>
              </a:ext>
            </a:extLst>
          </p:cNvPr>
          <p:cNvSpPr txBox="1"/>
          <p:nvPr/>
        </p:nvSpPr>
        <p:spPr>
          <a:xfrm>
            <a:off x="721771" y="915988"/>
            <a:ext cx="8527939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Entradas de dados e condições (tomadas de decisão)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Exemplo:</a:t>
            </a:r>
            <a:r>
              <a:rPr lang="pt-BR" sz="1600" b="1" dirty="0">
                <a:ea typeface="Calibri" panose="020F0502020204030204"/>
                <a:cs typeface="Calibri" panose="020F0502020204030204"/>
              </a:rPr>
              <a:t> 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Crie um algoritmo que calcule de forma automática a nota média de um aluno em determinado curso e mostre como resultado a nota média e se o aluno vai ganhar certificado ou não: Regras: Terão três notas de entrada e o aluno deverá ter média igual ou superior a 7.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Início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   Receber nota 1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   Receber nota 2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   Receber nota 3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   Calcular média: (nota 1 + nota 2 + nota 3)/3</a:t>
            </a:r>
          </a:p>
          <a:p>
            <a:r>
              <a:rPr lang="pt-BR" sz="1600" dirty="0">
                <a:cs typeface="Calibri" panose="020F0502020204030204"/>
              </a:rPr>
              <a:t>   Imprimir média</a:t>
            </a:r>
            <a:endParaRPr lang="pt-BR" dirty="0"/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b="1" dirty="0">
                <a:ea typeface="Calibri" panose="020F0502020204030204"/>
                <a:cs typeface="Calibri"/>
              </a:rPr>
              <a:t>   Se</a:t>
            </a:r>
            <a:r>
              <a:rPr lang="pt-BR" sz="1600" dirty="0">
                <a:ea typeface="Calibri" panose="020F0502020204030204"/>
                <a:cs typeface="Calibri"/>
              </a:rPr>
              <a:t> </a:t>
            </a:r>
            <a:r>
              <a:rPr lang="pt-BR" sz="1600" b="1" dirty="0">
                <a:ea typeface="Calibri" panose="020F0502020204030204"/>
                <a:cs typeface="Calibri"/>
              </a:rPr>
              <a:t>média &gt;= 7 então</a:t>
            </a:r>
          </a:p>
          <a:p>
            <a:r>
              <a:rPr lang="pt-BR" sz="1600" dirty="0">
                <a:ea typeface="Calibri" panose="020F0502020204030204"/>
                <a:cs typeface="Calibri"/>
              </a:rPr>
              <a:t>      Imprimir Aluno receberá certificado</a:t>
            </a:r>
          </a:p>
          <a:p>
            <a:r>
              <a:rPr lang="pt-BR" sz="1600" b="1" dirty="0">
                <a:ea typeface="Calibri" panose="020F0502020204030204"/>
                <a:cs typeface="Calibri"/>
              </a:rPr>
              <a:t>   Senão</a:t>
            </a:r>
          </a:p>
          <a:p>
            <a:r>
              <a:rPr lang="pt-BR" sz="1600" dirty="0">
                <a:ea typeface="Calibri" panose="020F0502020204030204"/>
                <a:cs typeface="Calibri"/>
              </a:rPr>
              <a:t>      Imprimir Aluno reprovado</a:t>
            </a:r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Fim.</a:t>
            </a:r>
          </a:p>
        </p:txBody>
      </p:sp>
    </p:spTree>
    <p:extLst>
      <p:ext uri="{BB962C8B-B14F-4D97-AF65-F5344CB8AC3E}">
        <p14:creationId xmlns:p14="http://schemas.microsoft.com/office/powerpoint/2010/main" val="418990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F8D470-AB4A-D5A1-4C95-BDA68C65DEC8}"/>
              </a:ext>
            </a:extLst>
          </p:cNvPr>
          <p:cNvSpPr txBox="1"/>
          <p:nvPr/>
        </p:nvSpPr>
        <p:spPr>
          <a:xfrm>
            <a:off x="712911" y="915989"/>
            <a:ext cx="457617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Entradas de dados e condições (tomadas de decisão)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Início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   Receber nota 1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   Receber nota 2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   Receber nota 3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   Calcular média: (nota 1 + nota 2 + nota 3)/3</a:t>
            </a:r>
          </a:p>
          <a:p>
            <a:endParaRPr lang="pt-BR" sz="1600" dirty="0">
              <a:cs typeface="Calibri" panose="020F0502020204030204"/>
            </a:endParaRPr>
          </a:p>
          <a:p>
            <a:r>
              <a:rPr lang="pt-BR" sz="1600" dirty="0">
                <a:cs typeface="Calibri" panose="020F0502020204030204"/>
              </a:rPr>
              <a:t>   Imprimir média</a:t>
            </a:r>
            <a:endParaRPr lang="pt-BR" dirty="0"/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b="1" dirty="0">
                <a:ea typeface="Calibri" panose="020F0502020204030204"/>
                <a:cs typeface="Calibri"/>
              </a:rPr>
              <a:t>   Se</a:t>
            </a:r>
            <a:r>
              <a:rPr lang="pt-BR" sz="1600" dirty="0">
                <a:ea typeface="Calibri" panose="020F0502020204030204"/>
                <a:cs typeface="Calibri"/>
              </a:rPr>
              <a:t> </a:t>
            </a:r>
            <a:r>
              <a:rPr lang="pt-BR" sz="1600" b="1" dirty="0">
                <a:ea typeface="Calibri" panose="020F0502020204030204"/>
                <a:cs typeface="Calibri"/>
              </a:rPr>
              <a:t>média &gt;= 7 então</a:t>
            </a:r>
          </a:p>
          <a:p>
            <a:r>
              <a:rPr lang="pt-BR" sz="1600" dirty="0">
                <a:ea typeface="Calibri" panose="020F0502020204030204"/>
                <a:cs typeface="Calibri"/>
              </a:rPr>
              <a:t>      Imprimir Aluno receberá certificado</a:t>
            </a:r>
          </a:p>
          <a:p>
            <a:r>
              <a:rPr lang="pt-BR" sz="1600" b="1" dirty="0">
                <a:ea typeface="Calibri" panose="020F0502020204030204"/>
                <a:cs typeface="Calibri"/>
              </a:rPr>
              <a:t>   Senão</a:t>
            </a:r>
          </a:p>
          <a:p>
            <a:r>
              <a:rPr lang="pt-BR" sz="1600" dirty="0">
                <a:ea typeface="Calibri" panose="020F0502020204030204"/>
                <a:cs typeface="Calibri"/>
              </a:rPr>
              <a:t>      Imprimir Aluno reprovado</a:t>
            </a:r>
          </a:p>
          <a:p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Fim.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/>
            </a:endParaRPr>
          </a:p>
        </p:txBody>
      </p:sp>
      <p:pic>
        <p:nvPicPr>
          <p:cNvPr id="11" name="Imagem 7" descr="Diagrama&#10;&#10;Descrição gerada automaticamente">
            <a:extLst>
              <a:ext uri="{FF2B5EF4-FFF2-40B4-BE49-F238E27FC236}">
                <a16:creationId xmlns:a16="http://schemas.microsoft.com/office/drawing/2014/main" id="{F4794246-E452-DEBD-3FB8-7496E6AD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04" y="130219"/>
            <a:ext cx="3654889" cy="61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335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84A56A-0441-6C85-8CF9-8E5E17164244}"/>
              </a:ext>
            </a:extLst>
          </p:cNvPr>
          <p:cNvSpPr txBox="1"/>
          <p:nvPr/>
        </p:nvSpPr>
        <p:spPr>
          <a:xfrm>
            <a:off x="642027" y="915988"/>
            <a:ext cx="8116284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Atividade de fixação: Entradas de dados e condições (tomadas de decisão)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1 – Crie um algoritmo e um fluxograma que receba dois números e mostre como resultado o valor da multiplicação desses números.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2 – Crie um algoritmo e um fluxograma que receba 3 valores e mostre a média desses valores.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3 – Crie um algoritmo e um fluxograma que receba a idade de uma pessoa e mostre como resultado se a pessoa é maior ou menor de idade. Regra: Considerar uma pessoa maior de idade quando idade &gt;= 18.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4 – Crie um algoritmo e um fluxograma que receba 2 valores, verifique se os dois são números pares e se verdadeiro mostre como resultado uma mensagem informando que os dois números são pares. Se pelo menos um dos números for ímpar, o algoritmo deve ser encerrado.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Regra: Para que um número seja par, o resto de sua divisão por 2 tem que ser igual a 0.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5 – Crie um algoritmo que receba o salário e a idade de uma pessoa. Se a idade for maior ou igual a 40 anos o salário será reajustado em 10%. Se a idade for menor que 40 anos o salário será reajustado em 7%. Ao final mostre o valor do salário reajustado.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2" name="Imagem 9" descr="Escultura de homem&#10;&#10;Descrição gerada automaticamente">
            <a:extLst>
              <a:ext uri="{FF2B5EF4-FFF2-40B4-BE49-F238E27FC236}">
                <a16:creationId xmlns:a16="http://schemas.microsoft.com/office/drawing/2014/main" id="{E61AAF9E-AAB1-60D5-1A8A-2ED9BE74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170" y="1440326"/>
            <a:ext cx="2112469" cy="2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241341-209D-D135-00B8-605DDD422D3A}"/>
              </a:ext>
            </a:extLst>
          </p:cNvPr>
          <p:cNvSpPr txBox="1"/>
          <p:nvPr/>
        </p:nvSpPr>
        <p:spPr>
          <a:xfrm>
            <a:off x="695190" y="915988"/>
            <a:ext cx="721292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Expressões aritméticas</a:t>
            </a:r>
            <a:endParaRPr lang="pt-BR" dirty="0"/>
          </a:p>
          <a:p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Porém muitas expressões matemáticas podem conter operadores que necessariamente precisam ter prioridade sobre outros (nível de precedência).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São as regras feitas na matemática e que também se aplicam às regras na programação de computadores.</a:t>
            </a: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Exemplo: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45 + 4 * 4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Se iniciarmos o cálculo por 45 + 4 e depois multiplicarmos por 4 teríamos como resultado: 196, o que está errado.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Pelas regras matemáticas sabemos que numa expressão, o operador de multiplicação tem prioridade com relação ao operador de soma: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Por essa regra, o cálculo seria: 4 * 4 e depois somaríamos 45 = 61. Esta é a forma correta.</a:t>
            </a:r>
            <a:endParaRPr lang="pt-BR" sz="1600" dirty="0">
              <a:ea typeface="Calibri"/>
              <a:cs typeface="Calibri"/>
            </a:endParaRPr>
          </a:p>
        </p:txBody>
      </p:sp>
      <p:pic>
        <p:nvPicPr>
          <p:cNvPr id="11" name="Imagem 6" descr="Lousa verde com texto branco sobre fundo preto&#10;&#10;Descrição gerada automaticamente">
            <a:extLst>
              <a:ext uri="{FF2B5EF4-FFF2-40B4-BE49-F238E27FC236}">
                <a16:creationId xmlns:a16="http://schemas.microsoft.com/office/drawing/2014/main" id="{582E4F84-44FA-4831-DE81-F6F6AA72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75" y="1561948"/>
            <a:ext cx="3939362" cy="29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8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B71163-3896-21E0-7C5C-09E56ABD1584}"/>
              </a:ext>
            </a:extLst>
          </p:cNvPr>
          <p:cNvSpPr txBox="1"/>
          <p:nvPr/>
        </p:nvSpPr>
        <p:spPr>
          <a:xfrm>
            <a:off x="677469" y="898267"/>
            <a:ext cx="8116284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Atividade de fixação: Entradas de dados e condições (tomadas de decisão)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1 – Crie um algoritmo e um fluxograma que receba um número. Se o número for maior que 1000 o programa deve dividi-lo por 50. Se o número for menor ou igual a 1000 o programa deve elevá-lo à potência 2.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2 – Crie um algoritmo que receba a idade de uma pessoa.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Se a idade for maior que 0 e menor que 12 o algoritmo deve imprimir na tela: Criança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Se a idade for maior ou igual a 12  e menor que 18 deve imprimir: Adolescente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Se a idade for maior ou igual a 18 deve imprimir: Adulto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3 – Crie um algoritmo e um fluxograma que receba um valor.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Se o valor for par, imprima na tela: Este número é par.</a:t>
            </a: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Se o valor for ímpar, imprima na tela: Este número é ímpar.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1" name="Imagem 9" descr="Escultura de homem&#10;&#10;Descrição gerada automaticamente">
            <a:extLst>
              <a:ext uri="{FF2B5EF4-FFF2-40B4-BE49-F238E27FC236}">
                <a16:creationId xmlns:a16="http://schemas.microsoft.com/office/drawing/2014/main" id="{E5C56639-025A-92D1-AE00-1B66A4B0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007" y="1511210"/>
            <a:ext cx="2112469" cy="2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B11B2B-252B-8926-E866-869997F6C544}"/>
              </a:ext>
            </a:extLst>
          </p:cNvPr>
          <p:cNvSpPr txBox="1"/>
          <p:nvPr/>
        </p:nvSpPr>
        <p:spPr>
          <a:xfrm>
            <a:off x="695190" y="924849"/>
            <a:ext cx="808125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Expressões aritméticas</a:t>
            </a:r>
            <a:endParaRPr lang="pt-BR" dirty="0"/>
          </a:p>
          <a:p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Regras de precedência em Python:</a:t>
            </a:r>
            <a:endParaRPr lang="pt-BR" sz="1600" dirty="0">
              <a:ea typeface="Calibri"/>
              <a:cs typeface="Calibri"/>
            </a:endParaRPr>
          </a:p>
        </p:txBody>
      </p:sp>
      <p:pic>
        <p:nvPicPr>
          <p:cNvPr id="12" name="Imagem 6" descr="Tabela&#10;&#10;Descrição gerada automaticamente">
            <a:extLst>
              <a:ext uri="{FF2B5EF4-FFF2-40B4-BE49-F238E27FC236}">
                <a16:creationId xmlns:a16="http://schemas.microsoft.com/office/drawing/2014/main" id="{4FB11512-28F3-C3C1-177E-142F56E9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59" y="2483934"/>
            <a:ext cx="8077200" cy="207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DC9693-5056-16B0-6613-2B931B35E37A}"/>
              </a:ext>
            </a:extLst>
          </p:cNvPr>
          <p:cNvSpPr txBox="1"/>
          <p:nvPr/>
        </p:nvSpPr>
        <p:spPr>
          <a:xfrm>
            <a:off x="730632" y="915988"/>
            <a:ext cx="808125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Expressões aritméticas</a:t>
            </a:r>
            <a:endParaRPr lang="pt-BR" dirty="0"/>
          </a:p>
          <a:p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Regras de precedência em Python: Como calcular quando operadores de mesmo nível estão na mesma expressão?</a:t>
            </a:r>
            <a:endParaRPr lang="pt-BR" sz="1600" dirty="0">
              <a:ea typeface="Calibri"/>
              <a:cs typeface="Calibri"/>
            </a:endParaRPr>
          </a:p>
        </p:txBody>
      </p:sp>
      <p:pic>
        <p:nvPicPr>
          <p:cNvPr id="11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63A72C5-2715-25F0-5EBD-9790A739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" y="2120467"/>
            <a:ext cx="9951238" cy="34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3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88D678-9DBF-1C6F-77EA-6C9EB8CE5B4F}"/>
              </a:ext>
            </a:extLst>
          </p:cNvPr>
          <p:cNvSpPr txBox="1"/>
          <p:nvPr/>
        </p:nvSpPr>
        <p:spPr>
          <a:xfrm>
            <a:off x="677469" y="915989"/>
            <a:ext cx="6415483" cy="43485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Expressões aritméticas</a:t>
            </a:r>
            <a:endParaRPr lang="pt-BR" dirty="0"/>
          </a:p>
          <a:p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Regras de precedência:</a:t>
            </a:r>
            <a:endParaRPr lang="pt-BR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A) 4 / 2 +15 = 2 + 15 = 17</a:t>
            </a:r>
          </a:p>
          <a:p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B) 4 / 2 * 15 = 2 * 15 = 30 (cálculo feito da esquerda para a direita)</a:t>
            </a:r>
          </a:p>
          <a:p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C) 4*2/15 = 8 / 15 = 0.5333333</a:t>
            </a:r>
          </a:p>
          <a:p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D) 4*2</a:t>
            </a:r>
            <a:r>
              <a:rPr lang="pt-BR" sz="1600" baseline="30000" dirty="0">
                <a:ea typeface="Calibri"/>
                <a:cs typeface="Calibri"/>
              </a:rPr>
              <a:t>4 </a:t>
            </a:r>
            <a:r>
              <a:rPr lang="pt-BR" sz="1600" dirty="0">
                <a:ea typeface="Calibri"/>
                <a:cs typeface="Calibri"/>
              </a:rPr>
              <a:t>= 4 * 16 = 64</a:t>
            </a:r>
          </a:p>
          <a:p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E) </a:t>
            </a:r>
            <a:r>
              <a:rPr lang="pt-BR" sz="1600" dirty="0">
                <a:ea typeface="+mn-lt"/>
                <a:cs typeface="+mn-lt"/>
              </a:rPr>
              <a:t>2 + 3 * 5 + 30 // 10 = ???</a:t>
            </a:r>
            <a:endParaRPr lang="pt-BR" sz="1600" dirty="0">
              <a:latin typeface="Calibri" panose="020F0502020204030204"/>
              <a:ea typeface="Calibri"/>
              <a:cs typeface="Calibri"/>
            </a:endParaRPr>
          </a:p>
          <a:p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F) </a:t>
            </a:r>
            <a:r>
              <a:rPr lang="pt-BR" sz="1600" dirty="0">
                <a:ea typeface="+mn-lt"/>
                <a:cs typeface="+mn-lt"/>
              </a:rPr>
              <a:t>4 * 3 ** 2 // 10 = ???</a:t>
            </a:r>
            <a:endParaRPr lang="pt-BR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G) 2**2**3 = ???</a:t>
            </a:r>
          </a:p>
        </p:txBody>
      </p:sp>
      <p:pic>
        <p:nvPicPr>
          <p:cNvPr id="12" name="Imagem 6" descr="Lousa verde com texto branco sobre fundo preto&#10;&#10;Descrição gerada automaticamente">
            <a:extLst>
              <a:ext uri="{FF2B5EF4-FFF2-40B4-BE49-F238E27FC236}">
                <a16:creationId xmlns:a16="http://schemas.microsoft.com/office/drawing/2014/main" id="{2A998668-09CA-41EA-4595-484B8F24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029" y="1472835"/>
            <a:ext cx="4178595" cy="31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096812-CF79-FC57-399D-DF495706B364}"/>
              </a:ext>
            </a:extLst>
          </p:cNvPr>
          <p:cNvSpPr txBox="1"/>
          <p:nvPr/>
        </p:nvSpPr>
        <p:spPr>
          <a:xfrm>
            <a:off x="677469" y="915988"/>
            <a:ext cx="6291437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Expressões aritméticas</a:t>
            </a:r>
            <a:endParaRPr lang="pt-BR" dirty="0"/>
          </a:p>
          <a:p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cs typeface="Calibri"/>
              </a:rPr>
              <a:t>Isolando cálculos específicos através de parênteses:</a:t>
            </a:r>
            <a:endParaRPr lang="pt-BR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A) 4 / (2 +15) = 4 / 17 = </a:t>
            </a:r>
            <a:r>
              <a:rPr lang="pt-BR" sz="1600" dirty="0">
                <a:ea typeface="+mn-lt"/>
                <a:cs typeface="+mn-lt"/>
              </a:rPr>
              <a:t>0.23529</a:t>
            </a:r>
          </a:p>
          <a:p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B) 4 / (2 * 15) = 4 / 30 = 0.1333333</a:t>
            </a:r>
          </a:p>
          <a:p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C) 4*(2/15) = 4 * 0.1333 = 0.5333332</a:t>
            </a:r>
          </a:p>
          <a:p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D) (10 + 10) / 2 = 20 / 2 = 10</a:t>
            </a:r>
          </a:p>
          <a:p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E) (80-50) * 10 = 30 * 10 = 300</a:t>
            </a:r>
          </a:p>
        </p:txBody>
      </p:sp>
      <p:pic>
        <p:nvPicPr>
          <p:cNvPr id="11" name="Imagem 6" descr="Lousa verde com texto branco sobre fundo preto&#10;&#10;Descrição gerada automaticamente">
            <a:extLst>
              <a:ext uri="{FF2B5EF4-FFF2-40B4-BE49-F238E27FC236}">
                <a16:creationId xmlns:a16="http://schemas.microsoft.com/office/drawing/2014/main" id="{2D6FBADC-E1AE-DB4C-5B38-CA647CC9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029" y="1419671"/>
            <a:ext cx="4559595" cy="34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1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81566C-801C-E2F5-D00B-6B024CFFFB52}"/>
              </a:ext>
            </a:extLst>
          </p:cNvPr>
          <p:cNvSpPr txBox="1"/>
          <p:nvPr/>
        </p:nvSpPr>
        <p:spPr>
          <a:xfrm>
            <a:off x="668608" y="915987"/>
            <a:ext cx="76382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Atividades de fixação: Expressões aritméticas</a:t>
            </a:r>
            <a:endParaRPr lang="pt-BR" dirty="0"/>
          </a:p>
          <a:p>
            <a:endParaRPr lang="pt-BR" b="1" dirty="0"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Se utilizando das regras da matemática e da sintaxe em Python para cálculos numéricos, realize o cálculo das expressões abaixo:</a:t>
            </a:r>
            <a:endParaRPr lang="pt-BR" b="1" dirty="0"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A) 80 + 12 / 10</a:t>
            </a:r>
          </a:p>
          <a:p>
            <a:r>
              <a:rPr lang="pt-BR" dirty="0">
                <a:ea typeface="Calibri"/>
                <a:cs typeface="Calibri"/>
              </a:rPr>
              <a:t>B) 2**4 / 11</a:t>
            </a:r>
          </a:p>
          <a:p>
            <a:r>
              <a:rPr lang="pt-BR" dirty="0">
                <a:ea typeface="Calibri"/>
                <a:cs typeface="Calibri"/>
              </a:rPr>
              <a:t>C) 11/ 2**4</a:t>
            </a:r>
          </a:p>
          <a:p>
            <a:r>
              <a:rPr lang="pt-BR" dirty="0">
                <a:ea typeface="Calibri"/>
                <a:cs typeface="Calibri"/>
              </a:rPr>
              <a:t>D) --80 +- 10</a:t>
            </a:r>
          </a:p>
          <a:p>
            <a:r>
              <a:rPr lang="pt-BR" dirty="0">
                <a:ea typeface="Calibri"/>
                <a:cs typeface="Calibri"/>
              </a:rPr>
              <a:t>E) -(80/10)**2</a:t>
            </a:r>
          </a:p>
          <a:p>
            <a:r>
              <a:rPr lang="pt-BR" dirty="0">
                <a:ea typeface="Calibri"/>
                <a:cs typeface="Calibri"/>
              </a:rPr>
              <a:t>F)---10/++-10</a:t>
            </a:r>
          </a:p>
          <a:p>
            <a:r>
              <a:rPr lang="pt-BR" dirty="0">
                <a:ea typeface="Calibri"/>
                <a:cs typeface="Calibri"/>
              </a:rPr>
              <a:t>G)-(400/2) -- (400/10)</a:t>
            </a:r>
          </a:p>
          <a:p>
            <a:r>
              <a:rPr lang="pt-BR" dirty="0">
                <a:ea typeface="Calibri"/>
                <a:cs typeface="Calibri"/>
              </a:rPr>
              <a:t>H)40%10**1</a:t>
            </a:r>
          </a:p>
          <a:p>
            <a:r>
              <a:rPr lang="pt-BR" dirty="0">
                <a:ea typeface="Calibri"/>
                <a:cs typeface="Calibri"/>
              </a:rPr>
              <a:t>I)40//10**1</a:t>
            </a:r>
          </a:p>
          <a:p>
            <a:r>
              <a:rPr lang="pt-BR" dirty="0">
                <a:ea typeface="Calibri"/>
                <a:cs typeface="Calibri"/>
              </a:rPr>
              <a:t>J) 10000//20%10*10</a:t>
            </a:r>
          </a:p>
          <a:p>
            <a:r>
              <a:rPr lang="pt-BR" dirty="0">
                <a:ea typeface="Calibri"/>
                <a:cs typeface="Calibri"/>
              </a:rPr>
              <a:t>K) -10000//100 * 10**2</a:t>
            </a:r>
          </a:p>
        </p:txBody>
      </p:sp>
      <p:pic>
        <p:nvPicPr>
          <p:cNvPr id="12" name="Imagem 9" descr="Escultura de homem&#10;&#10;Descrição gerada automaticamente">
            <a:extLst>
              <a:ext uri="{FF2B5EF4-FFF2-40B4-BE49-F238E27FC236}">
                <a16:creationId xmlns:a16="http://schemas.microsoft.com/office/drawing/2014/main" id="{64C2A32E-0D65-B84F-1FD5-B69AABC0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030" y="1413745"/>
            <a:ext cx="2112469" cy="2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4DF4FE-6D7F-A393-F486-987A6B2CB28A}"/>
              </a:ext>
            </a:extLst>
          </p:cNvPr>
          <p:cNvSpPr txBox="1"/>
          <p:nvPr/>
        </p:nvSpPr>
        <p:spPr>
          <a:xfrm>
            <a:off x="677469" y="915987"/>
            <a:ext cx="756734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Atividades de fixação: Expressões aritméticas</a:t>
            </a:r>
            <a:endParaRPr lang="pt-BR" dirty="0"/>
          </a:p>
          <a:p>
            <a:endParaRPr lang="pt-BR" b="1" dirty="0"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Se utilizando das regras da matemática e da sintaxe em Python para cálculos numéricos, realize o cálculo das expressões abaixo:</a:t>
            </a:r>
            <a:endParaRPr lang="pt-BR" b="1" dirty="0"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A) 80 + 12 / 10 = 80 + 1,2 = 81,2</a:t>
            </a:r>
          </a:p>
          <a:p>
            <a:r>
              <a:rPr lang="pt-BR" dirty="0">
                <a:ea typeface="Calibri"/>
                <a:cs typeface="Calibri"/>
              </a:rPr>
              <a:t>B) 2**4 / 11 = 16 / 11 = 1,45</a:t>
            </a:r>
          </a:p>
          <a:p>
            <a:r>
              <a:rPr lang="pt-BR" dirty="0">
                <a:ea typeface="Calibri"/>
                <a:cs typeface="Calibri"/>
              </a:rPr>
              <a:t>C) 11/ 2**4 = 0,68 </a:t>
            </a:r>
          </a:p>
          <a:p>
            <a:r>
              <a:rPr lang="pt-BR" dirty="0">
                <a:ea typeface="Calibri"/>
                <a:cs typeface="Calibri"/>
              </a:rPr>
              <a:t>D) --80 +- 10 = +80 –10 = 70</a:t>
            </a:r>
          </a:p>
          <a:p>
            <a:r>
              <a:rPr lang="pt-BR" dirty="0">
                <a:ea typeface="Calibri"/>
                <a:cs typeface="Calibri"/>
              </a:rPr>
              <a:t>E) -(80/10)**2 = -8 ** 2 = 64</a:t>
            </a:r>
          </a:p>
          <a:p>
            <a:r>
              <a:rPr lang="pt-BR" dirty="0">
                <a:ea typeface="Calibri"/>
                <a:cs typeface="Calibri"/>
              </a:rPr>
              <a:t>F)---10/++-10 = -10 / -10 = 1</a:t>
            </a:r>
          </a:p>
          <a:p>
            <a:r>
              <a:rPr lang="pt-BR" dirty="0">
                <a:ea typeface="Calibri"/>
                <a:cs typeface="Calibri"/>
              </a:rPr>
              <a:t>G)-(400/2) -- (400/10) = -200 -- 40 = -200 +40 = -160</a:t>
            </a:r>
          </a:p>
          <a:p>
            <a:r>
              <a:rPr lang="pt-BR" dirty="0">
                <a:ea typeface="Calibri"/>
                <a:cs typeface="Calibri"/>
              </a:rPr>
              <a:t>H)40%10**1 = 40 % 10 = 0</a:t>
            </a:r>
          </a:p>
          <a:p>
            <a:r>
              <a:rPr lang="pt-BR" dirty="0">
                <a:ea typeface="Calibri"/>
                <a:cs typeface="Calibri"/>
              </a:rPr>
              <a:t>I)40//10**1 = 40 // 10 = 4</a:t>
            </a:r>
          </a:p>
          <a:p>
            <a:r>
              <a:rPr lang="pt-BR" dirty="0">
                <a:ea typeface="Calibri"/>
                <a:cs typeface="Calibri"/>
              </a:rPr>
              <a:t>J) 10000//20%10*10 = 500 % 10 *10 = 0 * 10 = 0</a:t>
            </a:r>
          </a:p>
          <a:p>
            <a:r>
              <a:rPr lang="pt-BR" dirty="0">
                <a:ea typeface="Calibri"/>
                <a:cs typeface="Calibri"/>
              </a:rPr>
              <a:t>K) -10000//100 * 10**2 = -10000//100 * 100 = -100 * 100 = -10000</a:t>
            </a:r>
          </a:p>
        </p:txBody>
      </p:sp>
      <p:pic>
        <p:nvPicPr>
          <p:cNvPr id="11" name="Imagem 9" descr="Escultura de homem&#10;&#10;Descrição gerada automaticamente">
            <a:extLst>
              <a:ext uri="{FF2B5EF4-FFF2-40B4-BE49-F238E27FC236}">
                <a16:creationId xmlns:a16="http://schemas.microsoft.com/office/drawing/2014/main" id="{F40BF2F3-FAC0-7BEF-CFC6-B8730F1F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751" y="1715001"/>
            <a:ext cx="2112469" cy="2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3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Lógica de programação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871F60-618E-48E3-49AC-942C6DFADD19}"/>
              </a:ext>
            </a:extLst>
          </p:cNvPr>
          <p:cNvSpPr txBox="1"/>
          <p:nvPr/>
        </p:nvSpPr>
        <p:spPr>
          <a:xfrm>
            <a:off x="642027" y="951430"/>
            <a:ext cx="7345832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Fluxogramas</a:t>
            </a:r>
            <a:endParaRPr lang="pt-BR" dirty="0"/>
          </a:p>
          <a:p>
            <a:endParaRPr lang="pt-BR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 Os fluxogramas são usados em diversas áreas: Definição de processos empresariais, gestão de qualidade de fabricação de um produto, etc.</a:t>
            </a:r>
          </a:p>
          <a:p>
            <a:pPr>
              <a:buFont typeface="Arial"/>
              <a:buChar char="•"/>
            </a:pPr>
            <a:endParaRPr lang="pt-BR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 John Von Neumann utilizou fluxogramas na diagramação de seus algoritmos.</a:t>
            </a:r>
          </a:p>
          <a:p>
            <a:pPr>
              <a:buFont typeface="Arial"/>
              <a:buChar char="•"/>
            </a:pPr>
            <a:endParaRPr lang="pt-BR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 O fluxograma é uma forma padronizada e eficaz para </a:t>
            </a:r>
            <a:r>
              <a:rPr lang="pt-BR" sz="1600" u="sng" dirty="0">
                <a:ea typeface="+mn-lt"/>
                <a:cs typeface="+mn-lt"/>
              </a:rPr>
              <a:t>representar os passos lógicos</a:t>
            </a:r>
            <a:r>
              <a:rPr lang="pt-BR" sz="1600" dirty="0">
                <a:ea typeface="+mn-lt"/>
                <a:cs typeface="+mn-lt"/>
              </a:rPr>
              <a:t> de um determinado processamento.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pt-BR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 Com o fluxograma podemos definir uma sequência de símbolos, com significado bem definido. </a:t>
            </a:r>
            <a:r>
              <a:rPr lang="pt-BR" sz="1600" u="sng" dirty="0">
                <a:ea typeface="+mn-lt"/>
                <a:cs typeface="+mn-lt"/>
              </a:rPr>
              <a:t>Sua principal função é a de facilitar a visualização dos passos de um processamento.</a:t>
            </a:r>
            <a:endParaRPr lang="pt-BR" u="sng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pt-BR" sz="1600" u="sng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1600" u="sng" dirty="0">
                <a:latin typeface="Calibri" panose="020F0502020204030204"/>
                <a:ea typeface="Calibri"/>
                <a:cs typeface="Calibri"/>
              </a:rPr>
              <a:t>Utiliza figuras para representar o fluxo de dados e os comandos do algoritmo.</a:t>
            </a:r>
          </a:p>
        </p:txBody>
      </p:sp>
      <p:pic>
        <p:nvPicPr>
          <p:cNvPr id="14" name="Imagem 14" descr="Diagrama, Esquemático&#10;&#10;Descrição gerada automaticamente">
            <a:extLst>
              <a:ext uri="{FF2B5EF4-FFF2-40B4-BE49-F238E27FC236}">
                <a16:creationId xmlns:a16="http://schemas.microsoft.com/office/drawing/2014/main" id="{EFC21307-8C67-A1CF-AADF-ED092C03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36" y="1362740"/>
            <a:ext cx="2972266" cy="45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0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Microsoft Office PowerPoint</Application>
  <PresentationFormat>Widescreen</PresentationFormat>
  <Paragraphs>248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Wanteson Geremias Rodrigues Geremias Rodrigues</dc:creator>
  <cp:lastModifiedBy>Wanteson Geremias Rodrigues Geremias Rodrigues</cp:lastModifiedBy>
  <cp:revision>1</cp:revision>
  <dcterms:created xsi:type="dcterms:W3CDTF">2023-07-22T00:42:04Z</dcterms:created>
  <dcterms:modified xsi:type="dcterms:W3CDTF">2023-07-22T00:42:56Z</dcterms:modified>
</cp:coreProperties>
</file>