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2" r:id="rId2"/>
    <p:sldId id="354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96DB6-A3DE-5A93-0548-0B2571725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AAC7FB-DEDC-6F1F-ACE9-14341BC53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FB32BB-A10F-C068-DED5-2200A79D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A9CF-103E-4CC5-B1D8-0AE0A12BC207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270A43-EB5A-780E-A3E8-16CB5A2F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B29841-3400-3F2B-28EC-6C7FC817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4063-86D8-47B9-9872-971147570E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94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638CE-CF85-B952-B57D-DAC5C330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DE6F34-2F72-7BEE-6E4A-B352BA9A3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00A7E1-14F7-7A96-E16D-B7B716E8A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A9CF-103E-4CC5-B1D8-0AE0A12BC207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CCA60-43C1-6374-9F2E-185CB11A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81EF1F-BC9A-069B-F30C-4C85CC59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4063-86D8-47B9-9872-971147570E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9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E8794A-F773-7945-0072-4957187DD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590D74-054B-A078-F541-6D6D13BC4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BF834F-44BE-0D90-0F08-EF03B755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A9CF-103E-4CC5-B1D8-0AE0A12BC207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2BB4B2-F12D-A2F1-FF44-A4BAAE2D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0109D6-B8DC-AD1A-0F7E-DDF39E35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4063-86D8-47B9-9872-971147570E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025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893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FDA60-FD35-B896-4B78-5DE511C7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F1813A-18E1-B75B-83F9-6844F5982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5AB524-FBAA-4C69-D96D-2CC853FC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A9CF-103E-4CC5-B1D8-0AE0A12BC207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CEACC6-91B9-07C3-F75B-919B5EE5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CC307B-7560-AE4B-F5D6-FD76C507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4063-86D8-47B9-9872-971147570E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5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8E3E1-5EAA-C0D4-41AA-203429D2A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3B4B2C-B7AD-91F8-3879-BCB6796B6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600589-439A-3FE1-159F-13FBB0162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A9CF-103E-4CC5-B1D8-0AE0A12BC207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9A1F7F-D0EC-309C-85B6-77AE97B2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B61600-91B3-888B-C117-9B0B32DE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4063-86D8-47B9-9872-971147570E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90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E6D74-C0DB-94EE-3C01-58F799D2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D82B0E-72BF-02E1-7650-06F90C548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66CB2C-31A8-3810-218C-757DDB4D3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C75707-9B3B-6379-9A45-F116E77C3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A9CF-103E-4CC5-B1D8-0AE0A12BC207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478EE1-04A9-42DB-1CEB-78C70133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6B982D-C423-CBAE-5B90-3A810B42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4063-86D8-47B9-9872-971147570E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2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99360-2B1A-0B30-18EC-141A3697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6ED55C-5E25-DACD-C934-FC3D5ADC5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20E4E2-0061-942C-1089-0193C4547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1E3744-CCFA-167A-6F79-BD58F659D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144B667-8EA7-6CD2-2D17-47A228203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630031A-112E-CAB4-4B5E-CFA3022E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A9CF-103E-4CC5-B1D8-0AE0A12BC207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E1D3CF-784A-BB16-5F76-ACA13274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DBC0DB7-ABD8-EB7A-0341-2781DD2B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4063-86D8-47B9-9872-971147570E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5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DC729-FE57-9575-0ED5-888D5E75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8229BA-0D11-9600-6D70-9FC04CD5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A9CF-103E-4CC5-B1D8-0AE0A12BC207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C5A4AD8-EE55-5E4F-CDA2-6EE47CED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5311C2-E650-8BA3-773D-A16DAB7E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4063-86D8-47B9-9872-971147570E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86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4F2E4B2-49EF-2663-0E9C-A80F7F877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A9CF-103E-4CC5-B1D8-0AE0A12BC207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429F8E1-A3D8-9C74-7A16-D03F0036E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C7E963-8F2F-0C63-D930-7E404666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4063-86D8-47B9-9872-971147570E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13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7C63F-4B83-0EF4-4878-210CF2DC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352EAE-2224-1956-1C53-BC8021069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F57C6C-5FC9-33B6-1741-9C83493D3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C7BE61-B942-A054-FF70-5BEB0013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A9CF-103E-4CC5-B1D8-0AE0A12BC207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AADBD0-9548-E5E6-607D-6A83C293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666232-6555-05C8-F72C-F01C77D4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4063-86D8-47B9-9872-971147570E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02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9AECF-4DB5-6E5A-F94A-ED68B24A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1D658E-8D14-D1B7-FFDC-1CBD20A16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80619A-9464-8977-1618-44BB64684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D484B4-0831-2D5F-B838-95FEF5DA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A9CF-103E-4CC5-B1D8-0AE0A12BC207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0E3189-0A08-B6D7-4956-0E40D00A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9E5114-AA4E-BEB1-32A3-AE570C43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4063-86D8-47B9-9872-971147570E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30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21AF08A-A797-C368-312A-C15B3049E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2F735E-7840-A43B-9092-260E1B62C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543957-7A36-4ABD-0FCD-1FC461CD6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1A9CF-103E-4CC5-B1D8-0AE0A12BC207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C684E0-E132-457F-6838-EFF7D94E1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5BD746-86B6-1D03-4CC1-90D0A6CF6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E4063-86D8-47B9-9872-971147570E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33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9631" y="-92415"/>
            <a:ext cx="12291261" cy="6986997"/>
            <a:chOff x="0" y="416"/>
            <a:chExt cx="20134036" cy="11308556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36" y="416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06190" y="4825978"/>
              <a:ext cx="6492240" cy="1656714"/>
            </a:xfrm>
            <a:custGeom>
              <a:avLst/>
              <a:gdLst/>
              <a:ahLst/>
              <a:cxnLst/>
              <a:rect l="l" t="t" r="r" b="b"/>
              <a:pathLst>
                <a:path w="6492240" h="1656714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6806069" y="5037842"/>
              <a:ext cx="6492240" cy="1230630"/>
            </a:xfrm>
            <a:custGeom>
              <a:avLst/>
              <a:gdLst/>
              <a:ahLst/>
              <a:cxnLst/>
              <a:rect l="l" t="t" r="r" b="b"/>
              <a:pathLst>
                <a:path w="6492240" h="1230629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7" name="object 72">
            <a:extLst>
              <a:ext uri="{FF2B5EF4-FFF2-40B4-BE49-F238E27FC236}">
                <a16:creationId xmlns:a16="http://schemas.microsoft.com/office/drawing/2014/main" id="{78920791-8344-9453-2551-0F852942740C}"/>
              </a:ext>
            </a:extLst>
          </p:cNvPr>
          <p:cNvSpPr txBox="1">
            <a:spLocks/>
          </p:cNvSpPr>
          <p:nvPr/>
        </p:nvSpPr>
        <p:spPr>
          <a:xfrm>
            <a:off x="428" y="4188538"/>
            <a:ext cx="12241203" cy="561385"/>
          </a:xfrm>
          <a:prstGeom prst="rect">
            <a:avLst/>
          </a:prstGeom>
        </p:spPr>
        <p:txBody>
          <a:bodyPr vert="horz" wrap="square" lIns="0" tIns="7316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7620" marR="2540" algn="ctr">
              <a:lnSpc>
                <a:spcPct val="100200"/>
              </a:lnSpc>
              <a:spcBef>
                <a:spcPts val="58"/>
              </a:spcBef>
            </a:pPr>
            <a:r>
              <a:rPr lang="pt-BR" sz="3600" b="1" kern="0" spc="6">
                <a:solidFill>
                  <a:srgbClr val="FFFFFF"/>
                </a:solidFill>
                <a:latin typeface="Montserrat ExtraBold"/>
              </a:rPr>
              <a:t>Programação em Python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68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754FB22-D4F5-E11B-E755-251637D56FC2}"/>
              </a:ext>
            </a:extLst>
          </p:cNvPr>
          <p:cNvSpPr txBox="1"/>
          <p:nvPr/>
        </p:nvSpPr>
        <p:spPr>
          <a:xfrm>
            <a:off x="777570" y="400745"/>
            <a:ext cx="659498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/>
              <a:t>Trabalhando com </a:t>
            </a:r>
            <a:r>
              <a:rPr lang="pt-BR" sz="2400" b="1" err="1"/>
              <a:t>String</a:t>
            </a:r>
            <a:r>
              <a:rPr lang="pt-BR" sz="2400" b="1"/>
              <a:t> em Python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67CA79-5F81-1E55-3241-CE4E6D302C8D}"/>
              </a:ext>
            </a:extLst>
          </p:cNvPr>
          <p:cNvSpPr txBox="1"/>
          <p:nvPr/>
        </p:nvSpPr>
        <p:spPr>
          <a:xfrm>
            <a:off x="640033" y="915866"/>
            <a:ext cx="834734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rgbClr val="000000"/>
                </a:solidFill>
                <a:latin typeface="Calibri"/>
                <a:cs typeface="Calibri"/>
              </a:rPr>
              <a:t>Algumas operações básicas</a:t>
            </a:r>
          </a:p>
          <a:p>
            <a:endParaRPr lang="pt-BR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Concatenação de </a:t>
            </a:r>
            <a:r>
              <a:rPr lang="pt-BR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strings</a:t>
            </a: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em Python: "Somar" e "multiplicar" </a:t>
            </a:r>
            <a:r>
              <a:rPr lang="pt-BR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strings</a:t>
            </a: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</a:t>
            </a:r>
          </a:p>
        </p:txBody>
      </p:sp>
      <p:pic>
        <p:nvPicPr>
          <p:cNvPr id="16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9274AB92-8FA1-7C51-E0F4-18D9A58EB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58" y="1834548"/>
            <a:ext cx="9741337" cy="450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754FB22-D4F5-E11B-E755-251637D56FC2}"/>
              </a:ext>
            </a:extLst>
          </p:cNvPr>
          <p:cNvSpPr txBox="1"/>
          <p:nvPr/>
        </p:nvSpPr>
        <p:spPr>
          <a:xfrm>
            <a:off x="777570" y="400745"/>
            <a:ext cx="659498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/>
              <a:t>Trabalhando com </a:t>
            </a:r>
            <a:r>
              <a:rPr lang="pt-BR" sz="2400" b="1" err="1"/>
              <a:t>String</a:t>
            </a:r>
            <a:r>
              <a:rPr lang="pt-BR" sz="2400" b="1"/>
              <a:t> em Python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37D9833-0FD9-71D5-9DC8-F25EDA6B6F4E}"/>
              </a:ext>
            </a:extLst>
          </p:cNvPr>
          <p:cNvSpPr txBox="1"/>
          <p:nvPr/>
        </p:nvSpPr>
        <p:spPr>
          <a:xfrm>
            <a:off x="675475" y="915865"/>
            <a:ext cx="834734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rgbClr val="000000"/>
                </a:solidFill>
                <a:latin typeface="Calibri"/>
                <a:cs typeface="Calibri"/>
              </a:rPr>
              <a:t>Algumas operações básicas</a:t>
            </a:r>
          </a:p>
          <a:p>
            <a:endParaRPr lang="pt-BR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Concatenação de </a:t>
            </a:r>
            <a:r>
              <a:rPr lang="pt-BR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strings</a:t>
            </a: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em Python: "Somar" e "multiplicar" </a:t>
            </a:r>
            <a:r>
              <a:rPr lang="pt-BR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strings</a:t>
            </a: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</a:t>
            </a:r>
          </a:p>
        </p:txBody>
      </p:sp>
      <p:pic>
        <p:nvPicPr>
          <p:cNvPr id="12" name="Imagem 9">
            <a:extLst>
              <a:ext uri="{FF2B5EF4-FFF2-40B4-BE49-F238E27FC236}">
                <a16:creationId xmlns:a16="http://schemas.microsoft.com/office/drawing/2014/main" id="{A5971402-5144-B8A3-8412-C15288CB1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889" y="5447184"/>
            <a:ext cx="2743200" cy="942193"/>
          </a:xfrm>
          <a:prstGeom prst="rect">
            <a:avLst/>
          </a:prstGeom>
        </p:spPr>
      </p:pic>
      <p:pic>
        <p:nvPicPr>
          <p:cNvPr id="14" name="Imagem 6" descr="Texto&#10;&#10;Descrição gerada automaticamente">
            <a:extLst>
              <a:ext uri="{FF2B5EF4-FFF2-40B4-BE49-F238E27FC236}">
                <a16:creationId xmlns:a16="http://schemas.microsoft.com/office/drawing/2014/main" id="{981621DE-8E04-93F0-61AD-7EB4E7560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79" y="2218158"/>
            <a:ext cx="8961820" cy="208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28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754FB22-D4F5-E11B-E755-251637D56FC2}"/>
              </a:ext>
            </a:extLst>
          </p:cNvPr>
          <p:cNvSpPr txBox="1"/>
          <p:nvPr/>
        </p:nvSpPr>
        <p:spPr>
          <a:xfrm>
            <a:off x="777570" y="400745"/>
            <a:ext cx="659498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/>
              <a:t>Trabalhando com </a:t>
            </a:r>
            <a:r>
              <a:rPr lang="pt-BR" sz="2400" b="1" err="1"/>
              <a:t>String</a:t>
            </a:r>
            <a:r>
              <a:rPr lang="pt-BR" sz="2400" b="1"/>
              <a:t> em Python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570A451-9C70-54DE-3517-96F657D58DA3}"/>
              </a:ext>
            </a:extLst>
          </p:cNvPr>
          <p:cNvSpPr txBox="1"/>
          <p:nvPr/>
        </p:nvSpPr>
        <p:spPr>
          <a:xfrm>
            <a:off x="710917" y="915865"/>
            <a:ext cx="834734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rgbClr val="000000"/>
                </a:solidFill>
                <a:latin typeface="Calibri"/>
                <a:cs typeface="Calibri"/>
              </a:rPr>
              <a:t>Algumas operações básicas</a:t>
            </a:r>
          </a:p>
          <a:p>
            <a:endParaRPr lang="pt-BR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Composição e personalização de </a:t>
            </a:r>
            <a:r>
              <a:rPr lang="pt-BR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strings</a:t>
            </a: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 Podemos alterar o formato das saídas:</a:t>
            </a:r>
          </a:p>
        </p:txBody>
      </p:sp>
      <p:pic>
        <p:nvPicPr>
          <p:cNvPr id="13" name="Imagem 9">
            <a:extLst>
              <a:ext uri="{FF2B5EF4-FFF2-40B4-BE49-F238E27FC236}">
                <a16:creationId xmlns:a16="http://schemas.microsoft.com/office/drawing/2014/main" id="{61EB8157-7799-1443-7CD5-3FB367353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889" y="5482626"/>
            <a:ext cx="2743200" cy="942193"/>
          </a:xfrm>
          <a:prstGeom prst="rect">
            <a:avLst/>
          </a:prstGeom>
        </p:spPr>
      </p:pic>
      <p:pic>
        <p:nvPicPr>
          <p:cNvPr id="16" name="Imagem 6" descr="Texto&#10;&#10;Descrição gerada automaticamente">
            <a:extLst>
              <a:ext uri="{FF2B5EF4-FFF2-40B4-BE49-F238E27FC236}">
                <a16:creationId xmlns:a16="http://schemas.microsoft.com/office/drawing/2014/main" id="{D311D465-8B70-21E1-AC2E-5F2548D73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56" y="2492752"/>
            <a:ext cx="8707820" cy="363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44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754FB22-D4F5-E11B-E755-251637D56FC2}"/>
              </a:ext>
            </a:extLst>
          </p:cNvPr>
          <p:cNvSpPr txBox="1"/>
          <p:nvPr/>
        </p:nvSpPr>
        <p:spPr>
          <a:xfrm>
            <a:off x="777570" y="400745"/>
            <a:ext cx="659498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/>
              <a:t>Trabalhando com </a:t>
            </a:r>
            <a:r>
              <a:rPr lang="pt-BR" sz="2400" b="1" err="1"/>
              <a:t>String</a:t>
            </a:r>
            <a:r>
              <a:rPr lang="pt-BR" sz="2400" b="1"/>
              <a:t> em Python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B980AD-42B5-9DB3-8C8F-E8F96241377F}"/>
              </a:ext>
            </a:extLst>
          </p:cNvPr>
          <p:cNvSpPr txBox="1"/>
          <p:nvPr/>
        </p:nvSpPr>
        <p:spPr>
          <a:xfrm>
            <a:off x="693195" y="915865"/>
            <a:ext cx="834734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rgbClr val="000000"/>
                </a:solidFill>
                <a:latin typeface="Calibri"/>
                <a:cs typeface="Calibri"/>
              </a:rPr>
              <a:t>Algumas operações básicas</a:t>
            </a:r>
          </a:p>
          <a:p>
            <a:endParaRPr lang="pt-BR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Composição e personalização de </a:t>
            </a:r>
            <a:r>
              <a:rPr lang="pt-BR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strings</a:t>
            </a: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 Podemos alterar o formato das saídas:</a:t>
            </a:r>
          </a:p>
        </p:txBody>
      </p:sp>
      <p:pic>
        <p:nvPicPr>
          <p:cNvPr id="12" name="Imagem 9">
            <a:extLst>
              <a:ext uri="{FF2B5EF4-FFF2-40B4-BE49-F238E27FC236}">
                <a16:creationId xmlns:a16="http://schemas.microsoft.com/office/drawing/2014/main" id="{0D649005-85D8-9692-900C-CA7BFCB16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889" y="5491487"/>
            <a:ext cx="2743200" cy="942193"/>
          </a:xfrm>
          <a:prstGeom prst="rect">
            <a:avLst/>
          </a:prstGeom>
        </p:spPr>
      </p:pic>
      <p:pic>
        <p:nvPicPr>
          <p:cNvPr id="15" name="Imagem 6" descr="Texto&#10;&#10;Descrição gerada automaticamente">
            <a:extLst>
              <a:ext uri="{FF2B5EF4-FFF2-40B4-BE49-F238E27FC236}">
                <a16:creationId xmlns:a16="http://schemas.microsoft.com/office/drawing/2014/main" id="{D1E51867-46B4-1423-919A-E62D887D5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167" y="2555707"/>
            <a:ext cx="5143062" cy="209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25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754FB22-D4F5-E11B-E755-251637D56FC2}"/>
              </a:ext>
            </a:extLst>
          </p:cNvPr>
          <p:cNvSpPr txBox="1"/>
          <p:nvPr/>
        </p:nvSpPr>
        <p:spPr>
          <a:xfrm>
            <a:off x="777570" y="400745"/>
            <a:ext cx="659498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/>
              <a:t>Trabalhando com </a:t>
            </a:r>
            <a:r>
              <a:rPr lang="pt-BR" sz="2400" b="1" err="1"/>
              <a:t>String</a:t>
            </a:r>
            <a:r>
              <a:rPr lang="pt-BR" sz="2400" b="1"/>
              <a:t> em Python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6B354A-8CDB-18B2-F141-A59FA4955A9F}"/>
              </a:ext>
            </a:extLst>
          </p:cNvPr>
          <p:cNvSpPr txBox="1"/>
          <p:nvPr/>
        </p:nvSpPr>
        <p:spPr>
          <a:xfrm>
            <a:off x="693196" y="862703"/>
            <a:ext cx="834734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rgbClr val="000000"/>
                </a:solidFill>
                <a:latin typeface="Calibri"/>
                <a:cs typeface="Calibri"/>
              </a:rPr>
              <a:t>Algumas operações básicas</a:t>
            </a:r>
          </a:p>
          <a:p>
            <a:endParaRPr lang="pt-BR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Composição e personalização de variáveis.</a:t>
            </a:r>
          </a:p>
        </p:txBody>
      </p:sp>
      <p:pic>
        <p:nvPicPr>
          <p:cNvPr id="16" name="Imagem 6" descr="Texto&#10;&#10;Descrição gerada automaticamente">
            <a:extLst>
              <a:ext uri="{FF2B5EF4-FFF2-40B4-BE49-F238E27FC236}">
                <a16:creationId xmlns:a16="http://schemas.microsoft.com/office/drawing/2014/main" id="{1E98A41B-51C7-79A5-BF4E-B0829E77C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48" y="1795786"/>
            <a:ext cx="9828923" cy="2292796"/>
          </a:xfrm>
          <a:prstGeom prst="rect">
            <a:avLst/>
          </a:prstGeom>
        </p:spPr>
      </p:pic>
      <p:pic>
        <p:nvPicPr>
          <p:cNvPr id="18" name="Imagem 9" descr="Tabela&#10;&#10;Descrição gerada automaticamente">
            <a:extLst>
              <a:ext uri="{FF2B5EF4-FFF2-40B4-BE49-F238E27FC236}">
                <a16:creationId xmlns:a16="http://schemas.microsoft.com/office/drawing/2014/main" id="{AF5453BA-B880-9995-517B-524473AEB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744" y="4241982"/>
            <a:ext cx="3723679" cy="1915065"/>
          </a:xfrm>
          <a:prstGeom prst="rect">
            <a:avLst/>
          </a:prstGeom>
        </p:spPr>
      </p:pic>
      <p:pic>
        <p:nvPicPr>
          <p:cNvPr id="20" name="Imagem 9">
            <a:extLst>
              <a:ext uri="{FF2B5EF4-FFF2-40B4-BE49-F238E27FC236}">
                <a16:creationId xmlns:a16="http://schemas.microsoft.com/office/drawing/2014/main" id="{7700EE52-3A9C-5442-2361-EEC27C9B7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4889" y="5464905"/>
            <a:ext cx="2743200" cy="94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65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754FB22-D4F5-E11B-E755-251637D56FC2}"/>
              </a:ext>
            </a:extLst>
          </p:cNvPr>
          <p:cNvSpPr txBox="1"/>
          <p:nvPr/>
        </p:nvSpPr>
        <p:spPr>
          <a:xfrm>
            <a:off x="777570" y="400745"/>
            <a:ext cx="659498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/>
              <a:t>Trabalhando com </a:t>
            </a:r>
            <a:r>
              <a:rPr lang="pt-BR" sz="2400" b="1" err="1"/>
              <a:t>String</a:t>
            </a:r>
            <a:r>
              <a:rPr lang="pt-BR" sz="2400" b="1"/>
              <a:t> em Python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10BB41-CB0F-BD09-3B9F-709F1596B194}"/>
              </a:ext>
            </a:extLst>
          </p:cNvPr>
          <p:cNvSpPr txBox="1"/>
          <p:nvPr/>
        </p:nvSpPr>
        <p:spPr>
          <a:xfrm>
            <a:off x="710917" y="916522"/>
            <a:ext cx="8347344" cy="18774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rgbClr val="000000"/>
                </a:solidFill>
                <a:latin typeface="Calibri"/>
                <a:cs typeface="Calibri"/>
              </a:rPr>
              <a:t>Algumas operações básicas</a:t>
            </a:r>
          </a:p>
          <a:p>
            <a:endParaRPr lang="pt-BR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16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Composição e personalização de variáveis através do '</a:t>
            </a:r>
            <a:r>
              <a:rPr lang="pt-BR" sz="16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format</a:t>
            </a:r>
            <a:r>
              <a:rPr lang="pt-BR" sz="16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'.</a:t>
            </a:r>
          </a:p>
          <a:p>
            <a:pPr marL="285750" indent="-285750">
              <a:buFont typeface="Arial"/>
              <a:buChar char="•"/>
            </a:pPr>
            <a:endParaRPr lang="pt-BR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1600">
                <a:ea typeface="+mn-lt"/>
                <a:cs typeface="+mn-lt"/>
              </a:rPr>
              <a:t>As composições usando '%' estão ficando obsoletas. A forma mais moderna de se realizar a composição das variáveis é através do '</a:t>
            </a:r>
            <a:r>
              <a:rPr lang="pt-BR" sz="1600" err="1">
                <a:ea typeface="+mn-lt"/>
                <a:cs typeface="+mn-lt"/>
              </a:rPr>
              <a:t>format</a:t>
            </a:r>
            <a:r>
              <a:rPr lang="pt-BR" sz="1600">
                <a:ea typeface="+mn-lt"/>
                <a:cs typeface="+mn-lt"/>
              </a:rPr>
              <a:t>'. Vejamos como ficaria o exemplo anterior usando '</a:t>
            </a:r>
            <a:r>
              <a:rPr lang="pt-BR" sz="1600" err="1">
                <a:ea typeface="+mn-lt"/>
                <a:cs typeface="+mn-lt"/>
              </a:rPr>
              <a:t>format</a:t>
            </a:r>
            <a:r>
              <a:rPr lang="pt-BR" sz="1600">
                <a:ea typeface="+mn-lt"/>
                <a:cs typeface="+mn-lt"/>
              </a:rPr>
              <a:t>':</a:t>
            </a:r>
            <a:endParaRPr lang="pt-BR" sz="1600">
              <a:ea typeface="Calibri"/>
              <a:cs typeface="Calibri"/>
            </a:endParaRPr>
          </a:p>
        </p:txBody>
      </p:sp>
      <p:pic>
        <p:nvPicPr>
          <p:cNvPr id="12" name="Imagem 9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A91B67A4-9CC2-0CAE-25D5-204D659A3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92" y="2793532"/>
            <a:ext cx="9587088" cy="355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06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754FB22-D4F5-E11B-E755-251637D56FC2}"/>
              </a:ext>
            </a:extLst>
          </p:cNvPr>
          <p:cNvSpPr txBox="1"/>
          <p:nvPr/>
        </p:nvSpPr>
        <p:spPr>
          <a:xfrm>
            <a:off x="777570" y="400745"/>
            <a:ext cx="659498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/>
              <a:t>Trabalhando com </a:t>
            </a:r>
            <a:r>
              <a:rPr lang="pt-BR" sz="2400" b="1" err="1"/>
              <a:t>String</a:t>
            </a:r>
            <a:r>
              <a:rPr lang="pt-BR" sz="2400" b="1"/>
              <a:t> em Python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3554856-AC48-4E3F-05F6-67F7E8B780D2}"/>
              </a:ext>
            </a:extLst>
          </p:cNvPr>
          <p:cNvSpPr txBox="1"/>
          <p:nvPr/>
        </p:nvSpPr>
        <p:spPr>
          <a:xfrm>
            <a:off x="755219" y="916522"/>
            <a:ext cx="8347344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rgbClr val="000000"/>
                </a:solidFill>
                <a:latin typeface="Calibri"/>
                <a:cs typeface="Calibri"/>
              </a:rPr>
              <a:t>Algumas operações básicas</a:t>
            </a:r>
          </a:p>
          <a:p>
            <a:endParaRPr lang="pt-BR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16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Composição e personalização de variáveis através do '</a:t>
            </a:r>
            <a:r>
              <a:rPr lang="pt-BR" sz="16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format</a:t>
            </a:r>
            <a:r>
              <a:rPr lang="pt-BR" sz="16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'.</a:t>
            </a:r>
          </a:p>
          <a:p>
            <a:pPr marL="285750" indent="-285750">
              <a:buFont typeface="Arial"/>
              <a:buChar char="•"/>
            </a:pPr>
            <a:endParaRPr lang="pt-BR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1600">
                <a:ea typeface="+mn-lt"/>
                <a:cs typeface="+mn-lt"/>
              </a:rPr>
              <a:t>Saída:</a:t>
            </a:r>
            <a:endParaRPr lang="pt-BR" sz="1600">
              <a:ea typeface="Calibri"/>
              <a:cs typeface="Calibri"/>
            </a:endParaRPr>
          </a:p>
        </p:txBody>
      </p:sp>
      <p:pic>
        <p:nvPicPr>
          <p:cNvPr id="13" name="Imagem 6" descr="Texto&#10;&#10;Descrição gerada automaticamente">
            <a:extLst>
              <a:ext uri="{FF2B5EF4-FFF2-40B4-BE49-F238E27FC236}">
                <a16:creationId xmlns:a16="http://schemas.microsoft.com/office/drawing/2014/main" id="{51156652-234D-37E1-730A-B8C0C5A6C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92" y="2650955"/>
            <a:ext cx="8705636" cy="1426464"/>
          </a:xfrm>
          <a:prstGeom prst="rect">
            <a:avLst/>
          </a:prstGeom>
        </p:spPr>
      </p:pic>
      <p:pic>
        <p:nvPicPr>
          <p:cNvPr id="15" name="Imagem 9">
            <a:extLst>
              <a:ext uri="{FF2B5EF4-FFF2-40B4-BE49-F238E27FC236}">
                <a16:creationId xmlns:a16="http://schemas.microsoft.com/office/drawing/2014/main" id="{48B36F14-7F29-7A71-C986-163B6FBFF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889" y="5464905"/>
            <a:ext cx="2743200" cy="94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24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754FB22-D4F5-E11B-E755-251637D56FC2}"/>
              </a:ext>
            </a:extLst>
          </p:cNvPr>
          <p:cNvSpPr txBox="1"/>
          <p:nvPr/>
        </p:nvSpPr>
        <p:spPr>
          <a:xfrm>
            <a:off x="777570" y="400745"/>
            <a:ext cx="659498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/>
              <a:t>Trabalhando com </a:t>
            </a:r>
            <a:r>
              <a:rPr lang="pt-BR" sz="2400" b="1" err="1"/>
              <a:t>String</a:t>
            </a:r>
            <a:r>
              <a:rPr lang="pt-BR" sz="2400" b="1"/>
              <a:t> em Python</a:t>
            </a:r>
          </a:p>
        </p:txBody>
      </p:sp>
      <p:pic>
        <p:nvPicPr>
          <p:cNvPr id="15" name="Imagem 9">
            <a:extLst>
              <a:ext uri="{FF2B5EF4-FFF2-40B4-BE49-F238E27FC236}">
                <a16:creationId xmlns:a16="http://schemas.microsoft.com/office/drawing/2014/main" id="{48B36F14-7F29-7A71-C986-163B6FBFF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889" y="5464905"/>
            <a:ext cx="2743200" cy="94219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478966A-5F5E-A9E3-7EC4-45F56D814E20}"/>
              </a:ext>
            </a:extLst>
          </p:cNvPr>
          <p:cNvSpPr txBox="1"/>
          <p:nvPr/>
        </p:nvSpPr>
        <p:spPr>
          <a:xfrm>
            <a:off x="746359" y="916522"/>
            <a:ext cx="8347344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rgbClr val="000000"/>
                </a:solidFill>
                <a:latin typeface="Calibri"/>
                <a:cs typeface="Calibri"/>
              </a:rPr>
              <a:t>Algumas operações básicas</a:t>
            </a:r>
          </a:p>
          <a:p>
            <a:endParaRPr lang="pt-BR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16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 partir da versão 3.6 o '</a:t>
            </a:r>
            <a:r>
              <a:rPr lang="pt-BR" sz="16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format</a:t>
            </a:r>
            <a:r>
              <a:rPr lang="pt-BR" sz="16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' evoluiu e agora pode ser usado através do f-</a:t>
            </a:r>
            <a:r>
              <a:rPr lang="pt-BR" sz="16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string</a:t>
            </a:r>
            <a:r>
              <a:rPr lang="pt-BR" sz="16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</a:t>
            </a:r>
            <a:endParaRPr lang="pt-BR" sz="1600">
              <a:ea typeface="Calibri"/>
              <a:cs typeface="Calibri"/>
            </a:endParaRPr>
          </a:p>
        </p:txBody>
      </p:sp>
      <p:pic>
        <p:nvPicPr>
          <p:cNvPr id="12" name="Imagem 6" descr="Texto&#10;&#10;Descrição gerada automaticamente">
            <a:extLst>
              <a:ext uri="{FF2B5EF4-FFF2-40B4-BE49-F238E27FC236}">
                <a16:creationId xmlns:a16="http://schemas.microsoft.com/office/drawing/2014/main" id="{AD24570E-542C-D8DE-E029-3587E2ECA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72" y="1977566"/>
            <a:ext cx="9478579" cy="2023543"/>
          </a:xfrm>
          <a:prstGeom prst="rect">
            <a:avLst/>
          </a:prstGeom>
        </p:spPr>
      </p:pic>
      <p:pic>
        <p:nvPicPr>
          <p:cNvPr id="16" name="Imagem 9">
            <a:extLst>
              <a:ext uri="{FF2B5EF4-FFF2-40B4-BE49-F238E27FC236}">
                <a16:creationId xmlns:a16="http://schemas.microsoft.com/office/drawing/2014/main" id="{4903574F-37B1-A810-EDE2-95ABA6EA9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09" y="4227115"/>
            <a:ext cx="8339958" cy="93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44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754FB22-D4F5-E11B-E755-251637D56FC2}"/>
              </a:ext>
            </a:extLst>
          </p:cNvPr>
          <p:cNvSpPr txBox="1"/>
          <p:nvPr/>
        </p:nvSpPr>
        <p:spPr>
          <a:xfrm>
            <a:off x="777570" y="400745"/>
            <a:ext cx="659498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/>
              <a:t>Trabalhando com </a:t>
            </a:r>
            <a:r>
              <a:rPr lang="pt-BR" sz="2400" b="1" err="1"/>
              <a:t>String</a:t>
            </a:r>
            <a:r>
              <a:rPr lang="pt-BR" sz="2400" b="1"/>
              <a:t> em Python</a:t>
            </a:r>
          </a:p>
        </p:txBody>
      </p:sp>
      <p:pic>
        <p:nvPicPr>
          <p:cNvPr id="15" name="Imagem 9">
            <a:extLst>
              <a:ext uri="{FF2B5EF4-FFF2-40B4-BE49-F238E27FC236}">
                <a16:creationId xmlns:a16="http://schemas.microsoft.com/office/drawing/2014/main" id="{48B36F14-7F29-7A71-C986-163B6FBFF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889" y="5464905"/>
            <a:ext cx="2743200" cy="94219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CB48641-CE5F-A634-E5FF-4DFA2E2CC264}"/>
              </a:ext>
            </a:extLst>
          </p:cNvPr>
          <p:cNvSpPr txBox="1"/>
          <p:nvPr/>
        </p:nvSpPr>
        <p:spPr>
          <a:xfrm>
            <a:off x="684335" y="863359"/>
            <a:ext cx="8347344" cy="46782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rgbClr val="000000"/>
                </a:solidFill>
                <a:latin typeface="Calibri"/>
                <a:cs typeface="Calibri"/>
              </a:rPr>
              <a:t>Fatiamento de </a:t>
            </a:r>
            <a:r>
              <a:rPr lang="pt-BR" b="1" err="1">
                <a:solidFill>
                  <a:srgbClr val="000000"/>
                </a:solidFill>
                <a:latin typeface="Calibri"/>
                <a:cs typeface="Calibri"/>
              </a:rPr>
              <a:t>Strings</a:t>
            </a:r>
            <a:endParaRPr lang="pt-BR" b="1" err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16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Em Python podemos pegar intervalos das </a:t>
            </a:r>
            <a:r>
              <a:rPr lang="pt-BR" sz="16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strings</a:t>
            </a:r>
            <a:r>
              <a:rPr lang="pt-BR" sz="16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(fatiar). Em muitos casos essa função de fatiamento pode ser muito útil em nosso código. Pode facilitar a lógica em muitos casos:</a:t>
            </a:r>
          </a:p>
          <a:p>
            <a:pPr marL="285750" indent="-285750">
              <a:buFont typeface="Arial"/>
              <a:buChar char="•"/>
            </a:pPr>
            <a:endParaRPr lang="pt-BR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pt-BR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 sz="16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 sz="16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fontAlgn="base"/>
            <a:endParaRPr lang="pt-BR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3" name="Imagem 10" descr="Texto, Carta&#10;&#10;Descrição gerada automaticamente">
            <a:extLst>
              <a:ext uri="{FF2B5EF4-FFF2-40B4-BE49-F238E27FC236}">
                <a16:creationId xmlns:a16="http://schemas.microsoft.com/office/drawing/2014/main" id="{C4B28156-059C-57AF-73F0-7E32885EA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61" y="4435974"/>
            <a:ext cx="1836970" cy="1949838"/>
          </a:xfrm>
          <a:prstGeom prst="rect">
            <a:avLst/>
          </a:prstGeom>
        </p:spPr>
      </p:pic>
      <p:pic>
        <p:nvPicPr>
          <p:cNvPr id="17" name="Imagem 11" descr="Texto&#10;&#10;Descrição gerada automaticamente">
            <a:extLst>
              <a:ext uri="{FF2B5EF4-FFF2-40B4-BE49-F238E27FC236}">
                <a16:creationId xmlns:a16="http://schemas.microsoft.com/office/drawing/2014/main" id="{A64F2AF1-AB37-6B20-DDA2-83DDEFA6B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80" y="1711635"/>
            <a:ext cx="9452303" cy="268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32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754FB22-D4F5-E11B-E755-251637D56FC2}"/>
              </a:ext>
            </a:extLst>
          </p:cNvPr>
          <p:cNvSpPr txBox="1"/>
          <p:nvPr/>
        </p:nvSpPr>
        <p:spPr>
          <a:xfrm>
            <a:off x="777570" y="400745"/>
            <a:ext cx="659498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/>
              <a:t>Trabalhando com </a:t>
            </a:r>
            <a:r>
              <a:rPr lang="pt-BR" sz="2400" b="1" err="1"/>
              <a:t>String</a:t>
            </a:r>
            <a:r>
              <a:rPr lang="pt-BR" sz="2400" b="1"/>
              <a:t> em Python</a:t>
            </a:r>
          </a:p>
        </p:txBody>
      </p:sp>
      <p:pic>
        <p:nvPicPr>
          <p:cNvPr id="15" name="Imagem 9">
            <a:extLst>
              <a:ext uri="{FF2B5EF4-FFF2-40B4-BE49-F238E27FC236}">
                <a16:creationId xmlns:a16="http://schemas.microsoft.com/office/drawing/2014/main" id="{48B36F14-7F29-7A71-C986-163B6FBFF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889" y="5464905"/>
            <a:ext cx="2743200" cy="94219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ED6352F-8162-8DCD-49AF-043F62152842}"/>
              </a:ext>
            </a:extLst>
          </p:cNvPr>
          <p:cNvSpPr txBox="1"/>
          <p:nvPr/>
        </p:nvSpPr>
        <p:spPr>
          <a:xfrm>
            <a:off x="640033" y="916521"/>
            <a:ext cx="8023445" cy="51090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rgbClr val="000000"/>
                </a:solidFill>
                <a:latin typeface="Calibri"/>
                <a:cs typeface="Calibri"/>
              </a:rPr>
              <a:t>Atividades de fixação:</a:t>
            </a:r>
          </a:p>
          <a:p>
            <a:endParaRPr lang="pt-BR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pt-BR" sz="16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 – Atribua seu nome completo a uma variável e mostre na tela o 13° caractere do seu nome.</a:t>
            </a:r>
          </a:p>
          <a:p>
            <a:endParaRPr lang="pt-BR" sz="1600">
              <a:ea typeface="Calibri"/>
              <a:cs typeface="Calibri"/>
            </a:endParaRPr>
          </a:p>
          <a:p>
            <a:r>
              <a:rPr lang="pt-BR" sz="16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 – Atribua seu nome completo a uma variável, crie outra variável onde você irá armazenar o 3° caractere do seu nome "somado" com o 15° caractere. Mostre essa "soma" na tela.</a:t>
            </a:r>
          </a:p>
          <a:p>
            <a:endParaRPr lang="pt-BR" sz="16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pt-BR" sz="16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3 – Atribua seu 1° nome a uma variável, 'Multiplique' por 50 os três primeiros caracteres do seu nome e mostre uma mensagem na tela com o resultado.</a:t>
            </a:r>
          </a:p>
          <a:p>
            <a:endParaRPr lang="pt-BR" sz="16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pt-BR" sz="16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4 – Crie um programa que atribua a uma variável um nome qualquer. Se o nome tiver mais de 6 caracteres, mostre na tela a seguinte informação: '{nome}ABCDEF'. Senão mostre na tela: '{nome} tem menos de 7 caracteres'.</a:t>
            </a:r>
          </a:p>
          <a:p>
            <a:endParaRPr lang="pt-BR" sz="16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pt-BR" sz="16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5 – Mostre na tela a seguinte mensagem usando composições %s, %d e %f: 'Juliano tem 1.72 de altura e pesa 00080 </a:t>
            </a:r>
            <a:r>
              <a:rPr lang="pt-BR" sz="16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kilos</a:t>
            </a:r>
            <a:r>
              <a:rPr lang="pt-BR" sz="16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.' O nome, a altura e o peso devem ser atribuídos em variáveis.</a:t>
            </a:r>
          </a:p>
          <a:p>
            <a:endParaRPr lang="pt-BR" sz="16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pt-BR" sz="16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6 – Mostre a mesma mensagem anterior mas utilizando o '.</a:t>
            </a:r>
            <a:r>
              <a:rPr lang="pt-BR" sz="16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format</a:t>
            </a:r>
            <a:r>
              <a:rPr lang="pt-BR" sz="16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()' e o 'f-</a:t>
            </a:r>
            <a:r>
              <a:rPr lang="pt-BR" sz="16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strings</a:t>
            </a:r>
            <a:r>
              <a:rPr lang="pt-BR" sz="16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' (mostrar duas mensagens, uma para cada metodologia).</a:t>
            </a:r>
          </a:p>
          <a:p>
            <a:pPr fontAlgn="base"/>
            <a:endParaRPr lang="pt-BR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2" name="Imagem 6" descr="Ícone&#10;&#10;Descrição gerada automaticamente">
            <a:extLst>
              <a:ext uri="{FF2B5EF4-FFF2-40B4-BE49-F238E27FC236}">
                <a16:creationId xmlns:a16="http://schemas.microsoft.com/office/drawing/2014/main" id="{37F1ED55-0366-D802-5BEA-D6BFCC612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188" y="1371527"/>
            <a:ext cx="3560331" cy="20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7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729D09-3355-9CFE-B050-C982C52F561C}"/>
              </a:ext>
            </a:extLst>
          </p:cNvPr>
          <p:cNvSpPr txBox="1"/>
          <p:nvPr/>
        </p:nvSpPr>
        <p:spPr>
          <a:xfrm>
            <a:off x="892756" y="338722"/>
            <a:ext cx="728528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>
                <a:ea typeface="+mn-lt"/>
                <a:cs typeface="+mn-lt"/>
              </a:rPr>
              <a:t>O que aprenderemos</a:t>
            </a:r>
            <a:endParaRPr lang="pt-BR">
              <a:ea typeface="+mn-lt"/>
              <a:cs typeface="+mn-lt"/>
            </a:endParaRPr>
          </a:p>
        </p:txBody>
      </p:sp>
      <p:pic>
        <p:nvPicPr>
          <p:cNvPr id="12" name="Imagem 7">
            <a:extLst>
              <a:ext uri="{FF2B5EF4-FFF2-40B4-BE49-F238E27FC236}">
                <a16:creationId xmlns:a16="http://schemas.microsoft.com/office/drawing/2014/main" id="{DCE8ABED-2449-E466-BEA5-D35FDEA51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48" y="1249488"/>
            <a:ext cx="3174746" cy="5060730"/>
          </a:xfrm>
          <a:prstGeom prst="rect">
            <a:avLst/>
          </a:prstGeom>
        </p:spPr>
      </p:pic>
      <p:pic>
        <p:nvPicPr>
          <p:cNvPr id="15" name="Imagem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C2C1B90-D3FF-D5F6-45C9-C1096E860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945" y="1249228"/>
            <a:ext cx="3181131" cy="2047474"/>
          </a:xfrm>
          <a:prstGeom prst="rect">
            <a:avLst/>
          </a:prstGeom>
        </p:spPr>
      </p:pic>
      <p:pic>
        <p:nvPicPr>
          <p:cNvPr id="17" name="Imagem 9">
            <a:extLst>
              <a:ext uri="{FF2B5EF4-FFF2-40B4-BE49-F238E27FC236}">
                <a16:creationId xmlns:a16="http://schemas.microsoft.com/office/drawing/2014/main" id="{50AC6A05-1FAF-6950-97A7-2B4E69C20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694" y="1249507"/>
            <a:ext cx="3575268" cy="483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50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754FB22-D4F5-E11B-E755-251637D56FC2}"/>
              </a:ext>
            </a:extLst>
          </p:cNvPr>
          <p:cNvSpPr txBox="1"/>
          <p:nvPr/>
        </p:nvSpPr>
        <p:spPr>
          <a:xfrm>
            <a:off x="777570" y="400745"/>
            <a:ext cx="659498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/>
              <a:t>Trabalhando com </a:t>
            </a:r>
            <a:r>
              <a:rPr lang="pt-BR" sz="2400" b="1" err="1"/>
              <a:t>String</a:t>
            </a:r>
            <a:r>
              <a:rPr lang="pt-BR" sz="2400" b="1"/>
              <a:t> em Python</a:t>
            </a:r>
          </a:p>
        </p:txBody>
      </p:sp>
      <p:pic>
        <p:nvPicPr>
          <p:cNvPr id="15" name="Imagem 9">
            <a:extLst>
              <a:ext uri="{FF2B5EF4-FFF2-40B4-BE49-F238E27FC236}">
                <a16:creationId xmlns:a16="http://schemas.microsoft.com/office/drawing/2014/main" id="{48B36F14-7F29-7A71-C986-163B6FBFF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889" y="5464905"/>
            <a:ext cx="2743200" cy="94219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4D62D0C-7275-A0FC-6BB1-E7B5D5013BE7}"/>
              </a:ext>
            </a:extLst>
          </p:cNvPr>
          <p:cNvSpPr txBox="1"/>
          <p:nvPr/>
        </p:nvSpPr>
        <p:spPr>
          <a:xfrm>
            <a:off x="640033" y="916522"/>
            <a:ext cx="7509539" cy="45858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 dirty="0">
                <a:solidFill>
                  <a:srgbClr val="000000"/>
                </a:solidFill>
                <a:latin typeface="Calibri"/>
                <a:cs typeface="Calibri"/>
              </a:rPr>
              <a:t>Atividades de fixação: Usar metodologia ‘f-</a:t>
            </a:r>
            <a:r>
              <a:rPr lang="pt-BR" b="1" dirty="0" err="1">
                <a:solidFill>
                  <a:srgbClr val="000000"/>
                </a:solidFill>
                <a:latin typeface="Calibri"/>
                <a:cs typeface="Calibri"/>
              </a:rPr>
              <a:t>string</a:t>
            </a:r>
            <a:r>
              <a:rPr lang="pt-BR" b="1" dirty="0">
                <a:solidFill>
                  <a:srgbClr val="000000"/>
                </a:solidFill>
                <a:latin typeface="Calibri"/>
                <a:cs typeface="Calibri"/>
              </a:rPr>
              <a:t>’ para saída de dados</a:t>
            </a:r>
          </a:p>
          <a:p>
            <a:endParaRPr lang="pt-BR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pt-BR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7 – Atribua o nome de uma cidade a uma variável. Se o nome da cidade tiver menos de 10 caracteres, o sistema deve informar: ‘O nome da cidade de ‘cidade’ tem menos de 10 caracteres’. Senão deve informar: ‘O nome da cidade de ‘cidade’ tem X caracteres’.</a:t>
            </a:r>
          </a:p>
          <a:p>
            <a:endParaRPr lang="pt-BR" sz="16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pt-BR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8 – Atribua dois nomes de pessoas a duas variáveis e verifique quais dos dois nomes tem a maior quantidade de caracteres. No final o sistema deve mostrar: ‘O nome ‘nome’ é maior que o nome ‘nome2’.</a:t>
            </a:r>
          </a:p>
          <a:p>
            <a:endParaRPr lang="pt-BR" sz="16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pt-BR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9 – Atribua o nome de um estado brasileiro a uma variável. O fonte deve pegar do 3 ao 7 caractere do nome e mostra-lo na tela. O fonte deve verificar se o nome do estado digitado possui pelo menos 7 caracteres. Se possuir menos de 7 caracteres o programa deve ser encerrado.</a:t>
            </a:r>
          </a:p>
          <a:p>
            <a:endParaRPr lang="pt-BR" sz="16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pt-BR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10 – Atribua seu nome completo a uma variável. Crie para cada nome (sobrenome) uma variável separada (através do fatiamento de </a:t>
            </a:r>
            <a:r>
              <a:rPr lang="pt-BR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strings</a:t>
            </a:r>
            <a:r>
              <a:rPr lang="pt-BR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 e depois mostre cada nome e sobrenome em linhas diferentes.</a:t>
            </a:r>
          </a:p>
        </p:txBody>
      </p:sp>
      <p:pic>
        <p:nvPicPr>
          <p:cNvPr id="13" name="Imagem 6" descr="Ícone&#10;&#10;Descrição gerada automaticamente">
            <a:extLst>
              <a:ext uri="{FF2B5EF4-FFF2-40B4-BE49-F238E27FC236}">
                <a16:creationId xmlns:a16="http://schemas.microsoft.com/office/drawing/2014/main" id="{51CB85C3-F807-8FEF-6C05-DC6DBBF32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351" y="1362667"/>
            <a:ext cx="3843866" cy="22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1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729D09-3355-9CFE-B050-C982C52F561C}"/>
              </a:ext>
            </a:extLst>
          </p:cNvPr>
          <p:cNvSpPr txBox="1"/>
          <p:nvPr/>
        </p:nvSpPr>
        <p:spPr>
          <a:xfrm>
            <a:off x="892756" y="338722"/>
            <a:ext cx="728528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>
                <a:ea typeface="+mn-lt"/>
                <a:cs typeface="+mn-lt"/>
              </a:rPr>
              <a:t>O que aprenderemos</a:t>
            </a:r>
            <a:endParaRPr lang="pt-BR">
              <a:ea typeface="+mn-lt"/>
              <a:cs typeface="+mn-lt"/>
            </a:endParaRPr>
          </a:p>
        </p:txBody>
      </p:sp>
      <p:pic>
        <p:nvPicPr>
          <p:cNvPr id="8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9AC3BCFE-DFB0-B652-8810-3CDA5188C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65" y="1331592"/>
            <a:ext cx="3294993" cy="4599955"/>
          </a:xfrm>
          <a:prstGeom prst="rect">
            <a:avLst/>
          </a:prstGeom>
        </p:spPr>
      </p:pic>
      <p:pic>
        <p:nvPicPr>
          <p:cNvPr id="10" name="Imagem 9" descr="Uma imagem contendo Texto&#10;&#10;Descrição gerada automaticamente">
            <a:extLst>
              <a:ext uri="{FF2B5EF4-FFF2-40B4-BE49-F238E27FC236}">
                <a16:creationId xmlns:a16="http://schemas.microsoft.com/office/drawing/2014/main" id="{FBED700A-CBD1-366B-92F4-B9771FBEB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616" y="1360322"/>
            <a:ext cx="2366580" cy="290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1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3FDE862-FEC6-353B-09AD-AC7CE6C7510E}"/>
              </a:ext>
            </a:extLst>
          </p:cNvPr>
          <p:cNvSpPr txBox="1"/>
          <p:nvPr/>
        </p:nvSpPr>
        <p:spPr>
          <a:xfrm>
            <a:off x="777570" y="400745"/>
            <a:ext cx="659498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/>
              <a:t>Trabalhando com </a:t>
            </a:r>
            <a:r>
              <a:rPr lang="pt-BR" sz="2400" b="1" err="1"/>
              <a:t>Strings</a:t>
            </a:r>
            <a:r>
              <a:rPr lang="pt-BR" sz="2400" b="1"/>
              <a:t> em Python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0EBEE67-490F-AE51-4F72-2B861506E500}"/>
              </a:ext>
            </a:extLst>
          </p:cNvPr>
          <p:cNvSpPr txBox="1"/>
          <p:nvPr/>
        </p:nvSpPr>
        <p:spPr>
          <a:xfrm>
            <a:off x="781800" y="782958"/>
            <a:ext cx="8347344" cy="28315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 rtl="0" fontAlgn="base"/>
            <a:endParaRPr lang="pt-BR" sz="1800" b="0" i="0">
              <a:solidFill>
                <a:srgbClr val="000000"/>
              </a:solidFill>
              <a:effectLst/>
              <a:latin typeface="Calibri" panose="020F0502020204030204" pitchFamily="34" charset="0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1600">
                <a:solidFill>
                  <a:srgbClr val="000000"/>
                </a:solidFill>
                <a:latin typeface="Calibri"/>
                <a:cs typeface="Calibri"/>
              </a:rPr>
              <a:t>Como já vimos, o tipo de dado </a:t>
            </a:r>
            <a:r>
              <a:rPr lang="pt-BR" sz="1600" err="1">
                <a:solidFill>
                  <a:srgbClr val="000000"/>
                </a:solidFill>
                <a:latin typeface="Calibri"/>
                <a:cs typeface="Calibri"/>
              </a:rPr>
              <a:t>String</a:t>
            </a:r>
            <a:r>
              <a:rPr lang="pt-BR" sz="1600">
                <a:solidFill>
                  <a:srgbClr val="000000"/>
                </a:solidFill>
                <a:latin typeface="Calibri"/>
                <a:cs typeface="Calibri"/>
              </a:rPr>
              <a:t> (</a:t>
            </a:r>
            <a:r>
              <a:rPr lang="pt-BR" sz="1600" err="1">
                <a:solidFill>
                  <a:srgbClr val="000000"/>
                </a:solidFill>
                <a:latin typeface="Calibri"/>
                <a:cs typeface="Calibri"/>
              </a:rPr>
              <a:t>str</a:t>
            </a:r>
            <a:r>
              <a:rPr lang="pt-BR" sz="1600">
                <a:solidFill>
                  <a:srgbClr val="000000"/>
                </a:solidFill>
                <a:latin typeface="Calibri"/>
                <a:cs typeface="Calibri"/>
              </a:rPr>
              <a:t> em Python) comporta cadeia de caracteres, ou seja, textos. </a:t>
            </a:r>
          </a:p>
          <a:p>
            <a:pPr marL="285750" indent="-285750">
              <a:buFont typeface="Arial"/>
              <a:buChar char="•"/>
            </a:pPr>
            <a:endParaRPr lang="pt-BR" sz="160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1600">
                <a:solidFill>
                  <a:srgbClr val="000000"/>
                </a:solidFill>
                <a:latin typeface="Calibri"/>
                <a:cs typeface="Calibri"/>
              </a:rPr>
              <a:t>"a = João tem 40 anos". Nessa atribuição, a variável "a" armazena todos os caracteres (cada símbolo) presentes na frase, desde o texto comum até o número e inclusive os espaços em branco.</a:t>
            </a:r>
          </a:p>
          <a:p>
            <a:pPr marL="285750" indent="-285750">
              <a:buFont typeface="Arial"/>
              <a:buChar char="•"/>
            </a:pPr>
            <a:endParaRPr lang="pt-BR" sz="160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1600">
                <a:solidFill>
                  <a:srgbClr val="000000"/>
                </a:solidFill>
                <a:latin typeface="Calibri"/>
                <a:cs typeface="Calibri"/>
              </a:rPr>
              <a:t>É importante que saibamos trabalhar com as </a:t>
            </a:r>
            <a:r>
              <a:rPr lang="pt-BR" sz="1600" err="1">
                <a:solidFill>
                  <a:srgbClr val="000000"/>
                </a:solidFill>
                <a:latin typeface="Calibri"/>
                <a:cs typeface="Calibri"/>
              </a:rPr>
              <a:t>strings</a:t>
            </a:r>
            <a:r>
              <a:rPr lang="pt-BR" sz="1600">
                <a:solidFill>
                  <a:srgbClr val="000000"/>
                </a:solidFill>
                <a:latin typeface="Calibri"/>
                <a:cs typeface="Calibri"/>
              </a:rPr>
              <a:t>, seja para concatenação ou seja para utilização em nossa lógica ou validação de campos digitados pelo usuário. Existem diversas possibilidades.</a:t>
            </a:r>
          </a:p>
        </p:txBody>
      </p:sp>
      <p:pic>
        <p:nvPicPr>
          <p:cNvPr id="15" name="Imagem 9">
            <a:extLst>
              <a:ext uri="{FF2B5EF4-FFF2-40B4-BE49-F238E27FC236}">
                <a16:creationId xmlns:a16="http://schemas.microsoft.com/office/drawing/2014/main" id="{46B9BB49-5258-4CBB-C370-2B6D88278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889" y="5456045"/>
            <a:ext cx="2743200" cy="942193"/>
          </a:xfrm>
          <a:prstGeom prst="rect">
            <a:avLst/>
          </a:prstGeom>
        </p:spPr>
      </p:pic>
      <p:pic>
        <p:nvPicPr>
          <p:cNvPr id="17" name="Imagem 10" descr="Diagrama&#10;&#10;Descrição gerada automaticamente">
            <a:extLst>
              <a:ext uri="{FF2B5EF4-FFF2-40B4-BE49-F238E27FC236}">
                <a16:creationId xmlns:a16="http://schemas.microsoft.com/office/drawing/2014/main" id="{F86A9B73-8598-596E-A892-D7B2A396D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28" y="3898394"/>
            <a:ext cx="7288923" cy="2062769"/>
          </a:xfrm>
          <a:prstGeom prst="rect">
            <a:avLst/>
          </a:prstGeom>
        </p:spPr>
      </p:pic>
      <p:pic>
        <p:nvPicPr>
          <p:cNvPr id="19" name="Imagem 5">
            <a:extLst>
              <a:ext uri="{FF2B5EF4-FFF2-40B4-BE49-F238E27FC236}">
                <a16:creationId xmlns:a16="http://schemas.microsoft.com/office/drawing/2014/main" id="{CF451170-B000-1983-C0FE-3947DB819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249" y="1361465"/>
            <a:ext cx="2585927" cy="123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5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3F912A3-C34E-8E32-516E-92AB2CDC9444}"/>
              </a:ext>
            </a:extLst>
          </p:cNvPr>
          <p:cNvSpPr txBox="1"/>
          <p:nvPr/>
        </p:nvSpPr>
        <p:spPr>
          <a:xfrm>
            <a:off x="821872" y="400745"/>
            <a:ext cx="659498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/>
              <a:t>Trabalhando com </a:t>
            </a:r>
            <a:r>
              <a:rPr lang="pt-BR" sz="2400" b="1" err="1"/>
              <a:t>String</a:t>
            </a:r>
            <a:r>
              <a:rPr lang="pt-BR" sz="2400" b="1"/>
              <a:t> em Python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238D368-455A-CAEA-EFD8-B6A841A78F6E}"/>
              </a:ext>
            </a:extLst>
          </p:cNvPr>
          <p:cNvSpPr txBox="1"/>
          <p:nvPr/>
        </p:nvSpPr>
        <p:spPr>
          <a:xfrm>
            <a:off x="764079" y="774098"/>
            <a:ext cx="8347344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 rtl="0" fontAlgn="base"/>
            <a:endParaRPr lang="pt-BR"/>
          </a:p>
          <a:p>
            <a:pPr marL="285750" indent="-285750">
              <a:buFont typeface="Arial"/>
              <a:buChar char="•"/>
            </a:pPr>
            <a:r>
              <a:rPr lang="pt-BR">
                <a:solidFill>
                  <a:srgbClr val="000000"/>
                </a:solidFill>
                <a:latin typeface="Calibri"/>
                <a:cs typeface="Calibri"/>
              </a:rPr>
              <a:t>Em Python basicamente podemos trabalhar </a:t>
            </a:r>
            <a:r>
              <a:rPr lang="pt-BR" b="1">
                <a:solidFill>
                  <a:srgbClr val="000000"/>
                </a:solidFill>
                <a:latin typeface="Calibri"/>
                <a:cs typeface="Calibri"/>
              </a:rPr>
              <a:t>com concatenação de </a:t>
            </a:r>
            <a:r>
              <a:rPr lang="pt-BR" b="1" err="1">
                <a:solidFill>
                  <a:srgbClr val="000000"/>
                </a:solidFill>
                <a:latin typeface="Calibri"/>
                <a:cs typeface="Calibri"/>
              </a:rPr>
              <a:t>strings</a:t>
            </a:r>
            <a:r>
              <a:rPr lang="pt-BR" b="1">
                <a:solidFill>
                  <a:srgbClr val="000000"/>
                </a:solidFill>
                <a:latin typeface="Calibri"/>
                <a:cs typeface="Calibri"/>
              </a:rPr>
              <a:t>, fatiamento e composição.</a:t>
            </a:r>
            <a:endParaRPr lang="pt-BR" b="1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>
                <a:solidFill>
                  <a:srgbClr val="000000"/>
                </a:solidFill>
                <a:latin typeface="Calibri"/>
                <a:cs typeface="Calibri"/>
              </a:rPr>
              <a:t>Trabalhar com esses métodos nos ajuda a melhorar a montagem e saída de nosso processamento e entregar um resultado melhor e mais agradável visualmente.</a:t>
            </a:r>
            <a:endParaRPr lang="pt-BR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Podemos utilizar a geração organizada das </a:t>
            </a:r>
            <a:r>
              <a:rPr lang="pt-BR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strings</a:t>
            </a: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não somente para mensagens em tela mas também para gravação de informações em arquivos.</a:t>
            </a:r>
          </a:p>
        </p:txBody>
      </p:sp>
      <p:pic>
        <p:nvPicPr>
          <p:cNvPr id="14" name="Imagem 9">
            <a:extLst>
              <a:ext uri="{FF2B5EF4-FFF2-40B4-BE49-F238E27FC236}">
                <a16:creationId xmlns:a16="http://schemas.microsoft.com/office/drawing/2014/main" id="{3867248D-21BE-7C05-FFC7-702BE6DA6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889" y="5491487"/>
            <a:ext cx="2743200" cy="942193"/>
          </a:xfrm>
          <a:prstGeom prst="rect">
            <a:avLst/>
          </a:prstGeom>
        </p:spPr>
      </p:pic>
      <p:pic>
        <p:nvPicPr>
          <p:cNvPr id="18" name="Imagem 9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13AE080-6F5C-AA78-DA3A-A92230C45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999" y="3513684"/>
            <a:ext cx="2511096" cy="255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9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754FB22-D4F5-E11B-E755-251637D56FC2}"/>
              </a:ext>
            </a:extLst>
          </p:cNvPr>
          <p:cNvSpPr txBox="1"/>
          <p:nvPr/>
        </p:nvSpPr>
        <p:spPr>
          <a:xfrm>
            <a:off x="777570" y="400745"/>
            <a:ext cx="659498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/>
              <a:t>Trabalhando com </a:t>
            </a:r>
            <a:r>
              <a:rPr lang="pt-BR" sz="2400" b="1" err="1"/>
              <a:t>String</a:t>
            </a:r>
            <a:r>
              <a:rPr lang="pt-BR" sz="2400" b="1"/>
              <a:t> em Python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D799969-B64A-1677-1DB1-E5F5AB7DDE4F}"/>
              </a:ext>
            </a:extLst>
          </p:cNvPr>
          <p:cNvSpPr txBox="1"/>
          <p:nvPr/>
        </p:nvSpPr>
        <p:spPr>
          <a:xfrm>
            <a:off x="693196" y="862703"/>
            <a:ext cx="834734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rgbClr val="000000"/>
                </a:solidFill>
                <a:latin typeface="Calibri"/>
                <a:cs typeface="Calibri"/>
              </a:rPr>
              <a:t>Algumas operações básicas</a:t>
            </a:r>
          </a:p>
          <a:p>
            <a:endParaRPr lang="pt-BR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Função '</a:t>
            </a:r>
            <a:r>
              <a:rPr lang="pt-BR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len</a:t>
            </a: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()' - Retorna quantidade de caracteres do campo ou variável.</a:t>
            </a:r>
          </a:p>
        </p:txBody>
      </p:sp>
      <p:pic>
        <p:nvPicPr>
          <p:cNvPr id="15" name="Imagem 9">
            <a:extLst>
              <a:ext uri="{FF2B5EF4-FFF2-40B4-BE49-F238E27FC236}">
                <a16:creationId xmlns:a16="http://schemas.microsoft.com/office/drawing/2014/main" id="{8326A5A4-ED30-7338-3F80-0A9F10357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889" y="5464906"/>
            <a:ext cx="2743200" cy="94219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031CB05A-EA59-30D8-CD3E-465EBA06A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570" y="1284018"/>
            <a:ext cx="2390996" cy="1139013"/>
          </a:xfrm>
          <a:prstGeom prst="rect">
            <a:avLst/>
          </a:prstGeom>
        </p:spPr>
      </p:pic>
      <p:pic>
        <p:nvPicPr>
          <p:cNvPr id="20" name="Imagem 9">
            <a:extLst>
              <a:ext uri="{FF2B5EF4-FFF2-40B4-BE49-F238E27FC236}">
                <a16:creationId xmlns:a16="http://schemas.microsoft.com/office/drawing/2014/main" id="{934EF794-72CD-33B4-3C88-5CEE348C2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76" y="2496971"/>
            <a:ext cx="8975671" cy="373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5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754FB22-D4F5-E11B-E755-251637D56FC2}"/>
              </a:ext>
            </a:extLst>
          </p:cNvPr>
          <p:cNvSpPr txBox="1"/>
          <p:nvPr/>
        </p:nvSpPr>
        <p:spPr>
          <a:xfrm>
            <a:off x="777570" y="400745"/>
            <a:ext cx="659498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/>
              <a:t>Trabalhando com </a:t>
            </a:r>
            <a:r>
              <a:rPr lang="pt-BR" sz="2400" b="1" err="1"/>
              <a:t>String</a:t>
            </a:r>
            <a:r>
              <a:rPr lang="pt-BR" sz="2400" b="1"/>
              <a:t> em Python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C928081-FB30-D24A-E17A-67CC1CDB817C}"/>
              </a:ext>
            </a:extLst>
          </p:cNvPr>
          <p:cNvSpPr txBox="1"/>
          <p:nvPr/>
        </p:nvSpPr>
        <p:spPr>
          <a:xfrm>
            <a:off x="693196" y="915865"/>
            <a:ext cx="8347344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rgbClr val="000000"/>
                </a:solidFill>
                <a:latin typeface="Calibri"/>
                <a:cs typeface="Calibri"/>
              </a:rPr>
              <a:t>Algumas operações básicas</a:t>
            </a:r>
          </a:p>
          <a:p>
            <a:endParaRPr lang="pt-BR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Função '</a:t>
            </a:r>
            <a:r>
              <a:rPr lang="pt-BR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len</a:t>
            </a: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()' - Retorna quantidade de caracteres do campo ou variável</a:t>
            </a:r>
          </a:p>
          <a:p>
            <a:pPr marL="285750" indent="-285750">
              <a:buFont typeface="Arial"/>
              <a:buChar char="•"/>
            </a:pPr>
            <a:endParaRPr lang="pt-BR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Saída </a:t>
            </a:r>
            <a:r>
              <a:rPr lang="pt-BR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PyCharm</a:t>
            </a: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</a:t>
            </a:r>
            <a:endParaRPr lang="pt-BR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1" name="Imagem 9">
            <a:extLst>
              <a:ext uri="{FF2B5EF4-FFF2-40B4-BE49-F238E27FC236}">
                <a16:creationId xmlns:a16="http://schemas.microsoft.com/office/drawing/2014/main" id="{D44EA6C2-427F-3FB9-363C-EF7721E8C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889" y="5464905"/>
            <a:ext cx="2743200" cy="942193"/>
          </a:xfrm>
          <a:prstGeom prst="rect">
            <a:avLst/>
          </a:prstGeom>
        </p:spPr>
      </p:pic>
      <p:pic>
        <p:nvPicPr>
          <p:cNvPr id="14" name="Imagem 9" descr="Uma imagem contendo Texto&#10;&#10;Descrição gerada automaticamente">
            <a:extLst>
              <a:ext uri="{FF2B5EF4-FFF2-40B4-BE49-F238E27FC236}">
                <a16:creationId xmlns:a16="http://schemas.microsoft.com/office/drawing/2014/main" id="{D12432D7-CCA5-3026-7EE8-8E707DF53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68" y="2512295"/>
            <a:ext cx="10223062" cy="198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7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754FB22-D4F5-E11B-E755-251637D56FC2}"/>
              </a:ext>
            </a:extLst>
          </p:cNvPr>
          <p:cNvSpPr txBox="1"/>
          <p:nvPr/>
        </p:nvSpPr>
        <p:spPr>
          <a:xfrm>
            <a:off x="777570" y="400745"/>
            <a:ext cx="659498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/>
              <a:t>Trabalhando com </a:t>
            </a:r>
            <a:r>
              <a:rPr lang="pt-BR" sz="2400" b="1" err="1"/>
              <a:t>String</a:t>
            </a:r>
            <a:r>
              <a:rPr lang="pt-BR" sz="2400" b="1"/>
              <a:t> em Python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3F5172E-BEF4-610B-FB13-B1164D13BCCE}"/>
              </a:ext>
            </a:extLst>
          </p:cNvPr>
          <p:cNvSpPr txBox="1"/>
          <p:nvPr/>
        </p:nvSpPr>
        <p:spPr>
          <a:xfrm>
            <a:off x="640033" y="915865"/>
            <a:ext cx="834734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rgbClr val="000000"/>
                </a:solidFill>
                <a:latin typeface="Calibri"/>
                <a:cs typeface="Calibri"/>
              </a:rPr>
              <a:t>Algumas operações básicas</a:t>
            </a:r>
          </a:p>
          <a:p>
            <a:endParaRPr lang="pt-BR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"Capturando" caracteres </a:t>
            </a:r>
            <a:r>
              <a:rPr lang="pt-BR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strings</a:t>
            </a: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 Podemos "capturar" um </a:t>
            </a:r>
            <a:r>
              <a:rPr lang="pt-BR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caracter</a:t>
            </a: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através do uso de colchetes '[]'</a:t>
            </a:r>
          </a:p>
        </p:txBody>
      </p:sp>
      <p:pic>
        <p:nvPicPr>
          <p:cNvPr id="13" name="Imagem 9">
            <a:extLst>
              <a:ext uri="{FF2B5EF4-FFF2-40B4-BE49-F238E27FC236}">
                <a16:creationId xmlns:a16="http://schemas.microsoft.com/office/drawing/2014/main" id="{63982A66-EB90-D92E-A16E-571DAC4C8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889" y="5456045"/>
            <a:ext cx="2743200" cy="942193"/>
          </a:xfrm>
          <a:prstGeom prst="rect">
            <a:avLst/>
          </a:prstGeom>
        </p:spPr>
      </p:pic>
      <p:pic>
        <p:nvPicPr>
          <p:cNvPr id="16" name="Imagem 11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9EB950A-61A1-27A1-1B7B-441D83787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55" y="2093095"/>
            <a:ext cx="8918026" cy="426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8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754FB22-D4F5-E11B-E755-251637D56FC2}"/>
              </a:ext>
            </a:extLst>
          </p:cNvPr>
          <p:cNvSpPr txBox="1"/>
          <p:nvPr/>
        </p:nvSpPr>
        <p:spPr>
          <a:xfrm>
            <a:off x="777570" y="400745"/>
            <a:ext cx="659498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/>
              <a:t>Trabalhando com </a:t>
            </a:r>
            <a:r>
              <a:rPr lang="pt-BR" sz="2400" b="1" err="1"/>
              <a:t>String</a:t>
            </a:r>
            <a:r>
              <a:rPr lang="pt-BR" sz="2400" b="1"/>
              <a:t> em Python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6BD1A23-CA8A-DE03-CF87-9060CDEBDBF3}"/>
              </a:ext>
            </a:extLst>
          </p:cNvPr>
          <p:cNvSpPr txBox="1"/>
          <p:nvPr/>
        </p:nvSpPr>
        <p:spPr>
          <a:xfrm>
            <a:off x="684335" y="915865"/>
            <a:ext cx="834734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rgbClr val="000000"/>
                </a:solidFill>
                <a:latin typeface="Calibri"/>
                <a:cs typeface="Calibri"/>
              </a:rPr>
              <a:t>Algumas operações básicas</a:t>
            </a:r>
          </a:p>
          <a:p>
            <a:endParaRPr lang="pt-BR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"Capturando" caracteres </a:t>
            </a:r>
            <a:r>
              <a:rPr lang="pt-BR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strings</a:t>
            </a: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 Podemos "capturar" um </a:t>
            </a:r>
            <a:r>
              <a:rPr lang="pt-BR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caracter</a:t>
            </a:r>
            <a:r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através do uso de colchetes '[]'</a:t>
            </a:r>
          </a:p>
        </p:txBody>
      </p:sp>
      <p:pic>
        <p:nvPicPr>
          <p:cNvPr id="12" name="Imagem 9">
            <a:extLst>
              <a:ext uri="{FF2B5EF4-FFF2-40B4-BE49-F238E27FC236}">
                <a16:creationId xmlns:a16="http://schemas.microsoft.com/office/drawing/2014/main" id="{F28BE7BE-57D5-3967-8877-8B07B0C3C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889" y="5491487"/>
            <a:ext cx="2743200" cy="942193"/>
          </a:xfrm>
          <a:prstGeom prst="rect">
            <a:avLst/>
          </a:prstGeom>
        </p:spPr>
      </p:pic>
      <p:pic>
        <p:nvPicPr>
          <p:cNvPr id="15" name="Imagem 9" descr="Forma&#10;&#10;Descrição gerada automaticamente">
            <a:extLst>
              <a:ext uri="{FF2B5EF4-FFF2-40B4-BE49-F238E27FC236}">
                <a16:creationId xmlns:a16="http://schemas.microsoft.com/office/drawing/2014/main" id="{9A0BAF6B-D3B8-9B43-78D7-E0E40CFB9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48" y="2612906"/>
            <a:ext cx="8804165" cy="194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61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950</Words>
  <Application>Microsoft Office PowerPoint</Application>
  <PresentationFormat>Widescreen</PresentationFormat>
  <Paragraphs>110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Montserrat ExtraBold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Wanteson Geremias Rodrigues</dc:creator>
  <cp:lastModifiedBy>Wanteson Geremias Rodrigues</cp:lastModifiedBy>
  <cp:revision>1</cp:revision>
  <dcterms:created xsi:type="dcterms:W3CDTF">2023-08-19T15:09:49Z</dcterms:created>
  <dcterms:modified xsi:type="dcterms:W3CDTF">2023-08-19T15:10:51Z</dcterms:modified>
</cp:coreProperties>
</file>