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aytone One"/>
      <p:regular r:id="rId23"/>
    </p:embeddedFont>
    <p:embeddedFont>
      <p:font typeface="Bebas Neue"/>
      <p:regular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BebasNeue-regular.fntdata"/><Relationship Id="rId23" Type="http://schemas.openxmlformats.org/officeDocument/2006/relationships/font" Target="fonts/Paytone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487260a6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487260a6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e2fb3126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e2fb3126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b8ad8aa3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b8ad8aa3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e2fb3126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e2fb3126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487260a6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487260a6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b8ad8aa3d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b8ad8aa3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487260a6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487260a6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b8ad8aa3d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b8ad8aa3d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e2fb3126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e2fb3126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b8ad8aa3d3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b8ad8aa3d3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b8ad8aa3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b8ad8aa3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87260a6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87260a6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45a255b6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45a255b6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b8f66849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b8f66849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487260a6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487260a6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b8ad8aa3d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b8ad8aa3d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487260a6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487260a6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rect b="b" l="l" r="r" t="t"/>
                <a:pathLst>
                  <a:path extrusionOk="0" h="1649" w="1604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rect b="b" l="l" r="r" t="t"/>
                <a:pathLst>
                  <a:path extrusionOk="0" h="1578" w="1589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rect b="b" l="l" r="r" t="t"/>
                <a:pathLst>
                  <a:path extrusionOk="0" h="1646" w="1634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rect b="b" l="l" r="r" t="t"/>
                <a:pathLst>
                  <a:path extrusionOk="0" h="1646" w="1626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rect b="b" l="l" r="r" t="t"/>
                <a:pathLst>
                  <a:path extrusionOk="0" h="1578" w="1574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rect b="b" l="l" r="r" t="t"/>
                <a:pathLst>
                  <a:path extrusionOk="0" h="1664" w="1846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rect b="b" l="l" r="r" t="t"/>
                <a:pathLst>
                  <a:path extrusionOk="0" h="1575" w="1841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rect b="b" l="l" r="r" t="t"/>
                <a:pathLst>
                  <a:path extrusionOk="0" h="1649" w="1906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rect b="b" l="l" r="r" t="t"/>
                <a:pathLst>
                  <a:path extrusionOk="0" h="1649" w="1846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rect b="b" l="l" r="r" t="t"/>
                <a:pathLst>
                  <a:path extrusionOk="0" h="1650" w="1906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rect b="b" l="l" r="r" t="t"/>
                <a:pathLst>
                  <a:path extrusionOk="0" h="1586" w="1861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rect b="b" l="l" r="r" t="t"/>
                <a:pathLst>
                  <a:path extrusionOk="0" h="1649" w="1604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rect b="b" l="l" r="r" t="t"/>
                <a:pathLst>
                  <a:path extrusionOk="0" h="1578" w="1589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rect b="b" l="l" r="r" t="t"/>
                <a:pathLst>
                  <a:path extrusionOk="0" h="1646" w="1634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rect b="b" l="l" r="r" t="t"/>
                <a:pathLst>
                  <a:path extrusionOk="0" h="1646" w="1626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rect b="b" l="l" r="r" t="t"/>
                <a:pathLst>
                  <a:path extrusionOk="0" h="1578" w="1574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rect b="b" l="l" r="r" t="t"/>
                <a:pathLst>
                  <a:path extrusionOk="0" h="1664" w="1846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rect b="b" l="l" r="r" t="t"/>
                <a:pathLst>
                  <a:path extrusionOk="0" h="1575" w="1841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rect b="b" l="l" r="r" t="t"/>
                <a:pathLst>
                  <a:path extrusionOk="0" h="1649" w="1906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rect b="b" l="l" r="r" t="t"/>
                <a:pathLst>
                  <a:path extrusionOk="0" h="1649" w="1846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rect b="b" l="l" r="r" t="t"/>
                <a:pathLst>
                  <a:path extrusionOk="0" h="1650" w="1906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rect b="b" l="l" r="r" t="t"/>
                <a:pathLst>
                  <a:path extrusionOk="0" h="1586" w="1861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11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08" name="Google Shape;308;p11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33" name="Google Shape;333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/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13"/>
          <p:cNvSpPr txBox="1"/>
          <p:nvPr>
            <p:ph hasCustomPrompt="1" idx="2" type="title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3" type="title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4" type="title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idx="5" type="subTitle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6" type="title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p13"/>
          <p:cNvSpPr txBox="1"/>
          <p:nvPr>
            <p:ph hasCustomPrompt="1" idx="7" type="title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idx="8" type="subTitle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idx="9" type="title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13"/>
          <p:cNvSpPr txBox="1"/>
          <p:nvPr>
            <p:ph hasCustomPrompt="1" idx="13" type="title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idx="14" type="subTitle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3"/>
          <p:cNvSpPr txBox="1"/>
          <p:nvPr>
            <p:ph idx="15"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0" name="Google Shape;350;p13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 flipH="1">
            <a:off x="6119132" y="31087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"/>
          <p:cNvSpPr/>
          <p:nvPr/>
        </p:nvSpPr>
        <p:spPr>
          <a:xfrm flipH="1">
            <a:off x="2307100" y="29964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>
            <a:off x="1850968" y="15023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>
            <a:off x="2944700" y="13900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 txBox="1"/>
          <p:nvPr>
            <p:ph idx="1" type="subTitle"/>
          </p:nvPr>
        </p:nvSpPr>
        <p:spPr>
          <a:xfrm>
            <a:off x="3104651" y="1502350"/>
            <a:ext cx="35715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4"/>
          <p:cNvSpPr txBox="1"/>
          <p:nvPr>
            <p:ph idx="2" type="subTitle"/>
          </p:nvPr>
        </p:nvSpPr>
        <p:spPr>
          <a:xfrm>
            <a:off x="2462650" y="3163050"/>
            <a:ext cx="3571500" cy="10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14"/>
          <p:cNvSpPr txBox="1"/>
          <p:nvPr>
            <p:ph hasCustomPrompt="1" idx="3" type="title"/>
          </p:nvPr>
        </p:nvSpPr>
        <p:spPr>
          <a:xfrm>
            <a:off x="1140350" y="1502350"/>
            <a:ext cx="1719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5" name="Google Shape;385;p14"/>
          <p:cNvSpPr txBox="1"/>
          <p:nvPr>
            <p:ph hasCustomPrompt="1" idx="4" type="title"/>
          </p:nvPr>
        </p:nvSpPr>
        <p:spPr>
          <a:xfrm>
            <a:off x="6177550" y="3108750"/>
            <a:ext cx="1719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6" name="Google Shape;386;p14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387" name="Google Shape;387;p14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415" name="Google Shape;415;p1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440" name="Google Shape;440;p15"/>
          <p:cNvSpPr txBox="1"/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15"/>
          <p:cNvSpPr txBox="1"/>
          <p:nvPr>
            <p:ph idx="2" type="title"/>
          </p:nvPr>
        </p:nvSpPr>
        <p:spPr>
          <a:xfrm>
            <a:off x="716622" y="1735175"/>
            <a:ext cx="57882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713225" y="2260475"/>
            <a:ext cx="57882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/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2" type="title"/>
          </p:nvPr>
        </p:nvSpPr>
        <p:spPr>
          <a:xfrm>
            <a:off x="2620769" y="1735175"/>
            <a:ext cx="57855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6" name="Google Shape;446;p16"/>
          <p:cNvSpPr txBox="1"/>
          <p:nvPr>
            <p:ph idx="1" type="subTitle"/>
          </p:nvPr>
        </p:nvSpPr>
        <p:spPr>
          <a:xfrm>
            <a:off x="2618225" y="2260475"/>
            <a:ext cx="5785500" cy="23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1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17"/>
          <p:cNvSpPr txBox="1"/>
          <p:nvPr>
            <p:ph idx="1" type="body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/>
        </p:txBody>
      </p:sp>
      <p:grpSp>
        <p:nvGrpSpPr>
          <p:cNvPr id="478" name="Google Shape;478;p1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2" name="Google Shape;532;p1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33" name="Google Shape;533;p18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61" name="Google Shape;561;p1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586" name="Google Shape;5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3095775"/>
            <a:ext cx="6501300" cy="20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/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3"/>
          <p:cNvSpPr txBox="1"/>
          <p:nvPr>
            <p:ph hasCustomPrompt="1" idx="2" type="title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/>
          <p:nvPr>
            <p:ph idx="1" type="subTitle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21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18" name="Google Shape;618;p21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43" name="Google Shape;6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46" name="Google Shape;646;p22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647" name="Google Shape;647;p22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3"/>
          <p:cNvSpPr txBox="1"/>
          <p:nvPr>
            <p:ph type="title"/>
          </p:nvPr>
        </p:nvSpPr>
        <p:spPr>
          <a:xfrm>
            <a:off x="2391900" y="3044542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4" name="Google Shape;674;p23"/>
          <p:cNvSpPr txBox="1"/>
          <p:nvPr>
            <p:ph idx="1" type="subTitle"/>
          </p:nvPr>
        </p:nvSpPr>
        <p:spPr>
          <a:xfrm>
            <a:off x="1996200" y="1567050"/>
            <a:ext cx="51516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23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2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77" name="Google Shape;677;p23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4" name="Google Shape;704;p24"/>
          <p:cNvSpPr txBox="1"/>
          <p:nvPr>
            <p:ph idx="2" type="title"/>
          </p:nvPr>
        </p:nvSpPr>
        <p:spPr>
          <a:xfrm>
            <a:off x="720000" y="2994484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5" name="Google Shape;705;p24"/>
          <p:cNvSpPr txBox="1"/>
          <p:nvPr>
            <p:ph idx="1" type="subTitle"/>
          </p:nvPr>
        </p:nvSpPr>
        <p:spPr>
          <a:xfrm>
            <a:off x="720000" y="3534450"/>
            <a:ext cx="23364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4"/>
          <p:cNvSpPr txBox="1"/>
          <p:nvPr>
            <p:ph idx="3" type="title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7" name="Google Shape;707;p24"/>
          <p:cNvSpPr txBox="1"/>
          <p:nvPr>
            <p:ph idx="4" type="subTitle"/>
          </p:nvPr>
        </p:nvSpPr>
        <p:spPr>
          <a:xfrm>
            <a:off x="3403800" y="3534450"/>
            <a:ext cx="23364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4"/>
          <p:cNvSpPr txBox="1"/>
          <p:nvPr>
            <p:ph idx="5" type="title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9" name="Google Shape;709;p24"/>
          <p:cNvSpPr txBox="1"/>
          <p:nvPr>
            <p:ph idx="6" type="subTitle"/>
          </p:nvPr>
        </p:nvSpPr>
        <p:spPr>
          <a:xfrm>
            <a:off x="6087600" y="3534450"/>
            <a:ext cx="23364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0" name="Google Shape;710;p24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11" name="Google Shape;711;p24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8" name="Google Shape;738;p25"/>
          <p:cNvSpPr txBox="1"/>
          <p:nvPr>
            <p:ph idx="2" type="title"/>
          </p:nvPr>
        </p:nvSpPr>
        <p:spPr>
          <a:xfrm>
            <a:off x="720000" y="1987581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9" name="Google Shape;739;p25"/>
          <p:cNvSpPr txBox="1"/>
          <p:nvPr>
            <p:ph idx="1" type="subTitle"/>
          </p:nvPr>
        </p:nvSpPr>
        <p:spPr>
          <a:xfrm>
            <a:off x="720000" y="239858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25"/>
          <p:cNvSpPr txBox="1"/>
          <p:nvPr>
            <p:ph idx="3" type="title"/>
          </p:nvPr>
        </p:nvSpPr>
        <p:spPr>
          <a:xfrm>
            <a:off x="3419271" y="1987581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1" name="Google Shape;741;p25"/>
          <p:cNvSpPr txBox="1"/>
          <p:nvPr>
            <p:ph idx="4" type="subTitle"/>
          </p:nvPr>
        </p:nvSpPr>
        <p:spPr>
          <a:xfrm>
            <a:off x="3419271" y="239858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5"/>
          <p:cNvSpPr txBox="1"/>
          <p:nvPr>
            <p:ph idx="5" type="title"/>
          </p:nvPr>
        </p:nvSpPr>
        <p:spPr>
          <a:xfrm>
            <a:off x="720000" y="3755949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3" name="Google Shape;743;p25"/>
          <p:cNvSpPr txBox="1"/>
          <p:nvPr>
            <p:ph idx="6" type="subTitle"/>
          </p:nvPr>
        </p:nvSpPr>
        <p:spPr>
          <a:xfrm>
            <a:off x="720000" y="4166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5"/>
          <p:cNvSpPr txBox="1"/>
          <p:nvPr>
            <p:ph idx="7" type="title"/>
          </p:nvPr>
        </p:nvSpPr>
        <p:spPr>
          <a:xfrm>
            <a:off x="3419271" y="3755949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5" name="Google Shape;745;p25"/>
          <p:cNvSpPr txBox="1"/>
          <p:nvPr>
            <p:ph idx="8" type="subTitle"/>
          </p:nvPr>
        </p:nvSpPr>
        <p:spPr>
          <a:xfrm>
            <a:off x="3419271" y="4166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5"/>
          <p:cNvSpPr txBox="1"/>
          <p:nvPr>
            <p:ph idx="9" type="title"/>
          </p:nvPr>
        </p:nvSpPr>
        <p:spPr>
          <a:xfrm>
            <a:off x="6118549" y="1987581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7" name="Google Shape;747;p25"/>
          <p:cNvSpPr txBox="1"/>
          <p:nvPr>
            <p:ph idx="13" type="subTitle"/>
          </p:nvPr>
        </p:nvSpPr>
        <p:spPr>
          <a:xfrm>
            <a:off x="6118549" y="239858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25"/>
          <p:cNvSpPr txBox="1"/>
          <p:nvPr>
            <p:ph idx="14" type="title"/>
          </p:nvPr>
        </p:nvSpPr>
        <p:spPr>
          <a:xfrm>
            <a:off x="6118549" y="3755949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9" name="Google Shape;749;p25"/>
          <p:cNvSpPr txBox="1"/>
          <p:nvPr>
            <p:ph idx="15" type="subTitle"/>
          </p:nvPr>
        </p:nvSpPr>
        <p:spPr>
          <a:xfrm>
            <a:off x="6118549" y="4166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0" name="Google Shape;750;p2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51" name="Google Shape;751;p2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776" name="Google Shape;776;p2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77" name="Google Shape;777;p2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/>
          <p:nvPr>
            <p:ph hasCustomPrompt="1" type="title"/>
          </p:nvPr>
        </p:nvSpPr>
        <p:spPr>
          <a:xfrm>
            <a:off x="2642625" y="540000"/>
            <a:ext cx="38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/>
          <p:nvPr>
            <p:ph idx="1" type="subTitle"/>
          </p:nvPr>
        </p:nvSpPr>
        <p:spPr>
          <a:xfrm>
            <a:off x="2642625" y="1246025"/>
            <a:ext cx="38589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6"/>
          <p:cNvSpPr txBox="1"/>
          <p:nvPr>
            <p:ph hasCustomPrompt="1" idx="2" type="title"/>
          </p:nvPr>
        </p:nvSpPr>
        <p:spPr>
          <a:xfrm>
            <a:off x="2642625" y="2036332"/>
            <a:ext cx="38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/>
          <p:nvPr>
            <p:ph idx="3" type="subTitle"/>
          </p:nvPr>
        </p:nvSpPr>
        <p:spPr>
          <a:xfrm>
            <a:off x="2642625" y="2742358"/>
            <a:ext cx="38589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26"/>
          <p:cNvSpPr txBox="1"/>
          <p:nvPr>
            <p:ph hasCustomPrompt="1" idx="4" type="title"/>
          </p:nvPr>
        </p:nvSpPr>
        <p:spPr>
          <a:xfrm>
            <a:off x="2642625" y="3539364"/>
            <a:ext cx="38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/>
          <p:nvPr>
            <p:ph idx="5" type="subTitle"/>
          </p:nvPr>
        </p:nvSpPr>
        <p:spPr>
          <a:xfrm>
            <a:off x="2642625" y="4245389"/>
            <a:ext cx="38589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/>
          <p:nvPr>
            <p:ph type="ctrTitle"/>
          </p:nvPr>
        </p:nvSpPr>
        <p:spPr>
          <a:xfrm>
            <a:off x="720000" y="535147"/>
            <a:ext cx="77040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5" name="Google Shape;865;p27"/>
          <p:cNvSpPr txBox="1"/>
          <p:nvPr>
            <p:ph idx="1" type="subTitle"/>
          </p:nvPr>
        </p:nvSpPr>
        <p:spPr>
          <a:xfrm>
            <a:off x="2642538" y="2088400"/>
            <a:ext cx="38589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6" name="Google Shape;866;p27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2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68" name="Google Shape;868;p2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893" name="Google Shape;893;p2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94" name="Google Shape;894;p2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19" name="Google Shape;919;p27"/>
          <p:cNvSpPr txBox="1"/>
          <p:nvPr/>
        </p:nvSpPr>
        <p:spPr>
          <a:xfrm>
            <a:off x="2246550" y="3268602"/>
            <a:ext cx="46509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807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 rot="-5400000">
            <a:off x="7669066" y="296839"/>
            <a:ext cx="1129770" cy="1173854"/>
            <a:chOff x="11" y="583339"/>
            <a:chExt cx="1129770" cy="1173854"/>
          </a:xfrm>
        </p:grpSpPr>
        <p:sp>
          <p:nvSpPr>
            <p:cNvPr id="99" name="Google Shape;99;p4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24" name="Google Shape;1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0000" y="1144413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5400000">
            <a:off x="2345225" y="-1157218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>
            <a:off x="4987725" y="973920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30" name="Google Shape;130;p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Google Shape;155;p5"/>
          <p:cNvSpPr txBox="1"/>
          <p:nvPr>
            <p:ph idx="1" type="subTitle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idx="2" type="subTitle"/>
          </p:nvPr>
        </p:nvSpPr>
        <p:spPr>
          <a:xfrm>
            <a:off x="3346901" y="3569025"/>
            <a:ext cx="17292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idx="3" type="subTitle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"/>
          <p:cNvSpPr txBox="1"/>
          <p:nvPr>
            <p:ph idx="4" type="subTitle"/>
          </p:nvPr>
        </p:nvSpPr>
        <p:spPr>
          <a:xfrm>
            <a:off x="5104675" y="3569025"/>
            <a:ext cx="33426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" name="Google Shape;162;p6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163" name="Google Shape;163;p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/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1" type="subTitle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1" name="Google Shape;221;p8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222" name="Google Shape;222;p8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48" name="Google Shape;248;p8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76" name="Google Shape;276;p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01" name="Google Shape;301;p9"/>
          <p:cNvSpPr txBox="1"/>
          <p:nvPr>
            <p:ph type="title"/>
          </p:nvPr>
        </p:nvSpPr>
        <p:spPr>
          <a:xfrm>
            <a:off x="702175" y="1281300"/>
            <a:ext cx="4387800" cy="18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2" name="Google Shape;302;p9"/>
          <p:cNvSpPr txBox="1"/>
          <p:nvPr>
            <p:ph idx="1" type="subTitle"/>
          </p:nvPr>
        </p:nvSpPr>
        <p:spPr>
          <a:xfrm>
            <a:off x="702175" y="3148800"/>
            <a:ext cx="438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>
            <a:off x="713225" y="3966775"/>
            <a:ext cx="7717500" cy="637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yNzICvNHjTo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0"/>
          <p:cNvSpPr txBox="1"/>
          <p:nvPr>
            <p:ph type="ctrTitle"/>
          </p:nvPr>
        </p:nvSpPr>
        <p:spPr>
          <a:xfrm>
            <a:off x="648875" y="1653803"/>
            <a:ext cx="6196200" cy="13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Padrões de Projeto:</a:t>
            </a:r>
            <a:r>
              <a:rPr lang="en" sz="3000"/>
              <a:t> </a:t>
            </a:r>
            <a:r>
              <a:rPr lang="en" sz="2000"/>
              <a:t>Soluções Reutilizáveis de Software Orientado a Objetos</a:t>
            </a:r>
            <a:endParaRPr sz="2000"/>
          </a:p>
        </p:txBody>
      </p:sp>
      <p:sp>
        <p:nvSpPr>
          <p:cNvPr id="979" name="Google Shape;979;p30"/>
          <p:cNvSpPr txBox="1"/>
          <p:nvPr>
            <p:ph idx="1" type="subTitle"/>
          </p:nvPr>
        </p:nvSpPr>
        <p:spPr>
          <a:xfrm>
            <a:off x="648875" y="3131064"/>
            <a:ext cx="61962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Alunos: </a:t>
            </a:r>
            <a:r>
              <a:rPr lang="en"/>
              <a:t>Luana Santos, Maria Eduarda,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Milena Ribeiro, Renato Serrano</a:t>
            </a:r>
            <a:endParaRPr/>
          </a:p>
        </p:txBody>
      </p:sp>
      <p:pic>
        <p:nvPicPr>
          <p:cNvPr id="980" name="Google Shape;9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125" y="591850"/>
            <a:ext cx="794775" cy="7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/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Aplicabilidade</a:t>
            </a:r>
            <a:endParaRPr/>
          </a:p>
        </p:txBody>
      </p:sp>
      <p:sp>
        <p:nvSpPr>
          <p:cNvPr id="1056" name="Google Shape;1056;p39"/>
          <p:cNvSpPr txBox="1"/>
          <p:nvPr>
            <p:ph idx="1" type="subTitle"/>
          </p:nvPr>
        </p:nvSpPr>
        <p:spPr>
          <a:xfrm>
            <a:off x="1602450" y="2069800"/>
            <a:ext cx="5939100" cy="20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 o padrão chain of responsibility quando se espera que seu programa processe diferentes tipos de solicitações de várias maneiras, mas os tipos exatos de solicitações e suas sequências são desconhecidos de antemão;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 o </a:t>
            </a:r>
            <a:r>
              <a:rPr lang="en" sz="1700"/>
              <a:t>padrão</a:t>
            </a:r>
            <a:r>
              <a:rPr lang="en" sz="1700"/>
              <a:t> quando for essencial executar </a:t>
            </a:r>
            <a:r>
              <a:rPr lang="en" sz="1700"/>
              <a:t>vários</a:t>
            </a:r>
            <a:r>
              <a:rPr lang="en" sz="1700"/>
              <a:t> manipuladores em uma determinada ordem;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 o </a:t>
            </a:r>
            <a:r>
              <a:rPr lang="en" sz="1700"/>
              <a:t>padrão</a:t>
            </a:r>
            <a:r>
              <a:rPr lang="en" sz="1700"/>
              <a:t> CoR quando o conjunto de manipuladores e sua ordem forem alterados no tempo de execução.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0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0"/>
          <p:cNvSpPr txBox="1"/>
          <p:nvPr>
            <p:ph type="title"/>
          </p:nvPr>
        </p:nvSpPr>
        <p:spPr>
          <a:xfrm>
            <a:off x="0" y="2574475"/>
            <a:ext cx="4572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Prós e contras</a:t>
            </a:r>
            <a:r>
              <a:rPr lang="en"/>
              <a:t> </a:t>
            </a:r>
            <a:endParaRPr/>
          </a:p>
        </p:txBody>
      </p:sp>
      <p:sp>
        <p:nvSpPr>
          <p:cNvPr id="1063" name="Google Shape;1063;p40"/>
          <p:cNvSpPr txBox="1"/>
          <p:nvPr>
            <p:ph idx="2" type="title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cxnSp>
        <p:nvCxnSpPr>
          <p:cNvPr id="1064" name="Google Shape;1064;p40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1"/>
          <p:cNvSpPr/>
          <p:nvPr/>
        </p:nvSpPr>
        <p:spPr>
          <a:xfrm>
            <a:off x="405780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6"/>
                </a:solidFill>
              </a:rPr>
              <a:t>2.</a:t>
            </a:r>
            <a:endParaRPr sz="5100">
              <a:solidFill>
                <a:schemeClr val="accent6"/>
              </a:solidFill>
            </a:endParaRPr>
          </a:p>
        </p:txBody>
      </p:sp>
      <p:sp>
        <p:nvSpPr>
          <p:cNvPr id="1070" name="Google Shape;1070;p41"/>
          <p:cNvSpPr/>
          <p:nvPr/>
        </p:nvSpPr>
        <p:spPr>
          <a:xfrm>
            <a:off x="674165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6"/>
                </a:solidFill>
              </a:rPr>
              <a:t>3.</a:t>
            </a:r>
            <a:endParaRPr sz="5100">
              <a:solidFill>
                <a:schemeClr val="accent6"/>
              </a:solidFill>
            </a:endParaRPr>
          </a:p>
        </p:txBody>
      </p:sp>
      <p:sp>
        <p:nvSpPr>
          <p:cNvPr id="1071" name="Google Shape;1071;p41"/>
          <p:cNvSpPr/>
          <p:nvPr/>
        </p:nvSpPr>
        <p:spPr>
          <a:xfrm>
            <a:off x="1373938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6"/>
                </a:solidFill>
              </a:rPr>
              <a:t>1.</a:t>
            </a:r>
            <a:endParaRPr sz="5100">
              <a:solidFill>
                <a:schemeClr val="accent6"/>
              </a:solidFill>
            </a:endParaRPr>
          </a:p>
        </p:txBody>
      </p:sp>
      <p:sp>
        <p:nvSpPr>
          <p:cNvPr id="1072" name="Google Shape;107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positivos</a:t>
            </a:r>
            <a:endParaRPr/>
          </a:p>
        </p:txBody>
      </p:sp>
      <p:sp>
        <p:nvSpPr>
          <p:cNvPr id="1073" name="Google Shape;1073;p41"/>
          <p:cNvSpPr txBox="1"/>
          <p:nvPr>
            <p:ph idx="1" type="subTitle"/>
          </p:nvPr>
        </p:nvSpPr>
        <p:spPr>
          <a:xfrm>
            <a:off x="430000" y="2992275"/>
            <a:ext cx="2336400" cy="10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 pode controlar a ordem de tratamento da solicitação;</a:t>
            </a:r>
            <a:endParaRPr/>
          </a:p>
        </p:txBody>
      </p:sp>
      <p:sp>
        <p:nvSpPr>
          <p:cNvPr id="1074" name="Google Shape;1074;p41"/>
          <p:cNvSpPr txBox="1"/>
          <p:nvPr>
            <p:ph idx="3" type="title"/>
          </p:nvPr>
        </p:nvSpPr>
        <p:spPr>
          <a:xfrm>
            <a:off x="3403800" y="2785987"/>
            <a:ext cx="2336400" cy="12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Princípio</a:t>
            </a:r>
            <a:r>
              <a:rPr lang="en" sz="1800"/>
              <a:t> da </a:t>
            </a:r>
            <a:r>
              <a:rPr lang="en" sz="1800"/>
              <a:t>Responsabilidade Única</a:t>
            </a:r>
            <a:endParaRPr sz="1800"/>
          </a:p>
        </p:txBody>
      </p:sp>
      <p:sp>
        <p:nvSpPr>
          <p:cNvPr id="1075" name="Google Shape;1075;p41"/>
          <p:cNvSpPr txBox="1"/>
          <p:nvPr>
            <p:ph idx="4" type="subTitle"/>
          </p:nvPr>
        </p:nvSpPr>
        <p:spPr>
          <a:xfrm>
            <a:off x="3097650" y="3876950"/>
            <a:ext cx="29487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 pode separar classes que invocam </a:t>
            </a:r>
            <a:r>
              <a:rPr lang="en"/>
              <a:t>operações</a:t>
            </a:r>
            <a:r>
              <a:rPr lang="en"/>
              <a:t> de classes que executam </a:t>
            </a:r>
            <a:r>
              <a:rPr lang="en"/>
              <a:t>operações;</a:t>
            </a:r>
            <a:endParaRPr/>
          </a:p>
        </p:txBody>
      </p:sp>
      <p:sp>
        <p:nvSpPr>
          <p:cNvPr id="1076" name="Google Shape;1076;p41"/>
          <p:cNvSpPr txBox="1"/>
          <p:nvPr>
            <p:ph idx="5" type="title"/>
          </p:nvPr>
        </p:nvSpPr>
        <p:spPr>
          <a:xfrm>
            <a:off x="6224925" y="2785964"/>
            <a:ext cx="2336400" cy="11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Princípio</a:t>
            </a:r>
            <a:r>
              <a:rPr lang="en" sz="1800"/>
              <a:t> Aberto/Fechado</a:t>
            </a:r>
            <a:endParaRPr sz="1800"/>
          </a:p>
        </p:txBody>
      </p:sp>
      <p:sp>
        <p:nvSpPr>
          <p:cNvPr id="1077" name="Google Shape;1077;p41"/>
          <p:cNvSpPr txBox="1"/>
          <p:nvPr>
            <p:ph idx="6" type="subTitle"/>
          </p:nvPr>
        </p:nvSpPr>
        <p:spPr>
          <a:xfrm>
            <a:off x="5948925" y="3876950"/>
            <a:ext cx="28884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 pode introduzir novos manipuladores no aplicativo sem quebrar o </a:t>
            </a:r>
            <a:r>
              <a:rPr lang="en"/>
              <a:t>código</a:t>
            </a:r>
            <a:r>
              <a:rPr lang="en"/>
              <a:t> já existente.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2"/>
          <p:cNvSpPr/>
          <p:nvPr/>
        </p:nvSpPr>
        <p:spPr>
          <a:xfrm>
            <a:off x="405780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2"/>
          <p:cNvSpPr/>
          <p:nvPr/>
        </p:nvSpPr>
        <p:spPr>
          <a:xfrm>
            <a:off x="674165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2"/>
          <p:cNvSpPr/>
          <p:nvPr/>
        </p:nvSpPr>
        <p:spPr>
          <a:xfrm>
            <a:off x="1373938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2"/>
          <p:cNvSpPr txBox="1"/>
          <p:nvPr>
            <p:ph type="title"/>
          </p:nvPr>
        </p:nvSpPr>
        <p:spPr>
          <a:xfrm>
            <a:off x="2422500" y="1254675"/>
            <a:ext cx="4299000" cy="5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</a:t>
            </a:r>
            <a:r>
              <a:rPr lang="en" sz="2800"/>
              <a:t>onto negativo</a:t>
            </a:r>
            <a:endParaRPr sz="2800"/>
          </a:p>
        </p:txBody>
      </p:sp>
      <p:sp>
        <p:nvSpPr>
          <p:cNvPr id="1086" name="Google Shape;1086;p42"/>
          <p:cNvSpPr txBox="1"/>
          <p:nvPr>
            <p:ph idx="4294967295" type="subTitle"/>
          </p:nvPr>
        </p:nvSpPr>
        <p:spPr>
          <a:xfrm>
            <a:off x="2761525" y="2248375"/>
            <a:ext cx="31419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algumas solicitações podem acabar não sendo atendidas.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3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3"/>
          <p:cNvSpPr txBox="1"/>
          <p:nvPr>
            <p:ph type="title"/>
          </p:nvPr>
        </p:nvSpPr>
        <p:spPr>
          <a:xfrm>
            <a:off x="125325" y="2675325"/>
            <a:ext cx="4572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Chain of Responsibility na prática</a:t>
            </a:r>
            <a:endParaRPr/>
          </a:p>
        </p:txBody>
      </p:sp>
      <p:sp>
        <p:nvSpPr>
          <p:cNvPr id="1093" name="Google Shape;1093;p43"/>
          <p:cNvSpPr txBox="1"/>
          <p:nvPr>
            <p:ph idx="2" type="title"/>
          </p:nvPr>
        </p:nvSpPr>
        <p:spPr>
          <a:xfrm>
            <a:off x="720600" y="180051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cxnSp>
        <p:nvCxnSpPr>
          <p:cNvPr id="1094" name="Google Shape;1094;p43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4"/>
          <p:cNvSpPr txBox="1"/>
          <p:nvPr>
            <p:ph idx="1" type="subTitle"/>
          </p:nvPr>
        </p:nvSpPr>
        <p:spPr>
          <a:xfrm>
            <a:off x="1159800" y="1567050"/>
            <a:ext cx="70974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Vídeo exibindo o programa com o padrão implementado e “debugando” o código na parte da implementação.</a:t>
            </a:r>
            <a:endParaRPr sz="1600"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https://youtu.be/yNzICvNHjTo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5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5"/>
          <p:cNvSpPr txBox="1"/>
          <p:nvPr>
            <p:ph type="title"/>
          </p:nvPr>
        </p:nvSpPr>
        <p:spPr>
          <a:xfrm>
            <a:off x="125325" y="2675325"/>
            <a:ext cx="4572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relaciona-se com outros padrões?</a:t>
            </a:r>
            <a:endParaRPr/>
          </a:p>
        </p:txBody>
      </p:sp>
      <p:sp>
        <p:nvSpPr>
          <p:cNvPr id="1106" name="Google Shape;1106;p45"/>
          <p:cNvSpPr txBox="1"/>
          <p:nvPr>
            <p:ph idx="2" type="title"/>
          </p:nvPr>
        </p:nvSpPr>
        <p:spPr>
          <a:xfrm>
            <a:off x="720600" y="180051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cxnSp>
        <p:nvCxnSpPr>
          <p:cNvPr id="1107" name="Google Shape;1107;p45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relações com outros </a:t>
            </a:r>
            <a:r>
              <a:rPr lang="en"/>
              <a:t>padrões</a:t>
            </a:r>
            <a:r>
              <a:rPr lang="en"/>
              <a:t> </a:t>
            </a:r>
            <a:endParaRPr/>
          </a:p>
        </p:txBody>
      </p:sp>
      <p:sp>
        <p:nvSpPr>
          <p:cNvPr id="1113" name="Google Shape;1113;p46"/>
          <p:cNvSpPr txBox="1"/>
          <p:nvPr>
            <p:ph idx="3" type="subTitle"/>
          </p:nvPr>
        </p:nvSpPr>
        <p:spPr>
          <a:xfrm>
            <a:off x="720000" y="1350425"/>
            <a:ext cx="46770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responsibility, C</a:t>
            </a:r>
            <a:r>
              <a:rPr lang="en"/>
              <a:t>ommand, Mediator e Observer abordam várias formas de conectar remetentes e destinatários de solicitações.</a:t>
            </a:r>
            <a:endParaRPr/>
          </a:p>
        </p:txBody>
      </p:sp>
      <p:sp>
        <p:nvSpPr>
          <p:cNvPr id="1114" name="Google Shape;1114;p46"/>
          <p:cNvSpPr txBox="1"/>
          <p:nvPr/>
        </p:nvSpPr>
        <p:spPr>
          <a:xfrm>
            <a:off x="3409500" y="3450300"/>
            <a:ext cx="501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rabicPeriod"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A cadeia de responsabilidade passa uma solicitação;</a:t>
            </a:r>
            <a:endParaRPr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rabicPeriod"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O command estabelece conexões unidirecionais entre remetentes e 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destinatários;</a:t>
            </a:r>
            <a:endParaRPr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rabicPeriod"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Mediator elimina conexões diretas, forçando-os a se comunicarem por um objeto mediador;</a:t>
            </a:r>
            <a:endParaRPr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AutoNum type="arabicPeriod"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Observer permite que 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os receptores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 assinem e 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cancelem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 o recebimento de 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solicitações.</a:t>
            </a:r>
            <a:endParaRPr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666750"/>
            <a:ext cx="6096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47"/>
          <p:cNvSpPr txBox="1"/>
          <p:nvPr/>
        </p:nvSpPr>
        <p:spPr>
          <a:xfrm>
            <a:off x="794225" y="18783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1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1"/>
          <p:cNvSpPr txBox="1"/>
          <p:nvPr>
            <p:ph type="title"/>
          </p:nvPr>
        </p:nvSpPr>
        <p:spPr>
          <a:xfrm>
            <a:off x="733100" y="2627025"/>
            <a:ext cx="38520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 que é? Para que serve?</a:t>
            </a:r>
            <a:endParaRPr sz="2000"/>
          </a:p>
        </p:txBody>
      </p:sp>
      <p:sp>
        <p:nvSpPr>
          <p:cNvPr id="987" name="Google Shape;987;p31"/>
          <p:cNvSpPr txBox="1"/>
          <p:nvPr>
            <p:ph idx="2" type="title"/>
          </p:nvPr>
        </p:nvSpPr>
        <p:spPr>
          <a:xfrm>
            <a:off x="733100" y="180051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cxnSp>
        <p:nvCxnSpPr>
          <p:cNvPr id="988" name="Google Shape;988;p31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2"/>
          <p:cNvSpPr txBox="1"/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Padrões de Projeto</a:t>
            </a:r>
            <a:endParaRPr/>
          </a:p>
        </p:txBody>
      </p:sp>
      <p:sp>
        <p:nvSpPr>
          <p:cNvPr id="994" name="Google Shape;994;p32"/>
          <p:cNvSpPr txBox="1"/>
          <p:nvPr>
            <p:ph idx="1" type="subTitle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Padrões de Projeto são soluções típicas para problemas comuns no projeto de software. Eles são projetos que podem ser obtidos e personalizados para resolver um problema de design específico em seu código.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3"/>
          <p:cNvSpPr txBox="1"/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</a:t>
            </a:r>
            <a:r>
              <a:rPr lang="en"/>
              <a:t>devo usá-los?</a:t>
            </a:r>
            <a:endParaRPr/>
          </a:p>
        </p:txBody>
      </p:sp>
      <p:sp>
        <p:nvSpPr>
          <p:cNvPr id="1000" name="Google Shape;1000;p33"/>
          <p:cNvSpPr txBox="1"/>
          <p:nvPr>
            <p:ph idx="1" type="subTitle"/>
          </p:nvPr>
        </p:nvSpPr>
        <p:spPr>
          <a:xfrm>
            <a:off x="1602450" y="2132825"/>
            <a:ext cx="59391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padrões são um kit de ferramentas de soluções testadas e comprovadas para problemas comuns no projeto de software. Mesmo que você nunca encontre esses problemas, conhecer os padrões ainda é útil porque ensina como resolver todos os tipos de problemas usando os princípios do projeto orientado a objetos.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4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4"/>
          <p:cNvSpPr txBox="1"/>
          <p:nvPr>
            <p:ph type="title"/>
          </p:nvPr>
        </p:nvSpPr>
        <p:spPr>
          <a:xfrm>
            <a:off x="0" y="2574475"/>
            <a:ext cx="45726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</a:t>
            </a:r>
            <a:r>
              <a:rPr lang="en" sz="2000"/>
              <a:t>Classificações</a:t>
            </a:r>
            <a:endParaRPr sz="2000"/>
          </a:p>
        </p:txBody>
      </p:sp>
      <p:sp>
        <p:nvSpPr>
          <p:cNvPr id="1007" name="Google Shape;1007;p34"/>
          <p:cNvSpPr txBox="1"/>
          <p:nvPr>
            <p:ph idx="2" type="title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r>
              <a:rPr lang="en"/>
              <a:t>.</a:t>
            </a:r>
            <a:endParaRPr/>
          </a:p>
        </p:txBody>
      </p:sp>
      <p:cxnSp>
        <p:nvCxnSpPr>
          <p:cNvPr id="1008" name="Google Shape;1008;p34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5"/>
          <p:cNvSpPr/>
          <p:nvPr/>
        </p:nvSpPr>
        <p:spPr>
          <a:xfrm>
            <a:off x="4853429" y="3274863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973161" y="322388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4853429" y="1672934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973161" y="166703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 txBox="1"/>
          <p:nvPr>
            <p:ph type="title"/>
          </p:nvPr>
        </p:nvSpPr>
        <p:spPr>
          <a:xfrm>
            <a:off x="1769125" y="1731425"/>
            <a:ext cx="27234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divisões:</a:t>
            </a:r>
            <a:endParaRPr/>
          </a:p>
        </p:txBody>
      </p:sp>
      <p:sp>
        <p:nvSpPr>
          <p:cNvPr id="1018" name="Google Shape;1018;p35"/>
          <p:cNvSpPr txBox="1"/>
          <p:nvPr>
            <p:ph idx="2" type="title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019" name="Google Shape;1019;p35"/>
          <p:cNvSpPr txBox="1"/>
          <p:nvPr>
            <p:ph idx="1" type="subTitle"/>
          </p:nvPr>
        </p:nvSpPr>
        <p:spPr>
          <a:xfrm>
            <a:off x="1842750" y="2144099"/>
            <a:ext cx="27234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Os padrões diferem por sua complexidade, nível de detalhe e escala de aplicabilidade a todo o sistema que está sendo projetado.</a:t>
            </a:r>
            <a:endParaRPr sz="1200"/>
          </a:p>
        </p:txBody>
      </p:sp>
      <p:sp>
        <p:nvSpPr>
          <p:cNvPr id="1020" name="Google Shape;1020;p35"/>
          <p:cNvSpPr txBox="1"/>
          <p:nvPr>
            <p:ph idx="3" type="title"/>
          </p:nvPr>
        </p:nvSpPr>
        <p:spPr>
          <a:xfrm>
            <a:off x="1746950" y="3436425"/>
            <a:ext cx="27234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criação</a:t>
            </a:r>
            <a:endParaRPr/>
          </a:p>
        </p:txBody>
      </p:sp>
      <p:sp>
        <p:nvSpPr>
          <p:cNvPr id="1021" name="Google Shape;1021;p35"/>
          <p:cNvSpPr txBox="1"/>
          <p:nvPr>
            <p:ph idx="4" type="title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022" name="Google Shape;1022;p35"/>
          <p:cNvSpPr txBox="1"/>
          <p:nvPr>
            <p:ph idx="5" type="subTitle"/>
          </p:nvPr>
        </p:nvSpPr>
        <p:spPr>
          <a:xfrm>
            <a:off x="1769125" y="3733437"/>
            <a:ext cx="27234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fornecem mecanismos de criação de objetos que aumentam a flexibilidade e a reutilização do código existente;</a:t>
            </a:r>
            <a:endParaRPr sz="1200"/>
          </a:p>
        </p:txBody>
      </p:sp>
      <p:sp>
        <p:nvSpPr>
          <p:cNvPr id="1023" name="Google Shape;1023;p35"/>
          <p:cNvSpPr txBox="1"/>
          <p:nvPr>
            <p:ph idx="6" type="title"/>
          </p:nvPr>
        </p:nvSpPr>
        <p:spPr>
          <a:xfrm>
            <a:off x="5605195" y="1645625"/>
            <a:ext cx="27312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estrutura</a:t>
            </a:r>
            <a:endParaRPr/>
          </a:p>
        </p:txBody>
      </p:sp>
      <p:sp>
        <p:nvSpPr>
          <p:cNvPr id="1024" name="Google Shape;1024;p35"/>
          <p:cNvSpPr txBox="1"/>
          <p:nvPr>
            <p:ph idx="7" type="title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025" name="Google Shape;1025;p35"/>
          <p:cNvSpPr txBox="1"/>
          <p:nvPr>
            <p:ph idx="8" type="subTitle"/>
          </p:nvPr>
        </p:nvSpPr>
        <p:spPr>
          <a:xfrm>
            <a:off x="5602950" y="2087406"/>
            <a:ext cx="27312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explicam como montar objetos e classes em estruturas maiores, mantendo essas estruturas flexíveis e eficientes;</a:t>
            </a:r>
            <a:endParaRPr sz="1200"/>
          </a:p>
        </p:txBody>
      </p:sp>
      <p:sp>
        <p:nvSpPr>
          <p:cNvPr id="1026" name="Google Shape;1026;p35"/>
          <p:cNvSpPr txBox="1"/>
          <p:nvPr>
            <p:ph idx="9" type="title"/>
          </p:nvPr>
        </p:nvSpPr>
        <p:spPr>
          <a:xfrm>
            <a:off x="5602950" y="3388875"/>
            <a:ext cx="32847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comportamento </a:t>
            </a:r>
            <a:endParaRPr/>
          </a:p>
        </p:txBody>
      </p:sp>
      <p:sp>
        <p:nvSpPr>
          <p:cNvPr id="1027" name="Google Shape;1027;p35"/>
          <p:cNvSpPr txBox="1"/>
          <p:nvPr>
            <p:ph idx="13" type="title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028" name="Google Shape;1028;p35"/>
          <p:cNvSpPr txBox="1"/>
          <p:nvPr>
            <p:ph idx="14" type="subTitle"/>
          </p:nvPr>
        </p:nvSpPr>
        <p:spPr>
          <a:xfrm>
            <a:off x="5696200" y="3790115"/>
            <a:ext cx="27312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cuidam da comunicação efetiva e da atribuição de responsabilidades entre os objetos.</a:t>
            </a:r>
            <a:endParaRPr sz="1200"/>
          </a:p>
        </p:txBody>
      </p:sp>
      <p:sp>
        <p:nvSpPr>
          <p:cNvPr id="1029" name="Google Shape;1029;p35"/>
          <p:cNvSpPr txBox="1"/>
          <p:nvPr>
            <p:ph idx="15"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padrões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6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6"/>
          <p:cNvSpPr txBox="1"/>
          <p:nvPr>
            <p:ph type="title"/>
          </p:nvPr>
        </p:nvSpPr>
        <p:spPr>
          <a:xfrm>
            <a:off x="0" y="2574475"/>
            <a:ext cx="45726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</a:t>
            </a:r>
            <a:r>
              <a:rPr lang="en" sz="2000"/>
              <a:t>Qual padrão escolhemos?</a:t>
            </a:r>
            <a:endParaRPr sz="2000"/>
          </a:p>
        </p:txBody>
      </p:sp>
      <p:sp>
        <p:nvSpPr>
          <p:cNvPr id="1036" name="Google Shape;1036;p36"/>
          <p:cNvSpPr txBox="1"/>
          <p:nvPr>
            <p:ph idx="2" type="title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cxnSp>
        <p:nvCxnSpPr>
          <p:cNvPr id="1037" name="Google Shape;1037;p36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 txBox="1"/>
          <p:nvPr>
            <p:ph type="title"/>
          </p:nvPr>
        </p:nvSpPr>
        <p:spPr>
          <a:xfrm>
            <a:off x="100850" y="403425"/>
            <a:ext cx="43845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Padrão Comportamental:</a:t>
            </a:r>
            <a:endParaRPr/>
          </a:p>
        </p:txBody>
      </p:sp>
      <p:sp>
        <p:nvSpPr>
          <p:cNvPr id="1043" name="Google Shape;1043;p37"/>
          <p:cNvSpPr txBox="1"/>
          <p:nvPr>
            <p:ph idx="1" type="body"/>
          </p:nvPr>
        </p:nvSpPr>
        <p:spPr>
          <a:xfrm>
            <a:off x="100850" y="1897350"/>
            <a:ext cx="43845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Paytone One"/>
                <a:ea typeface="Paytone One"/>
                <a:cs typeface="Paytone One"/>
                <a:sym typeface="Paytone One"/>
              </a:rPr>
              <a:t>Chain of Responsibility</a:t>
            </a:r>
            <a:endParaRPr sz="200"/>
          </a:p>
        </p:txBody>
      </p:sp>
      <p:pic>
        <p:nvPicPr>
          <p:cNvPr id="1044" name="Google Shape;10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800" y="1569375"/>
            <a:ext cx="4353850" cy="272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8"/>
          <p:cNvSpPr txBox="1"/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Cadeia de </a:t>
            </a:r>
            <a:r>
              <a:rPr lang="en"/>
              <a:t>Responsabilidade</a:t>
            </a:r>
            <a:endParaRPr/>
          </a:p>
        </p:txBody>
      </p:sp>
      <p:sp>
        <p:nvSpPr>
          <p:cNvPr id="1050" name="Google Shape;1050;p38"/>
          <p:cNvSpPr txBox="1"/>
          <p:nvPr>
            <p:ph idx="1" type="subTitle"/>
          </p:nvPr>
        </p:nvSpPr>
        <p:spPr>
          <a:xfrm>
            <a:off x="1602450" y="2069800"/>
            <a:ext cx="5939100" cy="20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Também conhecido como CoR, Cadeia de Comando.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 </a:t>
            </a:r>
            <a:r>
              <a:rPr lang="en"/>
              <a:t>Responsibility</a:t>
            </a:r>
            <a:r>
              <a:rPr lang="en"/>
              <a:t>  é um padrão de design comportamental que permite passar solicitações por uma cadeia de manipuladores;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receber </a:t>
            </a:r>
            <a:r>
              <a:rPr lang="en"/>
              <a:t>uma solicitação,</a:t>
            </a:r>
            <a:r>
              <a:rPr lang="en"/>
              <a:t> cada manipulador decide processar a solicitação ou </a:t>
            </a:r>
            <a:r>
              <a:rPr lang="en"/>
              <a:t>passá-la</a:t>
            </a:r>
            <a:r>
              <a:rPr lang="en"/>
              <a:t> para o  </a:t>
            </a:r>
            <a:r>
              <a:rPr lang="en"/>
              <a:t>próximo</a:t>
            </a:r>
            <a:r>
              <a:rPr lang="en"/>
              <a:t> manipulador na cadeia.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