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7" autoAdjust="0"/>
    <p:restoredTop sz="94660"/>
  </p:normalViewPr>
  <p:slideViewPr>
    <p:cSldViewPr snapToGrid="0">
      <p:cViewPr>
        <p:scale>
          <a:sx n="75" d="100"/>
          <a:sy n="75" d="100"/>
        </p:scale>
        <p:origin x="-19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09C1F-599E-436B-83AF-70C2B6D351B1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7F4CF-59DA-4E4F-B75C-971D3CF5B3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493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7F4CF-59DA-4E4F-B75C-971D3CF5B36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484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7F4CF-59DA-4E4F-B75C-971D3CF5B36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91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7F4CF-59DA-4E4F-B75C-971D3CF5B36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7EBEB-52B5-43C7-9E5C-65197BA0E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A72716-3FC7-4C02-878D-2752133E5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52449B-020C-40A9-8627-6E8BD797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EEED89-EF68-45DF-921C-DE1443A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6B57CA-EDD2-4D2C-AADB-80270E58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17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D53B9-7C24-4685-8EDD-9450E356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014A2C3-94E9-471D-BC27-FA64C09C2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EE14ACE-F17F-41C1-8DA3-A955E11B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80A7C3-485F-4E50-93A2-8AC13E80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7D269C2-F3E1-4CB0-BD3E-AEF1C3A6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738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F3E71-9CBE-4688-8380-7CBDE938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60DA682-841A-48A8-A067-142CC531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ED2C0D-6868-496E-9CF3-C83BC69C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717A30-965E-4FA3-BA97-C288430C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74E1C25-B668-4B94-BA3E-1163F4CC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9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2C893-187A-43B6-AC55-F610C0BE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96F4C-DC43-43D5-8CF0-31DC3B1D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05D1AE-C04B-48D2-A5F6-D0F29BF9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CF74FD-963C-41C4-9FDB-50CE6C9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0930BA-E98F-4AE6-9269-B0E16F18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236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37A7D-B368-4914-B1B9-FBD5F88E3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E09F60-0DDB-41D2-B6FE-4A80977E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DA15764-CE50-476C-A3C5-BA5A6590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FD2CB5-32D3-4F6E-AB2A-54B7861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0EC349-09B5-4603-A68D-A0D1B3E1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370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25BBF-DE66-481B-96D2-95E7CF6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03F49F-AD64-4B33-9448-14894037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23B9B0F-F43B-4B32-90C7-D99EB428E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269A46B-2DEF-4A87-A986-7DC839E0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03D587-59A8-401F-BF8B-ECF5236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26143C-504F-4E3C-B02B-48BA545F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552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B5AB-6EAD-44F6-BCA9-18063716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DC43978-7741-4743-8D69-266FCE47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EC74883-FAD5-40B2-9FEE-4448B219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84D73E6-BA67-4297-98BF-3A0400F2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6E69C35-19C1-4E37-A667-20F3893FD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D79917B-4C2F-4A40-B0E8-8231909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75C680B-3E81-4C96-87B2-BA304132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D03A3D6-D366-49D1-A3EA-B6C18107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5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15A0-617B-4967-9112-3FD66CDE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2DB41F9-4B16-4240-9D32-AB3683F8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095E5D7-7EB6-4310-B4C0-696D24BC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A120FF-F36E-40C0-80EB-4BA68451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FDFCCB5-D5F0-433B-B913-36A27890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EC9F87BD-D2D4-43C4-A2F8-431A58C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26345B-5595-4C8D-B71E-99A4AD90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682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97CA-21F7-41B5-928E-E03D4D0F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6248B6-483C-422A-BC3E-0814AD16A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152ED8-3F24-4502-AC00-00FC539D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404CABA-8B29-4E7D-A804-B4214EB7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45DE48-2A5E-4A3F-8107-559AEC5A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9FD6464-715D-4FD2-A98D-06226648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4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6A645-8A76-441E-8DF8-9E97395B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8EFC845-4259-4479-8AA1-2FBBC2AB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8F531A-D577-4900-A1CD-D2A89776B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CF5D4D-922A-4821-9F01-CB29F771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438236D-247D-4C2A-8916-2290D1AD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12CA6C-6D2B-424C-A98C-0AE3030C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371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01D016-6D5F-4195-9C1B-DBD4C7B8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90957D3-560C-4822-A358-084B85FB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57D6A9-D1F6-4470-BEBF-432E5EFFB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393C-4880-4970-81C8-9ECDE02F71DC}" type="datetimeFigureOut">
              <a:rPr lang="pt-PT" smtClean="0"/>
              <a:t>23/01/2021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4BEB38-AE07-4762-8239-509BE2BF0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EAE4F1-441B-47F4-B6BB-63A2D0A2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A12D6-2849-4F4C-9DCF-21C311916B6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09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 result for ua logo png">
            <a:extLst>
              <a:ext uri="{FF2B5EF4-FFF2-40B4-BE49-F238E27FC236}">
                <a16:creationId xmlns:a16="http://schemas.microsoft.com/office/drawing/2014/main" id="{A29E04E0-B84C-43FC-A08D-6568CB4B9EAE}"/>
              </a:ext>
            </a:extLst>
          </p:cNvPr>
          <p:cNvPicPr/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" y="237605"/>
            <a:ext cx="1501775" cy="563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40F4E2F-350A-44F4-B894-1FCB092755DF}"/>
              </a:ext>
            </a:extLst>
          </p:cNvPr>
          <p:cNvGrpSpPr/>
          <p:nvPr/>
        </p:nvGrpSpPr>
        <p:grpSpPr>
          <a:xfrm>
            <a:off x="0" y="6384991"/>
            <a:ext cx="12192000" cy="473009"/>
            <a:chOff x="0" y="6384991"/>
            <a:chExt cx="12192000" cy="473009"/>
          </a:xfrm>
          <a:solidFill>
            <a:schemeClr val="accent6">
              <a:lumMod val="50000"/>
            </a:schemeClr>
          </a:solid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BA9BE3-A8BC-4F1A-8001-04053D33E558}"/>
                </a:ext>
              </a:extLst>
            </p:cNvPr>
            <p:cNvSpPr/>
            <p:nvPr/>
          </p:nvSpPr>
          <p:spPr>
            <a:xfrm>
              <a:off x="0" y="6438670"/>
              <a:ext cx="12192000" cy="419330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AE4EBD-76DC-409D-A9AD-C7F3573CFB39}"/>
                </a:ext>
              </a:extLst>
            </p:cNvPr>
            <p:cNvSpPr/>
            <p:nvPr/>
          </p:nvSpPr>
          <p:spPr>
            <a:xfrm>
              <a:off x="0" y="6384991"/>
              <a:ext cx="12192000" cy="457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800A568D-D739-4FBA-BEE9-1E7BC317E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114404"/>
            <a:ext cx="10058400" cy="1655063"/>
          </a:xfrm>
        </p:spPr>
        <p:txBody>
          <a:bodyPr anchor="ctr">
            <a:normAutofit/>
          </a:bodyPr>
          <a:lstStyle/>
          <a:p>
            <a:pPr algn="ctr"/>
            <a:r>
              <a:rPr lang="pt-PT" sz="5000" b="1" cap="all" spc="200" dirty="0">
                <a:latin typeface="Calibri" panose="020F0502020204030204" pitchFamily="34" charset="0"/>
                <a:cs typeface="Times New Roman" panose="02020603050405020304" pitchFamily="18" charset="0"/>
              </a:rPr>
              <a:t>MOFIICAÇÃO de imagens em tempo-real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8DA664-AA93-4C84-B77F-28F3C4230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83241"/>
            <a:ext cx="10058400" cy="124321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47053 Computação Visual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Metrado Integrado em Engenharia de Computadores e Telemática</a:t>
            </a:r>
          </a:p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2020-2021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F110D27-4DA0-45EC-A4F4-4D112F657350}"/>
              </a:ext>
            </a:extLst>
          </p:cNvPr>
          <p:cNvSpPr txBox="1">
            <a:spLocks/>
          </p:cNvSpPr>
          <p:nvPr/>
        </p:nvSpPr>
        <p:spPr>
          <a:xfrm>
            <a:off x="3573087" y="6477582"/>
            <a:ext cx="5112327" cy="3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2700020" algn="ctr"/>
                <a:tab pos="5400040" algn="r"/>
              </a:tabLst>
            </a:pPr>
            <a:r>
              <a:rPr lang="pt-PT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RENATO VALENTE </a:t>
            </a:r>
            <a:r>
              <a:rPr lang="pt-PT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PT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89077)</a:t>
            </a:r>
            <a:r>
              <a:rPr lang="pt-PT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• </a:t>
            </a:r>
            <a:r>
              <a:rPr lang="pt-PT" sz="1400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rita</a:t>
            </a:r>
            <a:r>
              <a:rPr lang="pt-PT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amante </a:t>
            </a:r>
            <a:r>
              <a:rPr lang="pt-PT" sz="1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(89264)</a:t>
            </a:r>
            <a:endParaRPr lang="pt-PT" sz="14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Marcador de Posição do Número do Diapositivo 3">
            <a:extLst>
              <a:ext uri="{FF2B5EF4-FFF2-40B4-BE49-F238E27FC236}">
                <a16:creationId xmlns:a16="http://schemas.microsoft.com/office/drawing/2014/main" id="{A9694E68-9624-4A5A-AAE2-628AD190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>
                <a:solidFill>
                  <a:schemeClr val="bg1"/>
                </a:solidFill>
              </a:rPr>
              <a:t>1</a:t>
            </a:fld>
            <a:endParaRPr lang="pt-PT" dirty="0">
              <a:solidFill>
                <a:schemeClr val="bg1"/>
              </a:solidFill>
            </a:endParaRPr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70DC9C18-45B8-43DE-BA33-C312F410D729}"/>
              </a:ext>
            </a:extLst>
          </p:cNvPr>
          <p:cNvCxnSpPr/>
          <p:nvPr/>
        </p:nvCxnSpPr>
        <p:spPr>
          <a:xfrm>
            <a:off x="3030990" y="4105073"/>
            <a:ext cx="619651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1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Número do Diapositivo 3">
            <a:extLst>
              <a:ext uri="{FF2B5EF4-FFF2-40B4-BE49-F238E27FC236}">
                <a16:creationId xmlns:a16="http://schemas.microsoft.com/office/drawing/2014/main" id="{4438F706-940A-4E5A-A89C-DE89E65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743200" cy="365125"/>
          </a:xfrm>
        </p:spPr>
        <p:txBody>
          <a:bodyPr/>
          <a:lstStyle/>
          <a:p>
            <a:fld id="{07F466FA-2F68-4A01-A4DC-EF0501E276AD}" type="slidenum">
              <a:rPr lang="pt-PT" smtClean="0">
                <a:solidFill>
                  <a:schemeClr val="accent6">
                    <a:lumMod val="50000"/>
                  </a:schemeClr>
                </a:solidFill>
              </a:rPr>
              <a:t>2</a:t>
            </a:fld>
            <a:endParaRPr lang="pt-PT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402D58-C369-48BB-B177-9479572506DB}"/>
              </a:ext>
            </a:extLst>
          </p:cNvPr>
          <p:cNvGrpSpPr/>
          <p:nvPr/>
        </p:nvGrpSpPr>
        <p:grpSpPr>
          <a:xfrm>
            <a:off x="0" y="0"/>
            <a:ext cx="12192000" cy="1040862"/>
            <a:chOff x="0" y="0"/>
            <a:chExt cx="12192000" cy="104086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9CDE5E5-4113-4B07-BB14-971860FDFF01}"/>
                </a:ext>
              </a:extLst>
            </p:cNvPr>
            <p:cNvGrpSpPr/>
            <p:nvPr/>
          </p:nvGrpSpPr>
          <p:grpSpPr>
            <a:xfrm rot="10800000">
              <a:off x="0" y="0"/>
              <a:ext cx="12192000" cy="1040861"/>
              <a:chOff x="0" y="6397891"/>
              <a:chExt cx="12192000" cy="46010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4F0B9B4-3A4E-413F-828A-B704E140580C}"/>
                  </a:ext>
                </a:extLst>
              </p:cNvPr>
              <p:cNvSpPr/>
              <p:nvPr/>
            </p:nvSpPr>
            <p:spPr>
              <a:xfrm>
                <a:off x="0" y="6438670"/>
                <a:ext cx="12192000" cy="41933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1B94127-F1A0-497B-8309-52979E14585D}"/>
                  </a:ext>
                </a:extLst>
              </p:cNvPr>
              <p:cNvSpPr/>
              <p:nvPr/>
            </p:nvSpPr>
            <p:spPr>
              <a:xfrm>
                <a:off x="0" y="6397891"/>
                <a:ext cx="12192000" cy="328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5947F9BE-32E8-4CE2-80A5-25856F01EEC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10408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3000" b="1" cap="all" spc="2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MOFIICAÇÃO de imagens em tempo-real</a:t>
              </a:r>
            </a:p>
          </p:txBody>
        </p:sp>
      </p:grpSp>
      <p:sp>
        <p:nvSpPr>
          <p:cNvPr id="13" name="Subtítulo 2">
            <a:extLst>
              <a:ext uri="{FF2B5EF4-FFF2-40B4-BE49-F238E27FC236}">
                <a16:creationId xmlns:a16="http://schemas.microsoft.com/office/drawing/2014/main" id="{0ECC034C-9C9A-472D-ADA5-0E4B04F17A81}"/>
              </a:ext>
            </a:extLst>
          </p:cNvPr>
          <p:cNvSpPr txBox="1">
            <a:spLocks/>
          </p:cNvSpPr>
          <p:nvPr/>
        </p:nvSpPr>
        <p:spPr>
          <a:xfrm>
            <a:off x="584662" y="1391056"/>
            <a:ext cx="11022676" cy="506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pt-PT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pt-PT" sz="1600" dirty="0">
                <a:ea typeface="Calibri" panose="020F0502020204030204" pitchFamily="34" charset="0"/>
                <a:cs typeface="Times New Roman" panose="02020603050405020304" pitchFamily="18" charset="0"/>
              </a:rPr>
              <a:t>: Desenvolvida uma aplicação que permite </a:t>
            </a:r>
            <a:r>
              <a:rPr lang="pt-PT" sz="1600" b="0" i="0" u="none" strike="noStrike" baseline="0" dirty="0"/>
              <a:t>alterar, em tempo-real, imagens de vídeo adquiridas por uma câmara</a:t>
            </a:r>
            <a:endParaRPr lang="pt-PT" sz="16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PT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Recursos</a:t>
            </a:r>
            <a:r>
              <a:rPr lang="pt-PT" sz="1600" dirty="0"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447675" algn="just">
              <a:lnSpc>
                <a:spcPct val="110000"/>
              </a:lnSpc>
            </a:pPr>
            <a:r>
              <a:rPr lang="pt-PT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endParaRPr lang="pt-P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algn="just">
              <a:lnSpc>
                <a:spcPct val="110000"/>
              </a:lnSpc>
            </a:pPr>
            <a:r>
              <a:rPr lang="pt-PT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pt-P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algn="just">
              <a:lnSpc>
                <a:spcPct val="110000"/>
              </a:lnSpc>
            </a:pPr>
            <a:r>
              <a:rPr lang="pt-PT" sz="1600" dirty="0"/>
              <a:t>API </a:t>
            </a:r>
            <a:r>
              <a:rPr lang="pt-PT" sz="1600" i="1" dirty="0" err="1"/>
              <a:t>facecascade</a:t>
            </a:r>
            <a:r>
              <a:rPr lang="pt-PT" sz="1600" dirty="0"/>
              <a:t>, para a deteção de rostos através de uma câmara</a:t>
            </a:r>
          </a:p>
          <a:p>
            <a:pPr marL="447675" algn="just">
              <a:lnSpc>
                <a:spcPct val="110000"/>
              </a:lnSpc>
            </a:pPr>
            <a:r>
              <a:rPr lang="pt-PT" sz="1600" dirty="0"/>
              <a:t>Biblioteca </a:t>
            </a:r>
            <a:r>
              <a:rPr lang="pt-PT" sz="1600" i="1" dirty="0" err="1"/>
              <a:t>Tesserac</a:t>
            </a:r>
            <a:r>
              <a:rPr lang="pt-PT" sz="1600" dirty="0"/>
              <a:t> para o reconhecimento do texto de uma imagem</a:t>
            </a:r>
          </a:p>
          <a:p>
            <a:pPr marL="447675" algn="just">
              <a:lnSpc>
                <a:spcPct val="110000"/>
              </a:lnSpc>
            </a:pPr>
            <a:r>
              <a:rPr lang="pt-PT" sz="1600" dirty="0"/>
              <a:t>Biblioteca </a:t>
            </a:r>
            <a:r>
              <a:rPr lang="pt-PT" sz="1600" i="1" dirty="0"/>
              <a:t>PIL</a:t>
            </a:r>
            <a:r>
              <a:rPr lang="pt-PT" sz="1600" dirty="0"/>
              <a:t> para a leitura de imagens </a:t>
            </a:r>
            <a:r>
              <a:rPr lang="pt-PT" sz="1600" i="1" dirty="0"/>
              <a:t>.</a:t>
            </a:r>
            <a:r>
              <a:rPr lang="pt-PT" sz="1600" i="1" dirty="0" err="1"/>
              <a:t>bmp</a:t>
            </a:r>
            <a:r>
              <a:rPr lang="pt-PT" sz="1600" i="1" dirty="0"/>
              <a:t>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PT" sz="1600" b="1" dirty="0"/>
              <a:t>Execução</a:t>
            </a:r>
            <a:r>
              <a:rPr lang="pt-PT" sz="1600" i="1" dirty="0"/>
              <a:t>:</a:t>
            </a:r>
          </a:p>
          <a:p>
            <a:pPr marL="447675" algn="just">
              <a:lnSpc>
                <a:spcPct val="110000"/>
              </a:lnSpc>
            </a:pPr>
            <a:r>
              <a:rPr lang="pt-PT" sz="1600" dirty="0"/>
              <a:t>Ao correr o programa, será aberta uma janela com duas imagens de vídeo em tempo-real e com uma secção onde o utilizador poderá alterar a imagem</a:t>
            </a:r>
          </a:p>
          <a:p>
            <a:pPr marL="447675" algn="just">
              <a:lnSpc>
                <a:spcPct val="110000"/>
              </a:lnSpc>
            </a:pPr>
            <a:r>
              <a:rPr lang="pt-PT" sz="1600" dirty="0"/>
              <a:t>A imagem esquerda é a imagem sem edição e a direita é a que irá sofrer alterações consoante a seleção das funcionalidades fornecidas</a:t>
            </a:r>
          </a:p>
          <a:p>
            <a:pPr marL="447675" algn="l">
              <a:lnSpc>
                <a:spcPct val="110000"/>
              </a:lnSpc>
            </a:pPr>
            <a:r>
              <a:rPr lang="pt-PT" sz="1600" dirty="0"/>
              <a:t>Para terminar o programa apenas é necessário premir a tecla “q”</a:t>
            </a:r>
          </a:p>
        </p:txBody>
      </p:sp>
    </p:spTree>
    <p:extLst>
      <p:ext uri="{BB962C8B-B14F-4D97-AF65-F5344CB8AC3E}">
        <p14:creationId xmlns:p14="http://schemas.microsoft.com/office/powerpoint/2010/main" val="23083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ção do Número do Diapositivo 3">
            <a:extLst>
              <a:ext uri="{FF2B5EF4-FFF2-40B4-BE49-F238E27FC236}">
                <a16:creationId xmlns:a16="http://schemas.microsoft.com/office/drawing/2014/main" id="{4438F706-940A-4E5A-A89C-DE89E65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6654"/>
            <a:ext cx="2983742" cy="365125"/>
          </a:xfrm>
        </p:spPr>
        <p:txBody>
          <a:bodyPr/>
          <a:lstStyle/>
          <a:p>
            <a:fld id="{07F466FA-2F68-4A01-A4DC-EF0501E276AD}" type="slidenum">
              <a:rPr lang="pt-PT" smtClean="0">
                <a:solidFill>
                  <a:schemeClr val="accent6">
                    <a:lumMod val="50000"/>
                  </a:schemeClr>
                </a:solidFill>
              </a:rPr>
              <a:t>3</a:t>
            </a:fld>
            <a:endParaRPr lang="pt-PT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402D58-C369-48BB-B177-9479572506DB}"/>
              </a:ext>
            </a:extLst>
          </p:cNvPr>
          <p:cNvGrpSpPr/>
          <p:nvPr/>
        </p:nvGrpSpPr>
        <p:grpSpPr>
          <a:xfrm>
            <a:off x="0" y="0"/>
            <a:ext cx="12192000" cy="1040862"/>
            <a:chOff x="0" y="0"/>
            <a:chExt cx="12192000" cy="1040862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9CDE5E5-4113-4B07-BB14-971860FDFF01}"/>
                </a:ext>
              </a:extLst>
            </p:cNvPr>
            <p:cNvGrpSpPr/>
            <p:nvPr/>
          </p:nvGrpSpPr>
          <p:grpSpPr>
            <a:xfrm rot="10800000">
              <a:off x="0" y="0"/>
              <a:ext cx="12192000" cy="1040861"/>
              <a:chOff x="0" y="6397891"/>
              <a:chExt cx="12192000" cy="46010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4F0B9B4-3A4E-413F-828A-B704E140580C}"/>
                  </a:ext>
                </a:extLst>
              </p:cNvPr>
              <p:cNvSpPr/>
              <p:nvPr/>
            </p:nvSpPr>
            <p:spPr>
              <a:xfrm>
                <a:off x="0" y="6438670"/>
                <a:ext cx="12192000" cy="41933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1B94127-F1A0-497B-8309-52979E14585D}"/>
                  </a:ext>
                </a:extLst>
              </p:cNvPr>
              <p:cNvSpPr/>
              <p:nvPr/>
            </p:nvSpPr>
            <p:spPr>
              <a:xfrm>
                <a:off x="0" y="6397891"/>
                <a:ext cx="12192000" cy="328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5947F9BE-32E8-4CE2-80A5-25856F01EEC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10408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3000" b="1" cap="all" spc="2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FUNCIONALIDADES DA APLICAÇÃO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BC97FB4-96E2-4BBE-A565-06873547AF53}"/>
              </a:ext>
            </a:extLst>
          </p:cNvPr>
          <p:cNvGrpSpPr/>
          <p:nvPr/>
        </p:nvGrpSpPr>
        <p:grpSpPr>
          <a:xfrm>
            <a:off x="584662" y="1391056"/>
            <a:ext cx="5280110" cy="1291516"/>
            <a:chOff x="680720" y="2137484"/>
            <a:chExt cx="4064701" cy="12915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48FCBED-6C1E-42DE-AEB0-2A308075C0D3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Subtítulo 2">
              <a:extLst>
                <a:ext uri="{FF2B5EF4-FFF2-40B4-BE49-F238E27FC236}">
                  <a16:creationId xmlns:a16="http://schemas.microsoft.com/office/drawing/2014/main" id="{B72D9A01-5BCD-4BDC-8E38-069785E324AF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Redimensionar a janela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É possível redimensionar a premindo teclas “1”, “2”, “3”, em que o “1” é a maior janela e o “3” a menor janela. </a:t>
              </a:r>
            </a:p>
            <a:p>
              <a:pPr marL="0" indent="0" algn="just">
                <a:lnSpc>
                  <a:spcPct val="110000"/>
                </a:lnSpc>
                <a:buNone/>
              </a:pPr>
              <a:endParaRPr lang="pt-PT" sz="1600" b="0" i="0" u="none" strike="noStrike" baseline="0" dirty="0"/>
            </a:p>
            <a:p>
              <a:pPr marL="0" indent="0" algn="just">
                <a:lnSpc>
                  <a:spcPct val="110000"/>
                </a:lnSpc>
                <a:buNone/>
              </a:pPr>
              <a:endParaRPr lang="pt-PT" sz="1600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C251F66-6028-4D07-89A2-F7B0934DF7A8}"/>
              </a:ext>
            </a:extLst>
          </p:cNvPr>
          <p:cNvGrpSpPr/>
          <p:nvPr/>
        </p:nvGrpSpPr>
        <p:grpSpPr>
          <a:xfrm>
            <a:off x="584662" y="2386354"/>
            <a:ext cx="5280110" cy="1291516"/>
            <a:chOff x="680720" y="2137484"/>
            <a:chExt cx="4064701" cy="12915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721580-B387-4084-B5E9-B2159C35A953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7" name="Subtítulo 2">
              <a:extLst>
                <a:ext uri="{FF2B5EF4-FFF2-40B4-BE49-F238E27FC236}">
                  <a16:creationId xmlns:a16="http://schemas.microsoft.com/office/drawing/2014/main" id="{8EB39A80-5848-4D87-BAC4-C73F801FB6F9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Alterar a luminosidade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A luminosidade da imagem varia entre 0 e 1, no entanto, a escala permitida varia entre 0 e 200.</a:t>
              </a:r>
              <a:endParaRPr lang="pt-PT" sz="1600" b="0" i="0" u="none" strike="noStrike" baseline="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DD63A00-48A1-49C7-BBFF-EDC1FA145432}"/>
              </a:ext>
            </a:extLst>
          </p:cNvPr>
          <p:cNvGrpSpPr/>
          <p:nvPr/>
        </p:nvGrpSpPr>
        <p:grpSpPr>
          <a:xfrm>
            <a:off x="584662" y="3406411"/>
            <a:ext cx="5280110" cy="1291516"/>
            <a:chOff x="680720" y="2137484"/>
            <a:chExt cx="4064701" cy="12915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A6F81B-057B-44D9-BC20-CB8E87504CC9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Subtítulo 2">
              <a:extLst>
                <a:ext uri="{FF2B5EF4-FFF2-40B4-BE49-F238E27FC236}">
                  <a16:creationId xmlns:a16="http://schemas.microsoft.com/office/drawing/2014/main" id="{88AD92F5-9E75-4E2F-8778-0AA20AA1389C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Alterar o contraste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O contraste da imagem varia entre -127 e 127, no entanto, a escala permitida varia entre 0 e 254.</a:t>
              </a:r>
              <a:endParaRPr lang="pt-PT" sz="1600" b="0" i="0" u="none" strike="noStrike" baseline="0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82D1A00-D212-491C-991E-B4B3F4091D48}"/>
              </a:ext>
            </a:extLst>
          </p:cNvPr>
          <p:cNvGrpSpPr/>
          <p:nvPr/>
        </p:nvGrpSpPr>
        <p:grpSpPr>
          <a:xfrm>
            <a:off x="584662" y="4433926"/>
            <a:ext cx="5280110" cy="1291516"/>
            <a:chOff x="680720" y="2137484"/>
            <a:chExt cx="4064701" cy="129151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813E046-1523-4D9F-AA43-1852DB71B941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Subtítulo 2">
              <a:extLst>
                <a:ext uri="{FF2B5EF4-FFF2-40B4-BE49-F238E27FC236}">
                  <a16:creationId xmlns:a16="http://schemas.microsoft.com/office/drawing/2014/main" id="{F7FB7449-269A-40BD-9458-58788B3FF056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Auto-correlação</a:t>
              </a:r>
              <a:endParaRPr lang="pt-PT" sz="16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A </a:t>
              </a:r>
              <a:r>
                <a:rPr lang="pt-PT" sz="1400" dirty="0" err="1">
                  <a:cs typeface="Times New Roman" panose="02020603050405020304" pitchFamily="18" charset="0"/>
                </a:rPr>
                <a:t>auto-correlação</a:t>
              </a:r>
              <a:r>
                <a:rPr lang="pt-PT" sz="1400" dirty="0">
                  <a:cs typeface="Times New Roman" panose="02020603050405020304" pitchFamily="18" charset="0"/>
                </a:rPr>
                <a:t> permite ajustar a imagem para uma correlação baseada no </a:t>
              </a:r>
              <a:r>
                <a:rPr lang="pt-PT" sz="1400" dirty="0" err="1">
                  <a:cs typeface="Times New Roman" panose="02020603050405020304" pitchFamily="18" charset="0"/>
                </a:rPr>
                <a:t>histrograma</a:t>
              </a:r>
              <a:r>
                <a:rPr lang="pt-PT" sz="1400" dirty="0">
                  <a:cs typeface="Times New Roman" panose="02020603050405020304" pitchFamily="18" charset="0"/>
                </a:rPr>
                <a:t>. Foi utilizado </a:t>
              </a:r>
              <a:r>
                <a:rPr lang="pt-PT" sz="1400" dirty="0" err="1">
                  <a:cs typeface="Times New Roman" panose="02020603050405020304" pitchFamily="18" charset="0"/>
                </a:rPr>
                <a:t>equalizeHist</a:t>
              </a:r>
              <a:r>
                <a:rPr lang="pt-PT" sz="1400" dirty="0">
                  <a:cs typeface="Times New Roman" panose="02020603050405020304" pitchFamily="18" charset="0"/>
                </a:rPr>
                <a:t>, que faz a dispersão dos tons dos pixéis da imagem.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6F709C8-492F-45D4-BB75-18D7878A05C9}"/>
              </a:ext>
            </a:extLst>
          </p:cNvPr>
          <p:cNvGrpSpPr/>
          <p:nvPr/>
        </p:nvGrpSpPr>
        <p:grpSpPr>
          <a:xfrm>
            <a:off x="584662" y="5689558"/>
            <a:ext cx="5280110" cy="1291516"/>
            <a:chOff x="680720" y="2137484"/>
            <a:chExt cx="4064701" cy="1291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A1657B1-09C7-48ED-9974-FCF626ED36AD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9" name="Subtítulo 2">
              <a:extLst>
                <a:ext uri="{FF2B5EF4-FFF2-40B4-BE49-F238E27FC236}">
                  <a16:creationId xmlns:a16="http://schemas.microsoft.com/office/drawing/2014/main" id="{9E9522D0-501C-433A-AD9F-F743B6175D8D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Alterar a cor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É possível alterar a cor da imagem para os tons cinzentos.</a:t>
              </a:r>
            </a:p>
            <a:p>
              <a:pPr marL="0" indent="0" algn="just">
                <a:lnSpc>
                  <a:spcPct val="110000"/>
                </a:lnSpc>
                <a:buNone/>
              </a:pPr>
              <a:endParaRPr lang="pt-PT" sz="1600" b="0" i="0" u="none" strike="noStrike" baseline="0" dirty="0"/>
            </a:p>
            <a:p>
              <a:pPr marL="0" indent="0" algn="just">
                <a:lnSpc>
                  <a:spcPct val="110000"/>
                </a:lnSpc>
                <a:buNone/>
              </a:pPr>
              <a:endParaRPr lang="pt-PT" sz="16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0E74417-AA07-4B52-8319-8080314C0C84}"/>
              </a:ext>
            </a:extLst>
          </p:cNvPr>
          <p:cNvGrpSpPr/>
          <p:nvPr/>
        </p:nvGrpSpPr>
        <p:grpSpPr>
          <a:xfrm>
            <a:off x="6499359" y="1391056"/>
            <a:ext cx="5280110" cy="1291516"/>
            <a:chOff x="680720" y="2137484"/>
            <a:chExt cx="4064701" cy="1291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D8B8B6-912D-459E-B995-57BEA80282F7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2" name="Subtítulo 2">
              <a:extLst>
                <a:ext uri="{FF2B5EF4-FFF2-40B4-BE49-F238E27FC236}">
                  <a16:creationId xmlns:a16="http://schemas.microsoft.com/office/drawing/2014/main" id="{68D38866-3153-452A-B408-3B3F94B264B0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Reduzir o ruído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É possível reduzir o ruído geral da imagem com o </a:t>
              </a:r>
              <a:r>
                <a:rPr lang="pt-PT" sz="1400" dirty="0" err="1">
                  <a:cs typeface="Times New Roman" panose="02020603050405020304" pitchFamily="18" charset="0"/>
                </a:rPr>
                <a:t>Blur</a:t>
              </a:r>
              <a:r>
                <a:rPr lang="pt-PT" sz="1400" dirty="0">
                  <a:cs typeface="Times New Roman" panose="02020603050405020304" pitchFamily="18" charset="0"/>
                </a:rPr>
                <a:t>.</a:t>
              </a:r>
              <a:endParaRPr lang="pt-PT" sz="1600" b="0" i="0" u="none" strike="noStrike" baseline="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5DEB25-79EC-4F96-B78E-0A5F4B60F0D9}"/>
              </a:ext>
            </a:extLst>
          </p:cNvPr>
          <p:cNvGrpSpPr/>
          <p:nvPr/>
        </p:nvGrpSpPr>
        <p:grpSpPr>
          <a:xfrm>
            <a:off x="6499359" y="2211545"/>
            <a:ext cx="5280110" cy="1291516"/>
            <a:chOff x="680720" y="2137484"/>
            <a:chExt cx="4064701" cy="129151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16A8ED-331B-44DB-978F-478E8F7DAF68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5" name="Subtítulo 2">
              <a:extLst>
                <a:ext uri="{FF2B5EF4-FFF2-40B4-BE49-F238E27FC236}">
                  <a16:creationId xmlns:a16="http://schemas.microsoft.com/office/drawing/2014/main" id="{992AADD6-AA1E-4D07-A4D3-C0B7B7420C8B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Detetar rostos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Para a deteção de rostos foi utilizada a API </a:t>
              </a:r>
              <a:r>
                <a:rPr lang="pt-PT" sz="1400" i="1" dirty="0" err="1"/>
                <a:t>facecascade</a:t>
              </a:r>
              <a:r>
                <a:rPr lang="pt-PT" sz="1400" i="1" dirty="0"/>
                <a:t>.</a:t>
              </a:r>
              <a:r>
                <a:rPr lang="pt-PT" sz="1400" dirty="0">
                  <a:cs typeface="Times New Roman" panose="02020603050405020304" pitchFamily="18" charset="0"/>
                </a:rPr>
                <a:t> </a:t>
              </a:r>
              <a:endParaRPr lang="pt-PT" sz="1600" b="0" i="0" u="none" strike="noStrike" baseline="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90E85CE-F3F8-428E-A627-0B195332364E}"/>
              </a:ext>
            </a:extLst>
          </p:cNvPr>
          <p:cNvGrpSpPr/>
          <p:nvPr/>
        </p:nvGrpSpPr>
        <p:grpSpPr>
          <a:xfrm>
            <a:off x="6499359" y="3032112"/>
            <a:ext cx="5280110" cy="1291516"/>
            <a:chOff x="680720" y="2137484"/>
            <a:chExt cx="4064701" cy="129151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34DA96-2C4B-40A7-A742-F0499FE3B953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8" name="Subtítulo 2">
              <a:extLst>
                <a:ext uri="{FF2B5EF4-FFF2-40B4-BE49-F238E27FC236}">
                  <a16:creationId xmlns:a16="http://schemas.microsoft.com/office/drawing/2014/main" id="{D62A0839-8C93-46A3-8EFE-D7663D2153E7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Desfocar o fundo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É possível desfocar o fundo da imagem com algum o </a:t>
              </a:r>
              <a:r>
                <a:rPr lang="pt-PT" sz="1400" dirty="0" err="1">
                  <a:cs typeface="Times New Roman" panose="02020603050405020304" pitchFamily="18" charset="0"/>
                </a:rPr>
                <a:t>Blur</a:t>
              </a:r>
              <a:r>
                <a:rPr lang="pt-PT" sz="1400" dirty="0">
                  <a:cs typeface="Times New Roman" panose="02020603050405020304" pitchFamily="18" charset="0"/>
                </a:rPr>
                <a:t>.</a:t>
              </a:r>
              <a:endParaRPr lang="pt-PT" sz="1600" b="0" i="0" u="none" strike="noStrike" baseline="0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A5A5D86-B941-4BA3-932C-27149C25D473}"/>
              </a:ext>
            </a:extLst>
          </p:cNvPr>
          <p:cNvGrpSpPr/>
          <p:nvPr/>
        </p:nvGrpSpPr>
        <p:grpSpPr>
          <a:xfrm>
            <a:off x="6499359" y="3859429"/>
            <a:ext cx="5280110" cy="1291516"/>
            <a:chOff x="680720" y="2137484"/>
            <a:chExt cx="4064701" cy="129151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8DD1AD-4610-4F50-8850-4C927B0B4778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4" name="Subtítulo 2">
              <a:extLst>
                <a:ext uri="{FF2B5EF4-FFF2-40B4-BE49-F238E27FC236}">
                  <a16:creationId xmlns:a16="http://schemas.microsoft.com/office/drawing/2014/main" id="{877CD8CC-7002-47BB-B499-FADE5506AC51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Pixalizar</a:t>
              </a: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 área detetada 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A </a:t>
              </a:r>
              <a:r>
                <a:rPr lang="pt-PT" sz="1400" dirty="0" err="1">
                  <a:cs typeface="Times New Roman" panose="02020603050405020304" pitchFamily="18" charset="0"/>
                </a:rPr>
                <a:t>pixalização</a:t>
              </a:r>
              <a:r>
                <a:rPr lang="pt-PT" sz="1400" dirty="0">
                  <a:cs typeface="Times New Roman" panose="02020603050405020304" pitchFamily="18" charset="0"/>
                </a:rPr>
                <a:t> da área detetada varia entre 0 e 40. Quanto mais alto for o valor, mais irreconhecível é a área.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AC13EAC1-5676-49A5-8911-EA161C6DF371}"/>
              </a:ext>
            </a:extLst>
          </p:cNvPr>
          <p:cNvGrpSpPr/>
          <p:nvPr/>
        </p:nvGrpSpPr>
        <p:grpSpPr>
          <a:xfrm>
            <a:off x="6499359" y="4968065"/>
            <a:ext cx="5280110" cy="1291516"/>
            <a:chOff x="680720" y="2137484"/>
            <a:chExt cx="4064701" cy="129151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A87C963-2D8F-4047-AF96-BE4C0EC04E9A}"/>
                </a:ext>
              </a:extLst>
            </p:cNvPr>
            <p:cNvSpPr/>
            <p:nvPr/>
          </p:nvSpPr>
          <p:spPr>
            <a:xfrm>
              <a:off x="680720" y="2266545"/>
              <a:ext cx="108517" cy="107004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Subtítulo 2">
              <a:extLst>
                <a:ext uri="{FF2B5EF4-FFF2-40B4-BE49-F238E27FC236}">
                  <a16:creationId xmlns:a16="http://schemas.microsoft.com/office/drawing/2014/main" id="{A6441A26-8114-4953-B3F6-346DD56280DA}"/>
                </a:ext>
              </a:extLst>
            </p:cNvPr>
            <p:cNvSpPr txBox="1">
              <a:spLocks/>
            </p:cNvSpPr>
            <p:nvPr/>
          </p:nvSpPr>
          <p:spPr>
            <a:xfrm>
              <a:off x="824335" y="2137484"/>
              <a:ext cx="3921086" cy="12915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0000"/>
                </a:lnSpc>
                <a:buNone/>
              </a:pPr>
              <a:r>
                <a:rPr lang="pt-PT" sz="16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Deteção de texto</a:t>
              </a:r>
            </a:p>
            <a:p>
              <a:pPr marL="0" indent="0" algn="just">
                <a:lnSpc>
                  <a:spcPct val="100000"/>
                </a:lnSpc>
                <a:buNone/>
              </a:pPr>
              <a:r>
                <a:rPr lang="pt-PT" sz="1400" dirty="0">
                  <a:cs typeface="Times New Roman" panose="02020603050405020304" pitchFamily="18" charset="0"/>
                </a:rPr>
                <a:t>É preciso aproximar o texto da câmara e premir a tecla “p”. Serão guardadas duas imagens, uma corresponde à imagem normal e a outra é a preto e branco. E no terminal é apresentado o texto detetado.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76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D402D58-C369-48BB-B177-9479572506DB}"/>
              </a:ext>
            </a:extLst>
          </p:cNvPr>
          <p:cNvGrpSpPr/>
          <p:nvPr/>
        </p:nvGrpSpPr>
        <p:grpSpPr>
          <a:xfrm>
            <a:off x="0" y="2908569"/>
            <a:ext cx="12192000" cy="1040862"/>
            <a:chOff x="0" y="0"/>
            <a:chExt cx="12192000" cy="104086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4F0B9B4-3A4E-413F-828A-B704E140580C}"/>
                </a:ext>
              </a:extLst>
            </p:cNvPr>
            <p:cNvSpPr/>
            <p:nvPr/>
          </p:nvSpPr>
          <p:spPr>
            <a:xfrm rot="10800000">
              <a:off x="0" y="0"/>
              <a:ext cx="12192000" cy="9486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5947F9BE-32E8-4CE2-80A5-25856F01EEC5}"/>
                </a:ext>
              </a:extLst>
            </p:cNvPr>
            <p:cNvSpPr txBox="1">
              <a:spLocks/>
            </p:cNvSpPr>
            <p:nvPr/>
          </p:nvSpPr>
          <p:spPr>
            <a:xfrm>
              <a:off x="0" y="0"/>
              <a:ext cx="12192000" cy="10408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PT" sz="3000" b="1" cap="all" spc="20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DEMONSTRAÇÃO DA APLICAÇÃO</a:t>
              </a:r>
              <a:endParaRPr lang="pt-PT" sz="3000" b="1" cap="all" spc="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484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412</Words>
  <Application>Microsoft Office PowerPoint</Application>
  <PresentationFormat>Ecrã Panorâmico</PresentationFormat>
  <Paragraphs>45</Paragraphs>
  <Slides>4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MOFIICAÇÃO de imagens em tempo-real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MOFIICAÇÃO de imagens em tempo-real</dc:title>
  <dc:creator>Rita Amante</dc:creator>
  <cp:lastModifiedBy>Rita Amante</cp:lastModifiedBy>
  <cp:revision>7</cp:revision>
  <dcterms:created xsi:type="dcterms:W3CDTF">2021-01-23T13:27:10Z</dcterms:created>
  <dcterms:modified xsi:type="dcterms:W3CDTF">2021-01-23T14:18:28Z</dcterms:modified>
</cp:coreProperties>
</file>