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1" r:id="rId3"/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Assistant"/>
      <p:regular r:id="rId25"/>
      <p:bold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83e6ae4c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83e6ae4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83e6ae4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83e6ae4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56d264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56d264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7844e9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7844e9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7844e9d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7844e9d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7844e9d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7844e9d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083e6ae4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083e6ae4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43" name="Google Shape;143;p2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1" name="Google Shape;151;p2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9" name="Google Shape;159;p2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1" name="Google Shape;161;p2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63" name="Google Shape;163;p2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3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227" name="Google Shape;227;p3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230" name="Google Shape;230;p3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3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3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540000" y="4726558"/>
            <a:ext cx="241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	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Salesfive Consulting GmbH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540000" y="754732"/>
            <a:ext cx="483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2" type="body"/>
          </p:nvPr>
        </p:nvSpPr>
        <p:spPr>
          <a:xfrm>
            <a:off x="540000" y="573528"/>
            <a:ext cx="48318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C8C8C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C8C8C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615" y="4768979"/>
            <a:ext cx="628384" cy="1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>
            <p:ph idx="3" type="body"/>
          </p:nvPr>
        </p:nvSpPr>
        <p:spPr>
          <a:xfrm>
            <a:off x="540000" y="1491854"/>
            <a:ext cx="6750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>
            <a:off x="0" y="-3050"/>
            <a:ext cx="9144000" cy="5143500"/>
          </a:xfrm>
          <a:prstGeom prst="rect">
            <a:avLst/>
          </a:prstGeom>
          <a:solidFill>
            <a:srgbClr val="58ADC5"/>
          </a:solidFill>
          <a:ln cap="flat" cmpd="sng" w="38100">
            <a:solidFill>
              <a:srgbClr val="58AD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42"/>
          <p:cNvGrpSpPr/>
          <p:nvPr/>
        </p:nvGrpSpPr>
        <p:grpSpPr>
          <a:xfrm>
            <a:off x="8638982" y="104318"/>
            <a:ext cx="401181" cy="515668"/>
            <a:chOff x="-1" y="-1"/>
            <a:chExt cx="1210200" cy="1615500"/>
          </a:xfrm>
        </p:grpSpPr>
        <p:sp>
          <p:nvSpPr>
            <p:cNvPr id="265" name="Google Shape;265;p42"/>
            <p:cNvSpPr/>
            <p:nvPr/>
          </p:nvSpPr>
          <p:spPr>
            <a:xfrm>
              <a:off x="-1" y="-1"/>
              <a:ext cx="1210200" cy="16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rotWithShape="0" dir="5400000" dist="25400">
                <a:srgbClr val="000000">
                  <a:alpha val="49410"/>
                </a:srgbClr>
              </a:outerShdw>
            </a:effectLst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fik 7" id="266" name="Google Shape;266;p4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9038" y="85734"/>
              <a:ext cx="1012047" cy="14440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9pPr>
          </a:lstStyle>
          <a:p/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10" type="dt"/>
          </p:nvPr>
        </p:nvSpPr>
        <p:spPr>
          <a:xfrm>
            <a:off x="457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 showMasterSp="0">
  <p:cSld name="TITLE_AND_BODY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588391" y="4721996"/>
            <a:ext cx="1809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36" name="Google Shape;136;p21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2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ctrTitle"/>
          </p:nvPr>
        </p:nvSpPr>
        <p:spPr>
          <a:xfrm>
            <a:off x="311700" y="1239050"/>
            <a:ext cx="72966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>
                <a:solidFill>
                  <a:schemeClr val="accent2"/>
                </a:solidFill>
              </a:rPr>
              <a:t>Renato Freitas</a:t>
            </a:r>
            <a:endParaRPr sz="3088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06235"/>
                </a:solidFill>
              </a:rPr>
              <a:t>UFC Fights Data Analysis</a:t>
            </a:r>
            <a:endParaRPr sz="2888">
              <a:solidFill>
                <a:srgbClr val="F06235"/>
              </a:solidFill>
            </a:endParaRPr>
          </a:p>
        </p:txBody>
      </p:sp>
      <p:sp>
        <p:nvSpPr>
          <p:cNvPr id="284" name="Google Shape;284;p46"/>
          <p:cNvSpPr txBox="1"/>
          <p:nvPr>
            <p:ph idx="1" type="subTitle"/>
          </p:nvPr>
        </p:nvSpPr>
        <p:spPr>
          <a:xfrm>
            <a:off x="311700" y="29459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2" type="sldNum"/>
          </p:nvPr>
        </p:nvSpPr>
        <p:spPr>
          <a:xfrm>
            <a:off x="8466650" y="4814097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311700" y="342900"/>
            <a:ext cx="74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06235"/>
                </a:solidFill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50" y="2396225"/>
            <a:ext cx="5586399" cy="208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667050" y="1028700"/>
            <a:ext cx="67794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What is the most likely finish method?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which round is most likely to happen a Ko/TKO or Submission?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Does it matter if it is a Title Bout fight?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Betting hints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311700" y="4663200"/>
            <a:ext cx="8301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Source: https://www.kaggle.com/datasets/maksbasher/ufc-complete-dataset-all-events-1996-2024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most likely finish method?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1200325"/>
            <a:ext cx="6391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In which round is most likely to happen a KO/TKO or Submission?</a:t>
            </a:r>
            <a:endParaRPr b="1" sz="212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900" y="1385900"/>
            <a:ext cx="5600700" cy="3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matter if it is a Title Bout Fight</a:t>
            </a:r>
            <a:r>
              <a:rPr lang="en"/>
              <a:t>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75" y="1047925"/>
            <a:ext cx="7524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Betting Suggestion</a:t>
            </a:r>
            <a:endParaRPr b="1" sz="212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1"/>
          <p:cNvSpPr txBox="1"/>
          <p:nvPr/>
        </p:nvSpPr>
        <p:spPr>
          <a:xfrm>
            <a:off x="994525" y="1022100"/>
            <a:ext cx="42060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Based on the previous analysis, I would suggest betting in a double chance finish method of  KO/TKO or Submission in the first 2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rounds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of a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Title Bout Fight.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2422496"/>
            <a:ext cx="5072675" cy="248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525" y="3243275"/>
            <a:ext cx="1686350" cy="16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