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53D1-2B46-4F60-A354-CF61135A98F1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1EE8-6B3E-4824-9075-D37C67AA6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8121374" y="163996"/>
            <a:ext cx="19878" cy="6530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050748" y="163996"/>
            <a:ext cx="19878" cy="6530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5531" y="70027"/>
            <a:ext cx="100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CTA</a:t>
            </a:r>
            <a:br>
              <a:rPr lang="sk-SK" dirty="0" smtClean="0"/>
            </a:br>
            <a:r>
              <a:rPr lang="sk-SK" dirty="0" err="1" smtClean="0"/>
              <a:t>frontend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78826" y="208526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Tape</a:t>
            </a:r>
            <a:r>
              <a:rPr lang="sk-SK" dirty="0" smtClean="0"/>
              <a:t> 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7162" y="70027"/>
            <a:ext cx="9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EOS</a:t>
            </a:r>
            <a:br>
              <a:rPr lang="sk-SK" dirty="0" smtClean="0"/>
            </a:br>
            <a:r>
              <a:rPr lang="sk-SK" dirty="0" err="1" smtClean="0"/>
              <a:t>instance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7016" y="2100072"/>
            <a:ext cx="7412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err="1"/>
              <a:t>c</a:t>
            </a:r>
            <a:r>
              <a:rPr lang="sk-SK" dirty="0" err="1" smtClean="0"/>
              <a:t>ta</a:t>
            </a:r>
            <a:r>
              <a:rPr lang="sk-SK" dirty="0" smtClean="0"/>
              <a:t>-cli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78372" y="1292164"/>
            <a:ext cx="10815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err="1" smtClean="0"/>
              <a:t>cta-taped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8536" y="2100072"/>
            <a:ext cx="128964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err="1" smtClean="0"/>
              <a:t>xrootd@cta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67985" y="4076433"/>
            <a:ext cx="2526653" cy="7078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Object</a:t>
            </a:r>
            <a:r>
              <a:rPr lang="sk-SK" dirty="0" smtClean="0"/>
              <a:t> </a:t>
            </a:r>
            <a:r>
              <a:rPr lang="sk-SK" dirty="0" err="1" smtClean="0"/>
              <a:t>store</a:t>
            </a:r>
            <a:endParaRPr lang="sk-SK" dirty="0" smtClean="0"/>
          </a:p>
          <a:p>
            <a:pPr algn="ctr"/>
            <a:r>
              <a:rPr lang="sk-SK" sz="1100" dirty="0" err="1" smtClean="0"/>
              <a:t>Ceph</a:t>
            </a:r>
            <a:r>
              <a:rPr lang="sk-SK" sz="1100" dirty="0" smtClean="0"/>
              <a:t/>
            </a:r>
            <a:br>
              <a:rPr lang="sk-SK" sz="1100" dirty="0" smtClean="0"/>
            </a:br>
            <a:r>
              <a:rPr lang="sk-SK" sz="1100" dirty="0" smtClean="0"/>
              <a:t>rados://eoscta@eoscta_metadata:cta-ns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846022" y="4905489"/>
            <a:ext cx="2550698" cy="70788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Catalogue</a:t>
            </a:r>
            <a:endParaRPr lang="sk-SK" dirty="0" smtClean="0"/>
          </a:p>
          <a:p>
            <a:pPr algn="ctr"/>
            <a:r>
              <a:rPr lang="sk-SK" sz="1100" dirty="0" err="1" smtClean="0"/>
              <a:t>database</a:t>
            </a:r>
            <a:r>
              <a:rPr lang="sk-SK" sz="1100" dirty="0" smtClean="0"/>
              <a:t/>
            </a:r>
            <a:br>
              <a:rPr lang="sk-SK" sz="1100" dirty="0" smtClean="0"/>
            </a:br>
            <a:r>
              <a:rPr lang="sk-SK" sz="1100" dirty="0" err="1" smtClean="0"/>
              <a:t>oracle:eosctatape</a:t>
            </a:r>
            <a:r>
              <a:rPr lang="sk-SK" sz="1100" dirty="0" smtClean="0"/>
              <a:t>/PASSWORD@devdb12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4" idx="1"/>
          </p:cNvCxnSpPr>
          <p:nvPr/>
        </p:nvCxnSpPr>
        <p:spPr>
          <a:xfrm rot="16200000" flipH="1">
            <a:off x="4940429" y="3353839"/>
            <a:ext cx="2795598" cy="1015587"/>
          </a:xfrm>
          <a:prstGeom prst="bentConnector2">
            <a:avLst/>
          </a:prstGeom>
          <a:ln w="38100">
            <a:solidFill>
              <a:srgbClr val="99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1"/>
          </p:cNvCxnSpPr>
          <p:nvPr/>
        </p:nvCxnSpPr>
        <p:spPr>
          <a:xfrm rot="16200000" flipH="1">
            <a:off x="5623962" y="3186353"/>
            <a:ext cx="1966542" cy="521503"/>
          </a:xfrm>
          <a:prstGeom prst="bentConnector2">
            <a:avLst/>
          </a:prstGeom>
          <a:ln w="38100">
            <a:solidFill>
              <a:srgbClr val="99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3" idx="3"/>
          </p:cNvCxnSpPr>
          <p:nvPr/>
        </p:nvCxnSpPr>
        <p:spPr>
          <a:xfrm rot="5400000">
            <a:off x="8296762" y="2759273"/>
            <a:ext cx="2768980" cy="573227"/>
          </a:xfrm>
          <a:prstGeom prst="bentConnector2">
            <a:avLst/>
          </a:prstGeom>
          <a:ln w="38100">
            <a:solidFill>
              <a:srgbClr val="99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4" idx="3"/>
          </p:cNvCxnSpPr>
          <p:nvPr/>
        </p:nvCxnSpPr>
        <p:spPr>
          <a:xfrm rot="5400000">
            <a:off x="8118665" y="2939451"/>
            <a:ext cx="3598036" cy="1041926"/>
          </a:xfrm>
          <a:prstGeom prst="bentConnector2">
            <a:avLst/>
          </a:prstGeom>
          <a:ln w="38100">
            <a:solidFill>
              <a:srgbClr val="99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76463" y="2709706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78931" y="1909834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8672" y="2709706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54539" y="1909834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12" idx="3"/>
            <a:endCxn id="10" idx="1"/>
          </p:cNvCxnSpPr>
          <p:nvPr/>
        </p:nvCxnSpPr>
        <p:spPr>
          <a:xfrm>
            <a:off x="6708184" y="2284738"/>
            <a:ext cx="105883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62295" y="1292164"/>
            <a:ext cx="119616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eos@mgm</a:t>
            </a:r>
            <a:endParaRPr lang="sk-SK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485309" y="3435654"/>
            <a:ext cx="9501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eos@fst</a:t>
            </a:r>
            <a:endParaRPr lang="sk-SK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448056" y="5420601"/>
            <a:ext cx="102463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eos@mq</a:t>
            </a:r>
            <a:endParaRPr lang="en-US" dirty="0"/>
          </a:p>
        </p:txBody>
      </p:sp>
      <p:cxnSp>
        <p:nvCxnSpPr>
          <p:cNvPr id="50" name="Elbow Connector 49"/>
          <p:cNvCxnSpPr>
            <a:stCxn id="47" idx="2"/>
            <a:endCxn id="48" idx="0"/>
          </p:cNvCxnSpPr>
          <p:nvPr/>
        </p:nvCxnSpPr>
        <p:spPr>
          <a:xfrm rot="16200000" flipH="1">
            <a:off x="1152568" y="4612792"/>
            <a:ext cx="1615615" cy="1"/>
          </a:xfrm>
          <a:prstGeom prst="bentConnector3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2"/>
            <a:endCxn id="47" idx="0"/>
          </p:cNvCxnSpPr>
          <p:nvPr/>
        </p:nvCxnSpPr>
        <p:spPr>
          <a:xfrm>
            <a:off x="1960375" y="1661496"/>
            <a:ext cx="0" cy="177415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271" y="6202934"/>
            <a:ext cx="1553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 smtClean="0">
                <a:solidFill>
                  <a:srgbClr val="0070C0"/>
                </a:solidFill>
              </a:rPr>
              <a:t>— </a:t>
            </a:r>
            <a:r>
              <a:rPr lang="sk-SK" sz="1100" dirty="0" err="1" smtClean="0">
                <a:solidFill>
                  <a:srgbClr val="0070C0"/>
                </a:solidFill>
              </a:rPr>
              <a:t>Simple</a:t>
            </a:r>
            <a:r>
              <a:rPr lang="sk-SK" sz="1100" dirty="0" smtClean="0">
                <a:solidFill>
                  <a:srgbClr val="0070C0"/>
                </a:solidFill>
              </a:rPr>
              <a:t> </a:t>
            </a:r>
            <a:r>
              <a:rPr lang="sk-SK" sz="1100" dirty="0" err="1" smtClean="0">
                <a:solidFill>
                  <a:srgbClr val="0070C0"/>
                </a:solidFill>
              </a:rPr>
              <a:t>Shared</a:t>
            </a:r>
            <a:r>
              <a:rPr lang="sk-SK" sz="1100" dirty="0" smtClean="0">
                <a:solidFill>
                  <a:srgbClr val="0070C0"/>
                </a:solidFill>
              </a:rPr>
              <a:t> </a:t>
            </a:r>
            <a:r>
              <a:rPr lang="sk-SK" sz="1100" dirty="0" err="1" smtClean="0">
                <a:solidFill>
                  <a:srgbClr val="0070C0"/>
                </a:solidFill>
              </a:rPr>
              <a:t>Secret</a:t>
            </a:r>
            <a:endParaRPr lang="sk-SK" sz="1100" dirty="0" smtClean="0">
              <a:solidFill>
                <a:srgbClr val="0070C0"/>
              </a:solidFill>
            </a:endParaRPr>
          </a:p>
          <a:p>
            <a:r>
              <a:rPr lang="sk-SK" sz="1100" dirty="0" smtClean="0">
                <a:solidFill>
                  <a:srgbClr val="FF0000"/>
                </a:solidFill>
              </a:rPr>
              <a:t>— </a:t>
            </a:r>
            <a:r>
              <a:rPr lang="sk-SK" sz="1100" dirty="0" err="1" smtClean="0">
                <a:solidFill>
                  <a:srgbClr val="FF0000"/>
                </a:solidFill>
              </a:rPr>
              <a:t>Kerberos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sk-SK" sz="1100" dirty="0" smtClean="0">
                <a:solidFill>
                  <a:srgbClr val="996600"/>
                </a:solidFill>
              </a:rPr>
              <a:t>— </a:t>
            </a:r>
            <a:r>
              <a:rPr lang="sk-SK" sz="1100" dirty="0" err="1">
                <a:solidFill>
                  <a:srgbClr val="996600"/>
                </a:solidFill>
              </a:rPr>
              <a:t>O</a:t>
            </a:r>
            <a:r>
              <a:rPr lang="sk-SK" sz="1100" dirty="0" err="1" smtClean="0">
                <a:solidFill>
                  <a:srgbClr val="996600"/>
                </a:solidFill>
              </a:rPr>
              <a:t>ther</a:t>
            </a:r>
            <a:r>
              <a:rPr lang="sk-SK" sz="1100" dirty="0" smtClean="0">
                <a:solidFill>
                  <a:srgbClr val="996600"/>
                </a:solidFill>
              </a:rPr>
              <a:t> type</a:t>
            </a:r>
            <a:endParaRPr lang="en-US" sz="1100" dirty="0" smtClean="0">
              <a:solidFill>
                <a:srgbClr val="9966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6639" y="2284738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6639" y="4428127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6827" y="1292164"/>
            <a:ext cx="76815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err="1"/>
              <a:t>e</a:t>
            </a:r>
            <a:r>
              <a:rPr lang="sk-SK" dirty="0" err="1" smtClean="0"/>
              <a:t>os</a:t>
            </a:r>
            <a:r>
              <a:rPr lang="sk-SK" dirty="0" smtClean="0"/>
              <a:t> cli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74986" y="1475213"/>
            <a:ext cx="487309" cy="323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90334" y="2100071"/>
            <a:ext cx="7412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err="1"/>
              <a:t>c</a:t>
            </a:r>
            <a:r>
              <a:rPr lang="sk-SK" dirty="0" err="1" smtClean="0"/>
              <a:t>ta</a:t>
            </a:r>
            <a:r>
              <a:rPr lang="sk-SK" dirty="0" smtClean="0"/>
              <a:t>-cli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6" idx="3"/>
            <a:endCxn id="11" idx="1"/>
          </p:cNvCxnSpPr>
          <p:nvPr/>
        </p:nvCxnSpPr>
        <p:spPr>
          <a:xfrm>
            <a:off x="2558455" y="1476830"/>
            <a:ext cx="7119917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01666" y="1292164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stCxn id="68" idx="3"/>
            <a:endCxn id="12" idx="1"/>
          </p:cNvCxnSpPr>
          <p:nvPr/>
        </p:nvCxnSpPr>
        <p:spPr>
          <a:xfrm>
            <a:off x="3631627" y="2284737"/>
            <a:ext cx="1786909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27978" y="2100071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22809" y="2094500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Elbow Connector 79"/>
          <p:cNvCxnSpPr>
            <a:endCxn id="68" idx="1"/>
          </p:cNvCxnSpPr>
          <p:nvPr/>
        </p:nvCxnSpPr>
        <p:spPr>
          <a:xfrm rot="16200000" flipH="1">
            <a:off x="2274102" y="1668505"/>
            <a:ext cx="623340" cy="60912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14195" y="209293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err="1" smtClean="0">
                <a:solidFill>
                  <a:schemeClr val="bg1">
                    <a:lumMod val="65000"/>
                  </a:schemeClr>
                </a:solidFill>
              </a:rPr>
              <a:t>workflow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21897" y="2100596"/>
            <a:ext cx="1785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06" y="26879"/>
            <a:ext cx="10515600" cy="5949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Legend </a:t>
            </a:r>
            <a:r>
              <a:rPr lang="en-US" sz="1600" dirty="0" smtClean="0"/>
              <a:t>(file names as on production system)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" y="557784"/>
            <a:ext cx="5928360" cy="630021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96600"/>
                </a:solidFill>
              </a:rPr>
              <a:t>/</a:t>
            </a:r>
            <a:r>
              <a:rPr lang="en-US" dirty="0" err="1" smtClean="0">
                <a:solidFill>
                  <a:srgbClr val="996600"/>
                </a:solidFill>
              </a:rPr>
              <a:t>etc</a:t>
            </a:r>
            <a:r>
              <a:rPr lang="en-US" dirty="0" smtClean="0">
                <a:solidFill>
                  <a:srgbClr val="996600"/>
                </a:solidFill>
              </a:rPr>
              <a:t>/</a:t>
            </a:r>
            <a:r>
              <a:rPr lang="en-US" dirty="0" err="1" smtClean="0">
                <a:solidFill>
                  <a:srgbClr val="996600"/>
                </a:solidFill>
              </a:rPr>
              <a:t>ceph</a:t>
            </a:r>
            <a:r>
              <a:rPr lang="en-US" dirty="0" smtClean="0">
                <a:solidFill>
                  <a:srgbClr val="996600"/>
                </a:solidFill>
              </a:rPr>
              <a:t>/</a:t>
            </a:r>
            <a:r>
              <a:rPr lang="en-US" dirty="0" err="1" smtClean="0">
                <a:solidFill>
                  <a:srgbClr val="996600"/>
                </a:solidFill>
              </a:rPr>
              <a:t>ceph.client.eoscta.keyring</a:t>
            </a:r>
            <a:endParaRPr lang="en-US" dirty="0" smtClean="0">
              <a:solidFill>
                <a:srgbClr val="996600"/>
              </a:solidFill>
            </a:endParaRPr>
          </a:p>
          <a:p>
            <a:pPr lvl="1"/>
            <a:r>
              <a:rPr lang="en-US" dirty="0" smtClean="0"/>
              <a:t>Contains the keyring needed to </a:t>
            </a:r>
            <a:r>
              <a:rPr lang="en-US" dirty="0" err="1" smtClean="0"/>
              <a:t>connecto</a:t>
            </a:r>
            <a:r>
              <a:rPr lang="en-US" dirty="0" smtClean="0"/>
              <a:t> </a:t>
            </a:r>
            <a:r>
              <a:rPr lang="en-US" dirty="0" err="1" smtClean="0"/>
              <a:t>Ceph</a:t>
            </a:r>
            <a:r>
              <a:rPr lang="en-US" dirty="0" smtClean="0"/>
              <a:t> pool</a:t>
            </a:r>
          </a:p>
          <a:p>
            <a:pPr lvl="1"/>
            <a:r>
              <a:rPr lang="en-US" dirty="0" smtClean="0"/>
              <a:t>Present on: CTA frontend, CTA </a:t>
            </a:r>
            <a:r>
              <a:rPr lang="en-US" dirty="0" err="1" smtClean="0"/>
              <a:t>tapeservers</a:t>
            </a:r>
            <a:r>
              <a:rPr lang="en-US" dirty="0" smtClean="0"/>
              <a:t>, Mode: 440, User: </a:t>
            </a:r>
            <a:r>
              <a:rPr lang="en-US" dirty="0" err="1" smtClean="0"/>
              <a:t>cta:cta</a:t>
            </a:r>
            <a:r>
              <a:rPr lang="sk-SK" dirty="0"/>
              <a:t> </a:t>
            </a:r>
            <a:r>
              <a:rPr lang="sk-SK" dirty="0" smtClean="0"/>
              <a:t>– D</a:t>
            </a:r>
            <a:r>
              <a:rPr lang="en-US" dirty="0" err="1" smtClean="0"/>
              <a:t>istributed</a:t>
            </a:r>
            <a:r>
              <a:rPr lang="sk-SK" dirty="0" smtClean="0"/>
              <a:t> </a:t>
            </a:r>
            <a:r>
              <a:rPr lang="en-US" dirty="0"/>
              <a:t>by Puppet from </a:t>
            </a:r>
            <a:r>
              <a:rPr lang="en-US" dirty="0" err="1" smtClean="0"/>
              <a:t>tbag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96600"/>
                </a:solidFill>
              </a:rPr>
              <a:t>/</a:t>
            </a:r>
            <a:r>
              <a:rPr lang="en-US" dirty="0" err="1" smtClean="0">
                <a:solidFill>
                  <a:srgbClr val="996600"/>
                </a:solidFill>
              </a:rPr>
              <a:t>etc</a:t>
            </a:r>
            <a:r>
              <a:rPr lang="en-US" dirty="0" smtClean="0">
                <a:solidFill>
                  <a:srgbClr val="996600"/>
                </a:solidFill>
              </a:rPr>
              <a:t>/</a:t>
            </a:r>
            <a:r>
              <a:rPr lang="en-US" dirty="0" err="1" smtClean="0">
                <a:solidFill>
                  <a:srgbClr val="996600"/>
                </a:solidFill>
              </a:rPr>
              <a:t>cta</a:t>
            </a:r>
            <a:r>
              <a:rPr lang="en-US" dirty="0" smtClean="0">
                <a:solidFill>
                  <a:srgbClr val="996600"/>
                </a:solidFill>
              </a:rPr>
              <a:t>/</a:t>
            </a:r>
            <a:r>
              <a:rPr lang="en-US" dirty="0" err="1" smtClean="0">
                <a:solidFill>
                  <a:srgbClr val="996600"/>
                </a:solidFill>
              </a:rPr>
              <a:t>cta-catalogue.conf</a:t>
            </a:r>
            <a:endParaRPr lang="en-US" dirty="0" smtClean="0">
              <a:solidFill>
                <a:srgbClr val="996600"/>
              </a:solidFill>
            </a:endParaRPr>
          </a:p>
          <a:p>
            <a:pPr lvl="1"/>
            <a:r>
              <a:rPr lang="en-US" dirty="0" smtClean="0"/>
              <a:t>Contains the CTA catalogue database password</a:t>
            </a:r>
          </a:p>
          <a:p>
            <a:pPr lvl="1"/>
            <a:r>
              <a:rPr lang="en-US" dirty="0" smtClean="0"/>
              <a:t>Present on: CTA frontend (as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cta</a:t>
            </a:r>
            <a:r>
              <a:rPr lang="en-US" dirty="0" smtClean="0"/>
              <a:t>/</a:t>
            </a:r>
            <a:r>
              <a:rPr lang="en-US" dirty="0" err="1" smtClean="0"/>
              <a:t>cta_catalogue_db.conf</a:t>
            </a:r>
            <a:r>
              <a:rPr lang="en-US" dirty="0" smtClean="0"/>
              <a:t> for now because it is hardcoded in the CTA </a:t>
            </a:r>
            <a:r>
              <a:rPr lang="en-US" dirty="0" err="1" smtClean="0"/>
              <a:t>fontend</a:t>
            </a:r>
            <a:r>
              <a:rPr lang="en-US" dirty="0" smtClean="0"/>
              <a:t> XROOTD plugin), CTA </a:t>
            </a:r>
            <a:r>
              <a:rPr lang="en-US" dirty="0" err="1" smtClean="0"/>
              <a:t>tapeservers</a:t>
            </a:r>
            <a:r>
              <a:rPr lang="en-US" dirty="0" smtClean="0"/>
              <a:t>, Mode: 440, User: </a:t>
            </a:r>
            <a:r>
              <a:rPr lang="en-US" dirty="0" err="1" smtClean="0"/>
              <a:t>cta:cta</a:t>
            </a:r>
            <a:r>
              <a:rPr lang="sk-SK" dirty="0"/>
              <a:t>  – D</a:t>
            </a:r>
            <a:r>
              <a:rPr lang="en-US" dirty="0" err="1"/>
              <a:t>istributed</a:t>
            </a:r>
            <a:r>
              <a:rPr lang="sk-SK" dirty="0"/>
              <a:t> </a:t>
            </a:r>
            <a:r>
              <a:rPr lang="en-US" dirty="0"/>
              <a:t>by Puppet from </a:t>
            </a:r>
            <a:r>
              <a:rPr lang="en-US" dirty="0" err="1"/>
              <a:t>tbag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cta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cta-taped.sss.keytab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De</a:t>
            </a:r>
            <a:r>
              <a:rPr lang="sk-SK" dirty="0" err="1" smtClean="0"/>
              <a:t>clared</a:t>
            </a:r>
            <a:r>
              <a:rPr lang="en-US" dirty="0" smtClean="0"/>
              <a:t> as value of </a:t>
            </a:r>
            <a:r>
              <a:rPr lang="en-US" dirty="0" err="1" smtClean="0"/>
              <a:t>XrdSecSSSKT</a:t>
            </a:r>
            <a:r>
              <a:rPr lang="en-US" dirty="0" smtClean="0"/>
              <a:t>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</a:t>
            </a:r>
            <a:r>
              <a:rPr lang="en-US" dirty="0" err="1" smtClean="0"/>
              <a:t>cta</a:t>
            </a:r>
            <a:r>
              <a:rPr lang="en-US" dirty="0" smtClean="0"/>
              <a:t>-taped</a:t>
            </a:r>
          </a:p>
          <a:p>
            <a:pPr lvl="1"/>
            <a:r>
              <a:rPr lang="en-US" dirty="0" smtClean="0"/>
              <a:t>Used to authenticate the connection </a:t>
            </a:r>
            <a:r>
              <a:rPr lang="sk-SK" dirty="0" err="1" smtClean="0"/>
              <a:t>back</a:t>
            </a:r>
            <a:r>
              <a:rPr lang="sk-SK" dirty="0" smtClean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eos@mgm</a:t>
            </a:r>
            <a:endParaRPr lang="en-US" dirty="0" smtClean="0"/>
          </a:p>
          <a:p>
            <a:pPr lvl="1"/>
            <a:r>
              <a:rPr lang="en-US" dirty="0" smtClean="0"/>
              <a:t>Generated using: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xrdsssadmin</a:t>
            </a:r>
            <a:r>
              <a:rPr lang="en-US" dirty="0" smtClean="0"/>
              <a:t> -k </a:t>
            </a:r>
            <a:r>
              <a:rPr lang="en-US" dirty="0" err="1" smtClean="0"/>
              <a:t>cta</a:t>
            </a:r>
            <a:r>
              <a:rPr lang="en-US" dirty="0" smtClean="0"/>
              <a:t>-taped -u </a:t>
            </a:r>
            <a:r>
              <a:rPr lang="en-US" dirty="0" err="1" smtClean="0"/>
              <a:t>cta</a:t>
            </a:r>
            <a:r>
              <a:rPr lang="en-US" dirty="0" smtClean="0"/>
              <a:t> -g </a:t>
            </a:r>
            <a:r>
              <a:rPr lang="en-US" dirty="0" err="1" smtClean="0"/>
              <a:t>cta</a:t>
            </a:r>
            <a:r>
              <a:rPr lang="en-US" dirty="0" smtClean="0"/>
              <a:t> add </a:t>
            </a:r>
            <a:r>
              <a:rPr lang="en-US" dirty="0" err="1" smtClean="0"/>
              <a:t>cta-taped.sss.keytab</a:t>
            </a:r>
            <a:r>
              <a:rPr lang="sk-SK" dirty="0"/>
              <a:t> – D</a:t>
            </a:r>
            <a:r>
              <a:rPr lang="en-US" dirty="0" err="1"/>
              <a:t>istributed</a:t>
            </a:r>
            <a:r>
              <a:rPr lang="sk-SK" dirty="0"/>
              <a:t> </a:t>
            </a:r>
            <a:r>
              <a:rPr lang="en-US" dirty="0"/>
              <a:t>by Puppet from </a:t>
            </a:r>
            <a:r>
              <a:rPr lang="en-US" dirty="0" err="1"/>
              <a:t>tbag</a:t>
            </a:r>
            <a:endParaRPr lang="en-US" dirty="0" smtClean="0"/>
          </a:p>
          <a:p>
            <a:pPr lvl="1"/>
            <a:r>
              <a:rPr lang="en-US" dirty="0" smtClean="0"/>
              <a:t>Present on: CTA </a:t>
            </a:r>
            <a:r>
              <a:rPr lang="en-US" dirty="0" err="1" smtClean="0"/>
              <a:t>tapeservers</a:t>
            </a:r>
            <a:r>
              <a:rPr lang="en-US" dirty="0" smtClean="0"/>
              <a:t>, Mode: 4</a:t>
            </a:r>
            <a:r>
              <a:rPr lang="sk-SK" dirty="0" smtClean="0"/>
              <a:t>0</a:t>
            </a:r>
            <a:r>
              <a:rPr lang="en-US" dirty="0" smtClean="0"/>
              <a:t>0, User: </a:t>
            </a:r>
            <a:r>
              <a:rPr lang="en-US" dirty="0" err="1" smtClean="0"/>
              <a:t>cta:cta</a:t>
            </a:r>
            <a:endParaRPr lang="en-US" dirty="0" smtClean="0"/>
          </a:p>
          <a:p>
            <a:pPr lvl="1"/>
            <a:r>
              <a:rPr lang="en-US" i="1" dirty="0" smtClean="0"/>
              <a:t>IMPORTANT: The content of this file will be added to other EOS </a:t>
            </a:r>
            <a:r>
              <a:rPr lang="en-US" i="1" dirty="0" err="1" smtClean="0"/>
              <a:t>keytabs</a:t>
            </a:r>
            <a:r>
              <a:rPr lang="en-US" i="1" dirty="0" smtClean="0"/>
              <a:t> so in order not to clash, the key number has been upped to 9999 (by running </a:t>
            </a:r>
            <a:r>
              <a:rPr lang="en-US" i="1" dirty="0" err="1" smtClean="0"/>
              <a:t>xrdsssadmin</a:t>
            </a:r>
            <a:r>
              <a:rPr lang="en-US" i="1" dirty="0" smtClean="0"/>
              <a:t> repeatedly)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7784"/>
            <a:ext cx="5833872" cy="630021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eos.keytab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De</a:t>
            </a:r>
            <a:r>
              <a:rPr lang="sk-SK" dirty="0" err="1" smtClean="0"/>
              <a:t>clared</a:t>
            </a:r>
            <a:r>
              <a:rPr lang="sk-SK" dirty="0" smtClean="0"/>
              <a:t> </a:t>
            </a:r>
            <a:r>
              <a:rPr lang="en-US" dirty="0" smtClean="0"/>
              <a:t>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xrd.cf.fst</a:t>
            </a:r>
            <a:r>
              <a:rPr lang="en-US" dirty="0" smtClean="0"/>
              <a:t>,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xrd.cf.mgm</a:t>
            </a:r>
            <a:r>
              <a:rPr lang="en-US" dirty="0" smtClean="0"/>
              <a:t>, /etc/xrd.cf.mq and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xrd.cf.sync</a:t>
            </a:r>
            <a:endParaRPr lang="en-US" dirty="0" smtClean="0"/>
          </a:p>
          <a:p>
            <a:pPr lvl="1"/>
            <a:r>
              <a:rPr lang="sk-SK" dirty="0" err="1" smtClean="0"/>
              <a:t>Used</a:t>
            </a:r>
            <a:r>
              <a:rPr lang="sk-SK" dirty="0" smtClean="0"/>
              <a:t> by EOS to </a:t>
            </a:r>
            <a:r>
              <a:rPr lang="sk-SK" dirty="0" err="1" smtClean="0"/>
              <a:t>authenticate</a:t>
            </a:r>
            <a:r>
              <a:rPr lang="sk-SK" dirty="0" smtClean="0"/>
              <a:t> </a:t>
            </a:r>
            <a:r>
              <a:rPr lang="sk-SK" dirty="0" err="1" smtClean="0"/>
              <a:t>internally</a:t>
            </a:r>
            <a:r>
              <a:rPr lang="sk-SK" dirty="0" smtClean="0"/>
              <a:t> </a:t>
            </a:r>
            <a:r>
              <a:rPr lang="sk-SK" dirty="0" err="1" smtClean="0"/>
              <a:t>between</a:t>
            </a:r>
            <a:r>
              <a:rPr lang="sk-SK" dirty="0" smtClean="0"/>
              <a:t> MGM and FST and </a:t>
            </a:r>
            <a:r>
              <a:rPr lang="sk-SK" dirty="0" err="1" smtClean="0"/>
              <a:t>other</a:t>
            </a:r>
            <a:r>
              <a:rPr lang="sk-SK" dirty="0" smtClean="0"/>
              <a:t> </a:t>
            </a:r>
            <a:r>
              <a:rPr lang="sk-SK" dirty="0" err="1" smtClean="0"/>
              <a:t>services</a:t>
            </a:r>
            <a:r>
              <a:rPr lang="sk-SK" dirty="0" smtClean="0"/>
              <a:t>. </a:t>
            </a:r>
            <a:r>
              <a:rPr lang="en-US" dirty="0" smtClean="0"/>
              <a:t>Should contain the content of the previous point 3. allowing  every tape server to talk back to the EOS instance(s).</a:t>
            </a:r>
          </a:p>
          <a:p>
            <a:pPr lvl="1"/>
            <a:r>
              <a:rPr lang="en-US" dirty="0" smtClean="0"/>
              <a:t>Present on all EOS machines, Mode: 600, User: </a:t>
            </a:r>
            <a:r>
              <a:rPr lang="en-US" dirty="0" err="1" smtClean="0"/>
              <a:t>daemon:daemon</a:t>
            </a:r>
            <a:r>
              <a:rPr lang="sk-SK" dirty="0" smtClean="0"/>
              <a:t> – </a:t>
            </a:r>
            <a:r>
              <a:rPr lang="sk-SK" dirty="0" err="1" smtClean="0"/>
              <a:t>Distributed</a:t>
            </a:r>
            <a:r>
              <a:rPr lang="sk-SK" dirty="0" smtClean="0"/>
              <a:t> by EOS </a:t>
            </a:r>
            <a:r>
              <a:rPr lang="sk-SK" dirty="0" err="1" smtClean="0"/>
              <a:t>instance</a:t>
            </a:r>
            <a:r>
              <a:rPr lang="sk-SK" dirty="0" smtClean="0"/>
              <a:t> </a:t>
            </a:r>
            <a:r>
              <a:rPr lang="sk-SK" dirty="0" err="1" smtClean="0"/>
              <a:t>installation</a:t>
            </a:r>
            <a:r>
              <a:rPr lang="sk-SK" dirty="0" smtClean="0"/>
              <a:t> </a:t>
            </a:r>
            <a:r>
              <a:rPr lang="sk-SK" dirty="0" err="1" smtClean="0"/>
              <a:t>mechanism</a:t>
            </a:r>
            <a:endParaRPr lang="en-US" dirty="0" smtClean="0"/>
          </a:p>
          <a:p>
            <a:pPr lvl="1"/>
            <a:r>
              <a:rPr lang="en-US" i="1" dirty="0" smtClean="0"/>
              <a:t>IMPORTANT:  See the point 3., this is the current content:</a:t>
            </a:r>
          </a:p>
          <a:p>
            <a:pPr lvl="1"/>
            <a:endParaRPr lang="en-US" dirty="0" smtClean="0"/>
          </a:p>
          <a:p>
            <a:pPr lvl="1"/>
            <a:endParaRPr lang="sk-SK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cta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cta-cli.sss.keytab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De</a:t>
            </a:r>
            <a:r>
              <a:rPr lang="sk-SK" dirty="0" err="1" smtClean="0"/>
              <a:t>clared</a:t>
            </a:r>
            <a:r>
              <a:rPr lang="en-US" dirty="0" smtClean="0"/>
              <a:t>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cta</a:t>
            </a:r>
            <a:r>
              <a:rPr lang="en-US" dirty="0" smtClean="0"/>
              <a:t>/</a:t>
            </a:r>
            <a:r>
              <a:rPr lang="en-US" dirty="0" err="1" smtClean="0"/>
              <a:t>cta</a:t>
            </a:r>
            <a:r>
              <a:rPr lang="en-US" dirty="0" smtClean="0"/>
              <a:t>-frontend-</a:t>
            </a:r>
            <a:r>
              <a:rPr lang="en-US" dirty="0" err="1" smtClean="0"/>
              <a:t>xrootd.conf</a:t>
            </a:r>
            <a:r>
              <a:rPr lang="sk-SK" dirty="0"/>
              <a:t> </a:t>
            </a:r>
            <a:r>
              <a:rPr lang="sk-SK" dirty="0" smtClean="0"/>
              <a:t>on </a:t>
            </a:r>
            <a:r>
              <a:rPr lang="sk-SK" dirty="0" err="1" smtClean="0"/>
              <a:t>frontend</a:t>
            </a:r>
            <a:endParaRPr lang="sk-SK" dirty="0" smtClean="0"/>
          </a:p>
          <a:p>
            <a:pPr lvl="1"/>
            <a:r>
              <a:rPr lang="sk-SK" dirty="0" err="1" smtClean="0"/>
              <a:t>Declared</a:t>
            </a:r>
            <a:r>
              <a:rPr lang="sk-SK" dirty="0" smtClean="0"/>
              <a:t> in </a:t>
            </a:r>
            <a:r>
              <a:rPr lang="sk-SK" dirty="0" err="1" smtClean="0"/>
              <a:t>the</a:t>
            </a:r>
            <a:r>
              <a:rPr lang="sk-SK" dirty="0" smtClean="0"/>
              <a:t> CTA EOS </a:t>
            </a:r>
            <a:r>
              <a:rPr lang="sk-SK" dirty="0" err="1" smtClean="0"/>
              <a:t>closew</a:t>
            </a:r>
            <a:r>
              <a:rPr lang="sk-SK" dirty="0" smtClean="0"/>
              <a:t> and </a:t>
            </a:r>
            <a:r>
              <a:rPr lang="sk-SK" dirty="0" err="1" smtClean="0"/>
              <a:t>prepare</a:t>
            </a:r>
            <a:r>
              <a:rPr lang="sk-SK" dirty="0" smtClean="0"/>
              <a:t> </a:t>
            </a:r>
            <a:r>
              <a:rPr lang="sk-SK" dirty="0" err="1" smtClean="0"/>
              <a:t>workflows</a:t>
            </a:r>
            <a:r>
              <a:rPr lang="sk-SK" dirty="0" smtClean="0"/>
              <a:t> as </a:t>
            </a:r>
            <a:r>
              <a:rPr lang="sk-SK" dirty="0" err="1" smtClean="0"/>
              <a:t>value</a:t>
            </a:r>
            <a:r>
              <a:rPr lang="sk-SK" dirty="0" smtClean="0"/>
              <a:t> of </a:t>
            </a:r>
            <a:r>
              <a:rPr lang="sk-SK" dirty="0" err="1" smtClean="0"/>
              <a:t>the</a:t>
            </a:r>
            <a:r>
              <a:rPr lang="sk-SK" dirty="0"/>
              <a:t> </a:t>
            </a:r>
            <a:r>
              <a:rPr lang="sk-SK" dirty="0" err="1" smtClean="0"/>
              <a:t>XrdSecSSSKT</a:t>
            </a:r>
            <a:r>
              <a:rPr lang="sk-SK" dirty="0" smtClean="0"/>
              <a:t> </a:t>
            </a:r>
            <a:r>
              <a:rPr lang="sk-SK" dirty="0" err="1" smtClean="0"/>
              <a:t>variable</a:t>
            </a:r>
            <a:endParaRPr lang="en-US" dirty="0" smtClean="0"/>
          </a:p>
          <a:p>
            <a:pPr lvl="1"/>
            <a:r>
              <a:rPr lang="sk-SK" dirty="0" smtClean="0"/>
              <a:t>S</a:t>
            </a:r>
            <a:r>
              <a:rPr lang="en-US" dirty="0" err="1" smtClean="0"/>
              <a:t>imple</a:t>
            </a:r>
            <a:r>
              <a:rPr lang="en-US" dirty="0" smtClean="0"/>
              <a:t> shared secret needed to authenticate  CTA CLI calls executed by EOS instance against the CTA frontend</a:t>
            </a:r>
          </a:p>
          <a:p>
            <a:pPr lvl="1"/>
            <a:r>
              <a:rPr lang="en-US" dirty="0" smtClean="0"/>
              <a:t>Generated using: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xrdsssadmin</a:t>
            </a:r>
            <a:r>
              <a:rPr lang="en-US" dirty="0" smtClean="0"/>
              <a:t> -k </a:t>
            </a:r>
            <a:r>
              <a:rPr lang="en-US" dirty="0" err="1" smtClean="0"/>
              <a:t>cta</a:t>
            </a:r>
            <a:r>
              <a:rPr lang="en-US" dirty="0" smtClean="0"/>
              <a:t>-cli -u </a:t>
            </a:r>
            <a:r>
              <a:rPr lang="en-US" dirty="0" err="1" smtClean="0"/>
              <a:t>cta</a:t>
            </a:r>
            <a:r>
              <a:rPr lang="en-US" dirty="0" smtClean="0"/>
              <a:t> -g </a:t>
            </a:r>
            <a:r>
              <a:rPr lang="en-US" dirty="0" err="1" smtClean="0"/>
              <a:t>cta</a:t>
            </a:r>
            <a:r>
              <a:rPr lang="en-US" dirty="0" smtClean="0"/>
              <a:t> add </a:t>
            </a:r>
            <a:r>
              <a:rPr lang="en-US" dirty="0" err="1" smtClean="0"/>
              <a:t>cta-cli.sss.keytab</a:t>
            </a:r>
            <a:endParaRPr lang="en-US" dirty="0" smtClean="0"/>
          </a:p>
          <a:p>
            <a:pPr lvl="1"/>
            <a:r>
              <a:rPr lang="en-US" dirty="0" smtClean="0"/>
              <a:t>Present on: CTA frontend, Mode: 400, User: </a:t>
            </a:r>
            <a:r>
              <a:rPr lang="en-US" dirty="0" err="1" smtClean="0"/>
              <a:t>cta:cta</a:t>
            </a:r>
            <a:endParaRPr lang="sk-SK" dirty="0" smtClean="0"/>
          </a:p>
          <a:p>
            <a:pPr lvl="1"/>
            <a:r>
              <a:rPr lang="en-US" dirty="0"/>
              <a:t>Present on: </a:t>
            </a:r>
            <a:r>
              <a:rPr lang="sk-SK" dirty="0" smtClean="0"/>
              <a:t>EOS MGM</a:t>
            </a:r>
            <a:r>
              <a:rPr lang="en-US" dirty="0" smtClean="0"/>
              <a:t>, </a:t>
            </a:r>
            <a:r>
              <a:rPr lang="en-US" dirty="0"/>
              <a:t>Mode: 400, User: </a:t>
            </a:r>
            <a:r>
              <a:rPr lang="sk-SK" dirty="0" err="1" smtClean="0"/>
              <a:t>daemon:daemon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cta</a:t>
            </a:r>
            <a:r>
              <a:rPr lang="en-US" dirty="0" smtClean="0">
                <a:solidFill>
                  <a:srgbClr val="FF0000"/>
                </a:solidFill>
              </a:rPr>
              <a:t>/cta-frontend.krb5.keytab</a:t>
            </a:r>
          </a:p>
          <a:p>
            <a:pPr lvl="1"/>
            <a:r>
              <a:rPr lang="en-US" dirty="0" smtClean="0"/>
              <a:t>De</a:t>
            </a:r>
            <a:r>
              <a:rPr lang="sk-SK" dirty="0" err="1" smtClean="0"/>
              <a:t>clared</a:t>
            </a:r>
            <a:r>
              <a:rPr lang="en-US" dirty="0" smtClean="0"/>
              <a:t>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cta</a:t>
            </a:r>
            <a:r>
              <a:rPr lang="en-US" dirty="0" smtClean="0"/>
              <a:t>/</a:t>
            </a:r>
            <a:r>
              <a:rPr lang="en-US" dirty="0" err="1" smtClean="0"/>
              <a:t>cta</a:t>
            </a:r>
            <a:r>
              <a:rPr lang="en-US" dirty="0" smtClean="0"/>
              <a:t>-frontend-</a:t>
            </a:r>
            <a:r>
              <a:rPr lang="en-US" dirty="0" err="1" smtClean="0"/>
              <a:t>xrootd.conf</a:t>
            </a:r>
            <a:endParaRPr lang="en-US" dirty="0" smtClean="0"/>
          </a:p>
          <a:p>
            <a:pPr lvl="1"/>
            <a:r>
              <a:rPr lang="en-US" dirty="0" smtClean="0"/>
              <a:t>Service Kerberos 5 </a:t>
            </a:r>
            <a:r>
              <a:rPr lang="en-US" dirty="0" err="1" smtClean="0"/>
              <a:t>keytab</a:t>
            </a:r>
            <a:r>
              <a:rPr lang="en-US" dirty="0" smtClean="0"/>
              <a:t> to </a:t>
            </a:r>
            <a:r>
              <a:rPr lang="sk-SK" dirty="0" err="1" smtClean="0"/>
              <a:t>authenticate</a:t>
            </a:r>
            <a:r>
              <a:rPr lang="sk-SK" dirty="0" smtClean="0"/>
              <a:t> CTA </a:t>
            </a:r>
            <a:r>
              <a:rPr lang="sk-SK" dirty="0" err="1" smtClean="0"/>
              <a:t>service</a:t>
            </a:r>
            <a:r>
              <a:rPr lang="sk-SK" dirty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human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err="1" smtClean="0"/>
              <a:t>use</a:t>
            </a:r>
            <a:r>
              <a:rPr lang="sk-SK" dirty="0" smtClean="0"/>
              <a:t> of </a:t>
            </a:r>
            <a:r>
              <a:rPr lang="sk-SK" dirty="0" err="1" smtClean="0"/>
              <a:t>the</a:t>
            </a:r>
            <a:r>
              <a:rPr lang="sk-SK" dirty="0" smtClean="0"/>
              <a:t> CTA CLI</a:t>
            </a:r>
          </a:p>
          <a:p>
            <a:pPr lvl="1"/>
            <a:r>
              <a:rPr lang="sk-SK" dirty="0" err="1" smtClean="0"/>
              <a:t>Should</a:t>
            </a:r>
            <a:r>
              <a:rPr lang="sk-SK" dirty="0" smtClean="0"/>
              <a:t> </a:t>
            </a:r>
            <a:r>
              <a:rPr lang="sk-SK" dirty="0" err="1" smtClean="0"/>
              <a:t>contain</a:t>
            </a:r>
            <a:r>
              <a:rPr lang="sk-SK" dirty="0" smtClean="0"/>
              <a:t> </a:t>
            </a:r>
            <a:r>
              <a:rPr lang="sk-SK" dirty="0" err="1" smtClean="0"/>
              <a:t>eosdev</a:t>
            </a:r>
            <a:r>
              <a:rPr lang="sk-SK" dirty="0"/>
              <a:t> </a:t>
            </a:r>
            <a:r>
              <a:rPr lang="sk-SK" dirty="0" err="1" smtClean="0"/>
              <a:t>service</a:t>
            </a:r>
            <a:r>
              <a:rPr lang="sk-SK" dirty="0" smtClean="0"/>
              <a:t> </a:t>
            </a:r>
            <a:r>
              <a:rPr lang="sk-SK" dirty="0" err="1" smtClean="0"/>
              <a:t>key</a:t>
            </a:r>
            <a:r>
              <a:rPr lang="sk-SK" dirty="0" smtClean="0"/>
              <a:t>, </a:t>
            </a:r>
            <a:r>
              <a:rPr lang="sk-SK" dirty="0" err="1" smtClean="0"/>
              <a:t>usually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same</a:t>
            </a:r>
            <a:r>
              <a:rPr lang="sk-SK" dirty="0" smtClean="0"/>
              <a:t> </a:t>
            </a:r>
            <a:r>
              <a:rPr lang="sk-SK" dirty="0" err="1" smtClean="0"/>
              <a:t>content</a:t>
            </a:r>
            <a:r>
              <a:rPr lang="sk-SK" dirty="0" smtClean="0"/>
              <a:t> as /</a:t>
            </a:r>
            <a:r>
              <a:rPr lang="sk-SK" dirty="0" err="1" smtClean="0"/>
              <a:t>etc</a:t>
            </a:r>
            <a:r>
              <a:rPr lang="sk-SK" dirty="0" smtClean="0"/>
              <a:t>/krb5.keytab of </a:t>
            </a:r>
            <a:r>
              <a:rPr lang="sk-SK" dirty="0" err="1" smtClean="0"/>
              <a:t>the</a:t>
            </a:r>
            <a:r>
              <a:rPr lang="sk-SK" dirty="0" smtClean="0"/>
              <a:t> CTA </a:t>
            </a:r>
            <a:r>
              <a:rPr lang="sk-SK" dirty="0" err="1" smtClean="0"/>
              <a:t>frontend</a:t>
            </a:r>
            <a:r>
              <a:rPr lang="sk-SK" dirty="0" smtClean="0"/>
              <a:t> </a:t>
            </a:r>
            <a:r>
              <a:rPr lang="sk-SK" dirty="0" err="1" smtClean="0"/>
              <a:t>machine</a:t>
            </a:r>
            <a:endParaRPr lang="en-US" dirty="0" smtClean="0"/>
          </a:p>
          <a:p>
            <a:pPr lvl="1"/>
            <a:r>
              <a:rPr lang="en-US" dirty="0" smtClean="0"/>
              <a:t>Present on: CTA frontend, Mode: </a:t>
            </a:r>
            <a:r>
              <a:rPr lang="sk-SK" dirty="0" smtClean="0"/>
              <a:t>4</a:t>
            </a:r>
            <a:r>
              <a:rPr lang="en-US" dirty="0" smtClean="0"/>
              <a:t>00, User: </a:t>
            </a:r>
            <a:r>
              <a:rPr lang="en-US" dirty="0" err="1" smtClean="0"/>
              <a:t>cta:cta</a:t>
            </a:r>
            <a:endParaRPr lang="sk-SK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36073" y="2149312"/>
            <a:ext cx="4123245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Lucida Console" panose="020B0609040504020204" pitchFamily="49" charset="0"/>
              </a:rPr>
              <a:t>[</a:t>
            </a:r>
            <a:r>
              <a:rPr lang="en-US" sz="800" dirty="0" smtClean="0">
                <a:latin typeface="Lucida Console" panose="020B0609040504020204" pitchFamily="49" charset="0"/>
              </a:rPr>
              <a:t>root@</a:t>
            </a:r>
            <a:r>
              <a:rPr lang="sk-SK" sz="800" dirty="0" smtClean="0">
                <a:latin typeface="Lucida Console" panose="020B0609040504020204" pitchFamily="49" charset="0"/>
              </a:rPr>
              <a:t>EOS-</a:t>
            </a:r>
            <a:r>
              <a:rPr lang="sk-SK" sz="800" dirty="0" err="1" smtClean="0">
                <a:latin typeface="Lucida Console" panose="020B0609040504020204" pitchFamily="49" charset="0"/>
              </a:rPr>
              <a:t>mgm</a:t>
            </a:r>
            <a:r>
              <a:rPr lang="en-US" sz="800" dirty="0" smtClean="0">
                <a:latin typeface="Lucida Console" panose="020B0609040504020204" pitchFamily="49" charset="0"/>
              </a:rPr>
              <a:t> </a:t>
            </a:r>
            <a:r>
              <a:rPr lang="en-US" sz="800" dirty="0">
                <a:latin typeface="Lucida Console" panose="020B0609040504020204" pitchFamily="49" charset="0"/>
              </a:rPr>
              <a:t>~]# </a:t>
            </a:r>
            <a:r>
              <a:rPr lang="en-US" sz="800" dirty="0" err="1">
                <a:latin typeface="Lucida Console" panose="020B0609040504020204" pitchFamily="49" charset="0"/>
              </a:rPr>
              <a:t>xrdsssadmin</a:t>
            </a:r>
            <a:r>
              <a:rPr lang="en-US" sz="800" dirty="0">
                <a:latin typeface="Lucida Console" panose="020B0609040504020204" pitchFamily="49" charset="0"/>
              </a:rPr>
              <a:t> list /</a:t>
            </a:r>
            <a:r>
              <a:rPr lang="en-US" sz="800" dirty="0" err="1">
                <a:latin typeface="Lucida Console" panose="020B0609040504020204" pitchFamily="49" charset="0"/>
              </a:rPr>
              <a:t>etc</a:t>
            </a:r>
            <a:r>
              <a:rPr lang="en-US" sz="800" dirty="0">
                <a:latin typeface="Lucida Console" panose="020B0609040504020204" pitchFamily="49" charset="0"/>
              </a:rPr>
              <a:t>/</a:t>
            </a:r>
            <a:r>
              <a:rPr lang="en-US" sz="800" dirty="0" err="1">
                <a:latin typeface="Lucida Console" panose="020B0609040504020204" pitchFamily="49" charset="0"/>
              </a:rPr>
              <a:t>eos.keytab</a:t>
            </a:r>
            <a:endParaRPr lang="en-US" sz="800" dirty="0">
              <a:latin typeface="Lucida Console" panose="020B0609040504020204" pitchFamily="49" charset="0"/>
            </a:endParaRPr>
          </a:p>
          <a:p>
            <a:r>
              <a:rPr lang="en-US" sz="800" dirty="0">
                <a:latin typeface="Lucida Console" panose="020B0609040504020204" pitchFamily="49" charset="0"/>
              </a:rPr>
              <a:t>     Number Len Date/Time Created Expires  </a:t>
            </a:r>
            <a:r>
              <a:rPr lang="en-US" sz="800" dirty="0" err="1">
                <a:latin typeface="Lucida Console" panose="020B0609040504020204" pitchFamily="49" charset="0"/>
              </a:rPr>
              <a:t>Keyname</a:t>
            </a:r>
            <a:r>
              <a:rPr lang="en-US" sz="800" dirty="0">
                <a:latin typeface="Lucida Console" panose="020B0609040504020204" pitchFamily="49" charset="0"/>
              </a:rPr>
              <a:t> User &amp; Group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  ------ --- --------- ------- -------- -------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    9999  32 05/29/17 18:18:03 -------- </a:t>
            </a:r>
            <a:r>
              <a:rPr lang="en-US" sz="800" dirty="0" err="1">
                <a:latin typeface="Lucida Console" panose="020B0609040504020204" pitchFamily="49" charset="0"/>
              </a:rPr>
              <a:t>cta</a:t>
            </a:r>
            <a:r>
              <a:rPr lang="en-US" sz="800" dirty="0">
                <a:latin typeface="Lucida Console" panose="020B0609040504020204" pitchFamily="49" charset="0"/>
              </a:rPr>
              <a:t>-taped </a:t>
            </a:r>
            <a:r>
              <a:rPr lang="en-US" sz="800" dirty="0" err="1">
                <a:latin typeface="Lucida Console" panose="020B0609040504020204" pitchFamily="49" charset="0"/>
              </a:rPr>
              <a:t>cta</a:t>
            </a:r>
            <a:r>
              <a:rPr lang="en-US" sz="800" dirty="0"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latin typeface="Lucida Console" panose="020B0609040504020204" pitchFamily="49" charset="0"/>
              </a:rPr>
              <a:t>cta</a:t>
            </a:r>
            <a:endParaRPr lang="en-US" sz="800" dirty="0">
              <a:latin typeface="Lucida Console" panose="020B0609040504020204" pitchFamily="49" charset="0"/>
            </a:endParaRPr>
          </a:p>
          <a:p>
            <a:r>
              <a:rPr lang="en-US" sz="800" dirty="0">
                <a:latin typeface="Lucida Console" panose="020B0609040504020204" pitchFamily="49" charset="0"/>
              </a:rPr>
              <a:t>          1  32 05/30/17 10:46:40 -------- </a:t>
            </a:r>
            <a:r>
              <a:rPr lang="en-US" sz="800" dirty="0" err="1">
                <a:latin typeface="Lucida Console" panose="020B0609040504020204" pitchFamily="49" charset="0"/>
              </a:rPr>
              <a:t>eosdev</a:t>
            </a:r>
            <a:r>
              <a:rPr lang="en-US" sz="800" dirty="0">
                <a:latin typeface="Lucida Console" panose="020B0609040504020204" pitchFamily="49" charset="0"/>
              </a:rPr>
              <a:t> daemon </a:t>
            </a:r>
            <a:r>
              <a:rPr lang="en-US" sz="800" dirty="0" err="1">
                <a:latin typeface="Lucida Console" panose="020B0609040504020204" pitchFamily="49" charset="0"/>
              </a:rPr>
              <a:t>daemon</a:t>
            </a:r>
            <a:endParaRPr lang="en-US" sz="800" dirty="0">
              <a:latin typeface="Lucida Console" panose="020B0609040504020204" pitchFamily="49" charset="0"/>
            </a:endParaRPr>
          </a:p>
          <a:p>
            <a:endParaRPr lang="en-US" sz="8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961" y="4919008"/>
            <a:ext cx="3373039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Lucida Console" panose="020B0609040504020204" pitchFamily="49" charset="0"/>
              </a:rPr>
              <a:t>[</a:t>
            </a:r>
            <a:r>
              <a:rPr lang="en-US" sz="800" dirty="0" smtClean="0">
                <a:latin typeface="Lucida Console" panose="020B0609040504020204" pitchFamily="49" charset="0"/>
              </a:rPr>
              <a:t>root@</a:t>
            </a:r>
            <a:r>
              <a:rPr lang="sk-SK" sz="800" dirty="0" smtClean="0">
                <a:latin typeface="Lucida Console" panose="020B0609040504020204" pitchFamily="49" charset="0"/>
              </a:rPr>
              <a:t>CTA-</a:t>
            </a:r>
            <a:r>
              <a:rPr lang="sk-SK" sz="800" smtClean="0">
                <a:latin typeface="Lucida Console" panose="020B0609040504020204" pitchFamily="49" charset="0"/>
              </a:rPr>
              <a:t>frontend</a:t>
            </a:r>
            <a:r>
              <a:rPr lang="en-US" sz="800" smtClean="0">
                <a:latin typeface="Lucida Console" panose="020B0609040504020204" pitchFamily="49" charset="0"/>
              </a:rPr>
              <a:t> </a:t>
            </a:r>
            <a:r>
              <a:rPr lang="en-US" sz="800" dirty="0">
                <a:latin typeface="Lucida Console" panose="020B0609040504020204" pitchFamily="49" charset="0"/>
              </a:rPr>
              <a:t>~]# </a:t>
            </a:r>
            <a:r>
              <a:rPr lang="en-US" sz="800" dirty="0" err="1">
                <a:latin typeface="Lucida Console" panose="020B0609040504020204" pitchFamily="49" charset="0"/>
              </a:rPr>
              <a:t>ktutil</a:t>
            </a:r>
            <a:endParaRPr lang="en-US" sz="800" dirty="0">
              <a:latin typeface="Lucida Console" panose="020B0609040504020204" pitchFamily="49" charset="0"/>
            </a:endParaRPr>
          </a:p>
          <a:p>
            <a:r>
              <a:rPr lang="en-US" sz="800" dirty="0" err="1">
                <a:latin typeface="Lucida Console" panose="020B0609040504020204" pitchFamily="49" charset="0"/>
              </a:rPr>
              <a:t>ktutil</a:t>
            </a:r>
            <a:r>
              <a:rPr lang="en-US" sz="800" dirty="0">
                <a:latin typeface="Lucida Console" panose="020B0609040504020204" pitchFamily="49" charset="0"/>
              </a:rPr>
              <a:t>:  </a:t>
            </a:r>
            <a:r>
              <a:rPr lang="en-US" sz="800" dirty="0" err="1">
                <a:latin typeface="Lucida Console" panose="020B0609040504020204" pitchFamily="49" charset="0"/>
              </a:rPr>
              <a:t>read_kt</a:t>
            </a:r>
            <a:r>
              <a:rPr lang="en-US" sz="800" dirty="0">
                <a:latin typeface="Lucida Console" panose="020B0609040504020204" pitchFamily="49" charset="0"/>
              </a:rPr>
              <a:t> /</a:t>
            </a:r>
            <a:r>
              <a:rPr lang="en-US" sz="800" dirty="0" err="1">
                <a:latin typeface="Lucida Console" panose="020B0609040504020204" pitchFamily="49" charset="0"/>
              </a:rPr>
              <a:t>etc</a:t>
            </a:r>
            <a:r>
              <a:rPr lang="en-US" sz="800" dirty="0">
                <a:latin typeface="Lucida Console" panose="020B0609040504020204" pitchFamily="49" charset="0"/>
              </a:rPr>
              <a:t>/</a:t>
            </a:r>
            <a:r>
              <a:rPr lang="en-US" sz="800" dirty="0" err="1">
                <a:latin typeface="Lucida Console" panose="020B0609040504020204" pitchFamily="49" charset="0"/>
              </a:rPr>
              <a:t>cta</a:t>
            </a:r>
            <a:r>
              <a:rPr lang="en-US" sz="800" dirty="0">
                <a:latin typeface="Lucida Console" panose="020B0609040504020204" pitchFamily="49" charset="0"/>
              </a:rPr>
              <a:t>/cta-frontend.krb5.keytab</a:t>
            </a:r>
          </a:p>
          <a:p>
            <a:r>
              <a:rPr lang="en-US" sz="800" dirty="0" err="1">
                <a:latin typeface="Lucida Console" panose="020B0609040504020204" pitchFamily="49" charset="0"/>
              </a:rPr>
              <a:t>ktutil</a:t>
            </a:r>
            <a:r>
              <a:rPr lang="en-US" sz="800" dirty="0">
                <a:latin typeface="Lucida Console" panose="020B0609040504020204" pitchFamily="49" charset="0"/>
              </a:rPr>
              <a:t>:  list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slot KVNO Principal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---- ---- </a:t>
            </a:r>
            <a:r>
              <a:rPr lang="en-US" sz="800" dirty="0" smtClean="0">
                <a:latin typeface="Lucida Console" panose="020B0609040504020204" pitchFamily="49" charset="0"/>
              </a:rPr>
              <a:t>----------------------------------------</a:t>
            </a:r>
            <a:endParaRPr lang="en-US" sz="800" dirty="0">
              <a:latin typeface="Lucida Console" panose="020B0609040504020204" pitchFamily="49" charset="0"/>
            </a:endParaRPr>
          </a:p>
          <a:p>
            <a:r>
              <a:rPr lang="en-US" sz="800" dirty="0">
                <a:latin typeface="Lucida Console" panose="020B0609040504020204" pitchFamily="49" charset="0"/>
              </a:rPr>
              <a:t>   1   52                        tpsrv600$@CERN.CH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2   52                        tpsrv600$@CERN.CH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3   52                        tpsrv600$@CERN.CH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4   52          eosdev/tpsrv600.cern.ch@CERN.CH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5   52          eosdev/tpsrv600.cern.ch@CERN.CH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6   52          eosdev/tpsrv600.cern.ch@CERN.CH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7   52            host/tpsrv600.cern.ch@CERN.CH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8   52            host/tpsrv600.cern.ch@CERN.CH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9   52            host/tpsrv600.cern.ch@CERN.CH</a:t>
            </a:r>
          </a:p>
          <a:p>
            <a:r>
              <a:rPr lang="en-US" sz="800" dirty="0" smtClean="0">
                <a:latin typeface="Lucida Console" panose="020B0609040504020204" pitchFamily="49" charset="0"/>
              </a:rPr>
              <a:t>[</a:t>
            </a:r>
            <a:r>
              <a:rPr lang="en-US" sz="800" dirty="0">
                <a:latin typeface="Lucida Console" panose="020B0609040504020204" pitchFamily="49" charset="0"/>
              </a:rPr>
              <a:t>root@tpsrv600 ~]#</a:t>
            </a:r>
          </a:p>
        </p:txBody>
      </p:sp>
    </p:spTree>
    <p:extLst>
      <p:ext uri="{BB962C8B-B14F-4D97-AF65-F5344CB8AC3E}">
        <p14:creationId xmlns:p14="http://schemas.microsoft.com/office/powerpoint/2010/main" val="2360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512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 Theme</vt:lpstr>
      <vt:lpstr>PowerPoint Presentation</vt:lpstr>
      <vt:lpstr>Legend (file names as on production system)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Vlado Bahyl</dc:creator>
  <cp:lastModifiedBy>Vlado Bahyl</cp:lastModifiedBy>
  <cp:revision>37</cp:revision>
  <cp:lastPrinted>2017-05-30T09:39:46Z</cp:lastPrinted>
  <dcterms:created xsi:type="dcterms:W3CDTF">2017-05-23T11:52:11Z</dcterms:created>
  <dcterms:modified xsi:type="dcterms:W3CDTF">2017-09-29T10:46:24Z</dcterms:modified>
</cp:coreProperties>
</file>