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307" r:id="rId6"/>
    <p:sldId id="327" r:id="rId7"/>
    <p:sldId id="328" r:id="rId8"/>
    <p:sldId id="315" r:id="rId9"/>
    <p:sldId id="326" r:id="rId10"/>
    <p:sldId id="324" r:id="rId11"/>
    <p:sldId id="309" r:id="rId12"/>
    <p:sldId id="310" r:id="rId13"/>
    <p:sldId id="329" r:id="rId14"/>
    <p:sldId id="311" r:id="rId15"/>
    <p:sldId id="314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2" r:id="rId24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2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FDFF7C"/>
    <a:srgbClr val="4D4D4D"/>
    <a:srgbClr val="E0E11B"/>
    <a:srgbClr val="FF00FF"/>
    <a:srgbClr val="104282"/>
    <a:srgbClr val="0B387C"/>
    <a:srgbClr val="0055A0"/>
    <a:srgbClr val="0C377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94" autoAdjust="0"/>
    <p:restoredTop sz="86381" autoAdjust="0"/>
  </p:normalViewPr>
  <p:slideViewPr>
    <p:cSldViewPr snapToGrid="0" snapToObjects="1">
      <p:cViewPr varScale="1">
        <p:scale>
          <a:sx n="84" d="100"/>
          <a:sy n="84" d="100"/>
        </p:scale>
        <p:origin x="-112" y="-520"/>
      </p:cViewPr>
      <p:guideLst>
        <p:guide orient="horz" pos="142"/>
        <p:guide orient="horz" pos="2183"/>
        <p:guide pos="2857"/>
        <p:guide pos="272"/>
      </p:guideLst>
    </p:cSldViewPr>
  </p:slideViewPr>
  <p:outlineViewPr>
    <p:cViewPr>
      <p:scale>
        <a:sx n="33" d="100"/>
        <a:sy n="33" d="100"/>
      </p:scale>
      <p:origin x="0" y="-195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228"/>
    </p:cViewPr>
  </p:sorterViewPr>
  <p:notesViewPr>
    <p:cSldViewPr snapToGrid="0" snapToObjects="1" showGuides="1">
      <p:cViewPr varScale="1">
        <p:scale>
          <a:sx n="94" d="100"/>
          <a:sy n="94" d="100"/>
        </p:scale>
        <p:origin x="366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0722" tIns="45360" rIns="90722" bIns="4536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0722" tIns="45360" rIns="90722" bIns="45360" rtlCol="0"/>
          <a:lstStyle>
            <a:lvl1pPr algn="r">
              <a:defRPr sz="1200"/>
            </a:lvl1pPr>
          </a:lstStyle>
          <a:p>
            <a:fld id="{1B4F55CB-4CDA-D840-9714-0224F0A02C83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889938" cy="496332"/>
          </a:xfrm>
          <a:prstGeom prst="rect">
            <a:avLst/>
          </a:prstGeom>
        </p:spPr>
        <p:txBody>
          <a:bodyPr vert="horz" lIns="90722" tIns="45360" rIns="90722" bIns="4536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5"/>
            <a:ext cx="2889938" cy="496332"/>
          </a:xfrm>
          <a:prstGeom prst="rect">
            <a:avLst/>
          </a:prstGeom>
        </p:spPr>
        <p:txBody>
          <a:bodyPr vert="horz" lIns="90722" tIns="45360" rIns="90722" bIns="45360" rtlCol="0" anchor="b"/>
          <a:lstStyle>
            <a:lvl1pPr algn="r">
              <a:defRPr sz="1200"/>
            </a:lvl1pPr>
          </a:lstStyle>
          <a:p>
            <a:fld id="{5E9E60DE-4C1B-954D-8871-FC4EBEF4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4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0722" tIns="45360" rIns="90722" bIns="4536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0722" tIns="45360" rIns="90722" bIns="45360" rtlCol="0"/>
          <a:lstStyle>
            <a:lvl1pPr algn="r">
              <a:defRPr sz="1200"/>
            </a:lvl1pPr>
          </a:lstStyle>
          <a:p>
            <a:fld id="{16F43243-E929-8F44-AE8C-26B6D7686931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5600" y="315913"/>
            <a:ext cx="5957888" cy="446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2" tIns="45360" rIns="90722" bIns="453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973554"/>
            <a:ext cx="5335270" cy="4666543"/>
          </a:xfrm>
          <a:prstGeom prst="rect">
            <a:avLst/>
          </a:prstGeom>
        </p:spPr>
        <p:txBody>
          <a:bodyPr vert="horz" lIns="90722" tIns="45360" rIns="90722" bIns="45360" rtlCol="0"/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6332"/>
          </a:xfrm>
          <a:prstGeom prst="rect">
            <a:avLst/>
          </a:prstGeom>
        </p:spPr>
        <p:txBody>
          <a:bodyPr vert="horz" lIns="90722" tIns="45360" rIns="90722" bIns="4536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6332"/>
          </a:xfrm>
          <a:prstGeom prst="rect">
            <a:avLst/>
          </a:prstGeom>
        </p:spPr>
        <p:txBody>
          <a:bodyPr vert="horz" lIns="90722" tIns="45360" rIns="90722" bIns="45360" rtlCol="0" anchor="b"/>
          <a:lstStyle>
            <a:lvl1pPr algn="r">
              <a:defRPr sz="1200"/>
            </a:lvl1pPr>
          </a:lstStyle>
          <a:p>
            <a:fld id="{6A55269D-28C8-D34C-8B30-5CCDDAF8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26352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53657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811213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074738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3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15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4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3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5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4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0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5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7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8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4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3311525" y="2181225"/>
            <a:ext cx="2520950" cy="2495550"/>
            <a:chOff x="2086" y="1374"/>
            <a:chExt cx="1588" cy="157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74"/>
              <a:ext cx="1588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2215" y="1813"/>
              <a:ext cx="209" cy="240"/>
            </a:xfrm>
            <a:custGeom>
              <a:avLst/>
              <a:gdLst>
                <a:gd name="T0" fmla="*/ 339 w 347"/>
                <a:gd name="T1" fmla="*/ 359 h 398"/>
                <a:gd name="T2" fmla="*/ 339 w 347"/>
                <a:gd name="T3" fmla="*/ 359 h 398"/>
                <a:gd name="T4" fmla="*/ 211 w 347"/>
                <a:gd name="T5" fmla="*/ 398 h 398"/>
                <a:gd name="T6" fmla="*/ 0 w 347"/>
                <a:gd name="T7" fmla="*/ 199 h 398"/>
                <a:gd name="T8" fmla="*/ 214 w 347"/>
                <a:gd name="T9" fmla="*/ 0 h 398"/>
                <a:gd name="T10" fmla="*/ 347 w 347"/>
                <a:gd name="T11" fmla="*/ 27 h 398"/>
                <a:gd name="T12" fmla="*/ 333 w 347"/>
                <a:gd name="T13" fmla="*/ 72 h 398"/>
                <a:gd name="T14" fmla="*/ 329 w 347"/>
                <a:gd name="T15" fmla="*/ 73 h 398"/>
                <a:gd name="T16" fmla="*/ 212 w 347"/>
                <a:gd name="T17" fmla="*/ 24 h 398"/>
                <a:gd name="T18" fmla="*/ 58 w 347"/>
                <a:gd name="T19" fmla="*/ 197 h 398"/>
                <a:gd name="T20" fmla="*/ 217 w 347"/>
                <a:gd name="T21" fmla="*/ 369 h 398"/>
                <a:gd name="T22" fmla="*/ 345 w 347"/>
                <a:gd name="T23" fmla="*/ 313 h 398"/>
                <a:gd name="T24" fmla="*/ 347 w 347"/>
                <a:gd name="T25" fmla="*/ 316 h 398"/>
                <a:gd name="T26" fmla="*/ 339 w 347"/>
                <a:gd name="T27" fmla="*/ 35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7" h="398">
                  <a:moveTo>
                    <a:pt x="339" y="359"/>
                  </a:moveTo>
                  <a:lnTo>
                    <a:pt x="339" y="359"/>
                  </a:lnTo>
                  <a:cubicBezTo>
                    <a:pt x="326" y="369"/>
                    <a:pt x="280" y="398"/>
                    <a:pt x="211" y="398"/>
                  </a:cubicBezTo>
                  <a:cubicBezTo>
                    <a:pt x="85" y="398"/>
                    <a:pt x="0" y="319"/>
                    <a:pt x="0" y="199"/>
                  </a:cubicBezTo>
                  <a:cubicBezTo>
                    <a:pt x="0" y="79"/>
                    <a:pt x="91" y="0"/>
                    <a:pt x="214" y="0"/>
                  </a:cubicBezTo>
                  <a:cubicBezTo>
                    <a:pt x="261" y="0"/>
                    <a:pt x="316" y="14"/>
                    <a:pt x="347" y="27"/>
                  </a:cubicBezTo>
                  <a:cubicBezTo>
                    <a:pt x="340" y="42"/>
                    <a:pt x="335" y="60"/>
                    <a:pt x="333" y="72"/>
                  </a:cubicBezTo>
                  <a:lnTo>
                    <a:pt x="329" y="73"/>
                  </a:lnTo>
                  <a:cubicBezTo>
                    <a:pt x="306" y="47"/>
                    <a:pt x="268" y="24"/>
                    <a:pt x="212" y="24"/>
                  </a:cubicBezTo>
                  <a:cubicBezTo>
                    <a:pt x="140" y="24"/>
                    <a:pt x="58" y="82"/>
                    <a:pt x="58" y="197"/>
                  </a:cubicBezTo>
                  <a:cubicBezTo>
                    <a:pt x="58" y="310"/>
                    <a:pt x="142" y="369"/>
                    <a:pt x="217" y="369"/>
                  </a:cubicBezTo>
                  <a:cubicBezTo>
                    <a:pt x="284" y="369"/>
                    <a:pt x="316" y="338"/>
                    <a:pt x="345" y="313"/>
                  </a:cubicBezTo>
                  <a:lnTo>
                    <a:pt x="347" y="316"/>
                  </a:lnTo>
                  <a:lnTo>
                    <a:pt x="339" y="35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1" y="1817"/>
              <a:ext cx="145" cy="232"/>
            </a:xfrm>
            <a:custGeom>
              <a:avLst/>
              <a:gdLst>
                <a:gd name="T0" fmla="*/ 239 w 240"/>
                <a:gd name="T1" fmla="*/ 363 h 384"/>
                <a:gd name="T2" fmla="*/ 239 w 240"/>
                <a:gd name="T3" fmla="*/ 363 h 384"/>
                <a:gd name="T4" fmla="*/ 240 w 240"/>
                <a:gd name="T5" fmla="*/ 342 h 384"/>
                <a:gd name="T6" fmla="*/ 57 w 240"/>
                <a:gd name="T7" fmla="*/ 349 h 384"/>
                <a:gd name="T8" fmla="*/ 57 w 240"/>
                <a:gd name="T9" fmla="*/ 200 h 384"/>
                <a:gd name="T10" fmla="*/ 197 w 240"/>
                <a:gd name="T11" fmla="*/ 205 h 384"/>
                <a:gd name="T12" fmla="*/ 196 w 240"/>
                <a:gd name="T13" fmla="*/ 186 h 384"/>
                <a:gd name="T14" fmla="*/ 197 w 240"/>
                <a:gd name="T15" fmla="*/ 165 h 384"/>
                <a:gd name="T16" fmla="*/ 57 w 240"/>
                <a:gd name="T17" fmla="*/ 170 h 384"/>
                <a:gd name="T18" fmla="*/ 59 w 240"/>
                <a:gd name="T19" fmla="*/ 31 h 384"/>
                <a:gd name="T20" fmla="*/ 233 w 240"/>
                <a:gd name="T21" fmla="*/ 38 h 384"/>
                <a:gd name="T22" fmla="*/ 232 w 240"/>
                <a:gd name="T23" fmla="*/ 19 h 384"/>
                <a:gd name="T24" fmla="*/ 233 w 240"/>
                <a:gd name="T25" fmla="*/ 0 h 384"/>
                <a:gd name="T26" fmla="*/ 118 w 240"/>
                <a:gd name="T27" fmla="*/ 3 h 384"/>
                <a:gd name="T28" fmla="*/ 0 w 240"/>
                <a:gd name="T29" fmla="*/ 0 h 384"/>
                <a:gd name="T30" fmla="*/ 4 w 240"/>
                <a:gd name="T31" fmla="*/ 143 h 384"/>
                <a:gd name="T32" fmla="*/ 4 w 240"/>
                <a:gd name="T33" fmla="*/ 239 h 384"/>
                <a:gd name="T34" fmla="*/ 0 w 240"/>
                <a:gd name="T35" fmla="*/ 384 h 384"/>
                <a:gd name="T36" fmla="*/ 120 w 240"/>
                <a:gd name="T37" fmla="*/ 381 h 384"/>
                <a:gd name="T38" fmla="*/ 125 w 240"/>
                <a:gd name="T39" fmla="*/ 381 h 384"/>
                <a:gd name="T40" fmla="*/ 166 w 240"/>
                <a:gd name="T41" fmla="*/ 382 h 384"/>
                <a:gd name="T42" fmla="*/ 240 w 240"/>
                <a:gd name="T43" fmla="*/ 384 h 384"/>
                <a:gd name="T44" fmla="*/ 239 w 240"/>
                <a:gd name="T45" fmla="*/ 36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384">
                  <a:moveTo>
                    <a:pt x="239" y="363"/>
                  </a:moveTo>
                  <a:lnTo>
                    <a:pt x="239" y="363"/>
                  </a:lnTo>
                  <a:cubicBezTo>
                    <a:pt x="239" y="355"/>
                    <a:pt x="240" y="346"/>
                    <a:pt x="240" y="342"/>
                  </a:cubicBezTo>
                  <a:cubicBezTo>
                    <a:pt x="202" y="345"/>
                    <a:pt x="98" y="349"/>
                    <a:pt x="57" y="349"/>
                  </a:cubicBezTo>
                  <a:cubicBezTo>
                    <a:pt x="57" y="339"/>
                    <a:pt x="56" y="219"/>
                    <a:pt x="57" y="200"/>
                  </a:cubicBezTo>
                  <a:cubicBezTo>
                    <a:pt x="73" y="200"/>
                    <a:pt x="159" y="201"/>
                    <a:pt x="197" y="205"/>
                  </a:cubicBezTo>
                  <a:cubicBezTo>
                    <a:pt x="196" y="200"/>
                    <a:pt x="196" y="191"/>
                    <a:pt x="196" y="186"/>
                  </a:cubicBezTo>
                  <a:cubicBezTo>
                    <a:pt x="196" y="180"/>
                    <a:pt x="196" y="170"/>
                    <a:pt x="197" y="165"/>
                  </a:cubicBezTo>
                  <a:cubicBezTo>
                    <a:pt x="165" y="167"/>
                    <a:pt x="123" y="170"/>
                    <a:pt x="57" y="170"/>
                  </a:cubicBezTo>
                  <a:cubicBezTo>
                    <a:pt x="57" y="156"/>
                    <a:pt x="58" y="55"/>
                    <a:pt x="59" y="31"/>
                  </a:cubicBezTo>
                  <a:cubicBezTo>
                    <a:pt x="131" y="31"/>
                    <a:pt x="196" y="35"/>
                    <a:pt x="233" y="38"/>
                  </a:cubicBezTo>
                  <a:cubicBezTo>
                    <a:pt x="232" y="34"/>
                    <a:pt x="232" y="27"/>
                    <a:pt x="232" y="19"/>
                  </a:cubicBezTo>
                  <a:cubicBezTo>
                    <a:pt x="232" y="11"/>
                    <a:pt x="232" y="5"/>
                    <a:pt x="233" y="0"/>
                  </a:cubicBezTo>
                  <a:cubicBezTo>
                    <a:pt x="214" y="1"/>
                    <a:pt x="152" y="3"/>
                    <a:pt x="118" y="3"/>
                  </a:cubicBezTo>
                  <a:cubicBezTo>
                    <a:pt x="85" y="3"/>
                    <a:pt x="33" y="2"/>
                    <a:pt x="0" y="0"/>
                  </a:cubicBezTo>
                  <a:cubicBezTo>
                    <a:pt x="2" y="47"/>
                    <a:pt x="4" y="96"/>
                    <a:pt x="4" y="143"/>
                  </a:cubicBezTo>
                  <a:lnTo>
                    <a:pt x="4" y="239"/>
                  </a:lnTo>
                  <a:cubicBezTo>
                    <a:pt x="4" y="287"/>
                    <a:pt x="2" y="335"/>
                    <a:pt x="0" y="384"/>
                  </a:cubicBezTo>
                  <a:cubicBezTo>
                    <a:pt x="34" y="382"/>
                    <a:pt x="86" y="381"/>
                    <a:pt x="120" y="381"/>
                  </a:cubicBezTo>
                  <a:cubicBezTo>
                    <a:pt x="121" y="381"/>
                    <a:pt x="123" y="381"/>
                    <a:pt x="125" y="381"/>
                  </a:cubicBezTo>
                  <a:cubicBezTo>
                    <a:pt x="136" y="381"/>
                    <a:pt x="151" y="381"/>
                    <a:pt x="166" y="382"/>
                  </a:cubicBezTo>
                  <a:cubicBezTo>
                    <a:pt x="193" y="382"/>
                    <a:pt x="220" y="383"/>
                    <a:pt x="240" y="384"/>
                  </a:cubicBezTo>
                  <a:cubicBezTo>
                    <a:pt x="240" y="378"/>
                    <a:pt x="239" y="372"/>
                    <a:pt x="239" y="363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17"/>
              <a:ext cx="177" cy="232"/>
            </a:xfrm>
            <a:custGeom>
              <a:avLst/>
              <a:gdLst>
                <a:gd name="T0" fmla="*/ 93 w 294"/>
                <a:gd name="T1" fmla="*/ 175 h 384"/>
                <a:gd name="T2" fmla="*/ 93 w 294"/>
                <a:gd name="T3" fmla="*/ 175 h 384"/>
                <a:gd name="T4" fmla="*/ 199 w 294"/>
                <a:gd name="T5" fmla="*/ 96 h 384"/>
                <a:gd name="T6" fmla="*/ 113 w 294"/>
                <a:gd name="T7" fmla="*/ 23 h 384"/>
                <a:gd name="T8" fmla="*/ 59 w 294"/>
                <a:gd name="T9" fmla="*/ 26 h 384"/>
                <a:gd name="T10" fmla="*/ 56 w 294"/>
                <a:gd name="T11" fmla="*/ 144 h 384"/>
                <a:gd name="T12" fmla="*/ 56 w 294"/>
                <a:gd name="T13" fmla="*/ 175 h 384"/>
                <a:gd name="T14" fmla="*/ 93 w 294"/>
                <a:gd name="T15" fmla="*/ 175 h 384"/>
                <a:gd name="T16" fmla="*/ 93 w 294"/>
                <a:gd name="T17" fmla="*/ 175 h 384"/>
                <a:gd name="T18" fmla="*/ 56 w 294"/>
                <a:gd name="T19" fmla="*/ 195 h 384"/>
                <a:gd name="T20" fmla="*/ 56 w 294"/>
                <a:gd name="T21" fmla="*/ 195 h 384"/>
                <a:gd name="T22" fmla="*/ 56 w 294"/>
                <a:gd name="T23" fmla="*/ 240 h 384"/>
                <a:gd name="T24" fmla="*/ 60 w 294"/>
                <a:gd name="T25" fmla="*/ 384 h 384"/>
                <a:gd name="T26" fmla="*/ 30 w 294"/>
                <a:gd name="T27" fmla="*/ 382 h 384"/>
                <a:gd name="T28" fmla="*/ 0 w 294"/>
                <a:gd name="T29" fmla="*/ 384 h 384"/>
                <a:gd name="T30" fmla="*/ 4 w 294"/>
                <a:gd name="T31" fmla="*/ 240 h 384"/>
                <a:gd name="T32" fmla="*/ 4 w 294"/>
                <a:gd name="T33" fmla="*/ 144 h 384"/>
                <a:gd name="T34" fmla="*/ 0 w 294"/>
                <a:gd name="T35" fmla="*/ 0 h 384"/>
                <a:gd name="T36" fmla="*/ 69 w 294"/>
                <a:gd name="T37" fmla="*/ 3 h 384"/>
                <a:gd name="T38" fmla="*/ 132 w 294"/>
                <a:gd name="T39" fmla="*/ 0 h 384"/>
                <a:gd name="T40" fmla="*/ 253 w 294"/>
                <a:gd name="T41" fmla="*/ 89 h 384"/>
                <a:gd name="T42" fmla="*/ 137 w 294"/>
                <a:gd name="T43" fmla="*/ 195 h 384"/>
                <a:gd name="T44" fmla="*/ 294 w 294"/>
                <a:gd name="T45" fmla="*/ 384 h 384"/>
                <a:gd name="T46" fmla="*/ 259 w 294"/>
                <a:gd name="T47" fmla="*/ 382 h 384"/>
                <a:gd name="T48" fmla="*/ 224 w 294"/>
                <a:gd name="T49" fmla="*/ 384 h 384"/>
                <a:gd name="T50" fmla="*/ 84 w 294"/>
                <a:gd name="T51" fmla="*/ 195 h 384"/>
                <a:gd name="T52" fmla="*/ 56 w 294"/>
                <a:gd name="T53" fmla="*/ 19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384">
                  <a:moveTo>
                    <a:pt x="93" y="175"/>
                  </a:moveTo>
                  <a:lnTo>
                    <a:pt x="93" y="175"/>
                  </a:lnTo>
                  <a:cubicBezTo>
                    <a:pt x="139" y="174"/>
                    <a:pt x="199" y="160"/>
                    <a:pt x="199" y="96"/>
                  </a:cubicBezTo>
                  <a:cubicBezTo>
                    <a:pt x="199" y="41"/>
                    <a:pt x="151" y="23"/>
                    <a:pt x="113" y="23"/>
                  </a:cubicBezTo>
                  <a:cubicBezTo>
                    <a:pt x="87" y="23"/>
                    <a:pt x="71" y="25"/>
                    <a:pt x="59" y="26"/>
                  </a:cubicBezTo>
                  <a:cubicBezTo>
                    <a:pt x="57" y="67"/>
                    <a:pt x="56" y="104"/>
                    <a:pt x="56" y="144"/>
                  </a:cubicBezTo>
                  <a:cubicBezTo>
                    <a:pt x="56" y="144"/>
                    <a:pt x="56" y="171"/>
                    <a:pt x="56" y="175"/>
                  </a:cubicBezTo>
                  <a:cubicBezTo>
                    <a:pt x="61" y="175"/>
                    <a:pt x="87" y="175"/>
                    <a:pt x="93" y="175"/>
                  </a:cubicBezTo>
                  <a:lnTo>
                    <a:pt x="93" y="175"/>
                  </a:lnTo>
                  <a:close/>
                  <a:moveTo>
                    <a:pt x="56" y="195"/>
                  </a:moveTo>
                  <a:lnTo>
                    <a:pt x="56" y="195"/>
                  </a:lnTo>
                  <a:lnTo>
                    <a:pt x="56" y="240"/>
                  </a:lnTo>
                  <a:cubicBezTo>
                    <a:pt x="56" y="288"/>
                    <a:pt x="58" y="336"/>
                    <a:pt x="60" y="384"/>
                  </a:cubicBezTo>
                  <a:cubicBezTo>
                    <a:pt x="51" y="382"/>
                    <a:pt x="33" y="382"/>
                    <a:pt x="30" y="382"/>
                  </a:cubicBezTo>
                  <a:cubicBezTo>
                    <a:pt x="26" y="382"/>
                    <a:pt x="9" y="382"/>
                    <a:pt x="0" y="384"/>
                  </a:cubicBezTo>
                  <a:cubicBezTo>
                    <a:pt x="2" y="336"/>
                    <a:pt x="4" y="288"/>
                    <a:pt x="4" y="240"/>
                  </a:cubicBezTo>
                  <a:lnTo>
                    <a:pt x="4" y="144"/>
                  </a:lnTo>
                  <a:cubicBezTo>
                    <a:pt x="4" y="96"/>
                    <a:pt x="2" y="48"/>
                    <a:pt x="0" y="0"/>
                  </a:cubicBezTo>
                  <a:cubicBezTo>
                    <a:pt x="21" y="2"/>
                    <a:pt x="48" y="3"/>
                    <a:pt x="69" y="3"/>
                  </a:cubicBezTo>
                  <a:cubicBezTo>
                    <a:pt x="90" y="3"/>
                    <a:pt x="111" y="0"/>
                    <a:pt x="132" y="0"/>
                  </a:cubicBezTo>
                  <a:cubicBezTo>
                    <a:pt x="195" y="0"/>
                    <a:pt x="253" y="19"/>
                    <a:pt x="253" y="89"/>
                  </a:cubicBezTo>
                  <a:cubicBezTo>
                    <a:pt x="253" y="163"/>
                    <a:pt x="179" y="189"/>
                    <a:pt x="137" y="195"/>
                  </a:cubicBezTo>
                  <a:cubicBezTo>
                    <a:pt x="164" y="229"/>
                    <a:pt x="262" y="348"/>
                    <a:pt x="294" y="384"/>
                  </a:cubicBezTo>
                  <a:cubicBezTo>
                    <a:pt x="283" y="382"/>
                    <a:pt x="264" y="382"/>
                    <a:pt x="259" y="382"/>
                  </a:cubicBezTo>
                  <a:cubicBezTo>
                    <a:pt x="254" y="382"/>
                    <a:pt x="235" y="382"/>
                    <a:pt x="224" y="384"/>
                  </a:cubicBezTo>
                  <a:cubicBezTo>
                    <a:pt x="202" y="350"/>
                    <a:pt x="132" y="245"/>
                    <a:pt x="84" y="195"/>
                  </a:cubicBezTo>
                  <a:cubicBezTo>
                    <a:pt x="83" y="195"/>
                    <a:pt x="56" y="195"/>
                    <a:pt x="56" y="19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4" y="1815"/>
              <a:ext cx="204" cy="237"/>
            </a:xfrm>
            <a:custGeom>
              <a:avLst/>
              <a:gdLst>
                <a:gd name="T0" fmla="*/ 340 w 340"/>
                <a:gd name="T1" fmla="*/ 4 h 393"/>
                <a:gd name="T2" fmla="*/ 340 w 340"/>
                <a:gd name="T3" fmla="*/ 4 h 393"/>
                <a:gd name="T4" fmla="*/ 316 w 340"/>
                <a:gd name="T5" fmla="*/ 6 h 393"/>
                <a:gd name="T6" fmla="*/ 292 w 340"/>
                <a:gd name="T7" fmla="*/ 4 h 393"/>
                <a:gd name="T8" fmla="*/ 299 w 340"/>
                <a:gd name="T9" fmla="*/ 189 h 393"/>
                <a:gd name="T10" fmla="*/ 298 w 340"/>
                <a:gd name="T11" fmla="*/ 287 h 393"/>
                <a:gd name="T12" fmla="*/ 22 w 340"/>
                <a:gd name="T13" fmla="*/ 0 h 393"/>
                <a:gd name="T14" fmla="*/ 4 w 340"/>
                <a:gd name="T15" fmla="*/ 0 h 393"/>
                <a:gd name="T16" fmla="*/ 6 w 340"/>
                <a:gd name="T17" fmla="*/ 144 h 393"/>
                <a:gd name="T18" fmla="*/ 0 w 340"/>
                <a:gd name="T19" fmla="*/ 388 h 393"/>
                <a:gd name="T20" fmla="*/ 24 w 340"/>
                <a:gd name="T21" fmla="*/ 386 h 393"/>
                <a:gd name="T22" fmla="*/ 48 w 340"/>
                <a:gd name="T23" fmla="*/ 388 h 393"/>
                <a:gd name="T24" fmla="*/ 41 w 340"/>
                <a:gd name="T25" fmla="*/ 203 h 393"/>
                <a:gd name="T26" fmla="*/ 42 w 340"/>
                <a:gd name="T27" fmla="*/ 98 h 393"/>
                <a:gd name="T28" fmla="*/ 318 w 340"/>
                <a:gd name="T29" fmla="*/ 393 h 393"/>
                <a:gd name="T30" fmla="*/ 336 w 340"/>
                <a:gd name="T31" fmla="*/ 393 h 393"/>
                <a:gd name="T32" fmla="*/ 334 w 340"/>
                <a:gd name="T33" fmla="*/ 248 h 393"/>
                <a:gd name="T34" fmla="*/ 340 w 340"/>
                <a:gd name="T35" fmla="*/ 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393">
                  <a:moveTo>
                    <a:pt x="340" y="4"/>
                  </a:moveTo>
                  <a:lnTo>
                    <a:pt x="340" y="4"/>
                  </a:lnTo>
                  <a:cubicBezTo>
                    <a:pt x="334" y="5"/>
                    <a:pt x="326" y="6"/>
                    <a:pt x="316" y="6"/>
                  </a:cubicBezTo>
                  <a:cubicBezTo>
                    <a:pt x="306" y="6"/>
                    <a:pt x="298" y="5"/>
                    <a:pt x="292" y="4"/>
                  </a:cubicBezTo>
                  <a:cubicBezTo>
                    <a:pt x="295" y="49"/>
                    <a:pt x="299" y="134"/>
                    <a:pt x="299" y="189"/>
                  </a:cubicBezTo>
                  <a:cubicBezTo>
                    <a:pt x="299" y="231"/>
                    <a:pt x="299" y="267"/>
                    <a:pt x="298" y="287"/>
                  </a:cubicBezTo>
                  <a:cubicBezTo>
                    <a:pt x="278" y="266"/>
                    <a:pt x="46" y="26"/>
                    <a:pt x="22" y="0"/>
                  </a:cubicBezTo>
                  <a:lnTo>
                    <a:pt x="4" y="0"/>
                  </a:lnTo>
                  <a:cubicBezTo>
                    <a:pt x="5" y="35"/>
                    <a:pt x="6" y="74"/>
                    <a:pt x="6" y="144"/>
                  </a:cubicBezTo>
                  <a:cubicBezTo>
                    <a:pt x="6" y="234"/>
                    <a:pt x="5" y="329"/>
                    <a:pt x="0" y="388"/>
                  </a:cubicBezTo>
                  <a:cubicBezTo>
                    <a:pt x="7" y="387"/>
                    <a:pt x="15" y="386"/>
                    <a:pt x="24" y="386"/>
                  </a:cubicBezTo>
                  <a:cubicBezTo>
                    <a:pt x="34" y="386"/>
                    <a:pt x="42" y="387"/>
                    <a:pt x="48" y="388"/>
                  </a:cubicBezTo>
                  <a:cubicBezTo>
                    <a:pt x="46" y="342"/>
                    <a:pt x="41" y="258"/>
                    <a:pt x="41" y="203"/>
                  </a:cubicBezTo>
                  <a:cubicBezTo>
                    <a:pt x="41" y="161"/>
                    <a:pt x="42" y="118"/>
                    <a:pt x="42" y="98"/>
                  </a:cubicBezTo>
                  <a:cubicBezTo>
                    <a:pt x="62" y="119"/>
                    <a:pt x="296" y="363"/>
                    <a:pt x="318" y="393"/>
                  </a:cubicBezTo>
                  <a:lnTo>
                    <a:pt x="336" y="393"/>
                  </a:lnTo>
                  <a:cubicBezTo>
                    <a:pt x="335" y="358"/>
                    <a:pt x="334" y="318"/>
                    <a:pt x="334" y="248"/>
                  </a:cubicBezTo>
                  <a:cubicBezTo>
                    <a:pt x="334" y="158"/>
                    <a:pt x="336" y="63"/>
                    <a:pt x="340" y="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1" y="2139"/>
              <a:ext cx="118" cy="282"/>
            </a:xfrm>
            <a:custGeom>
              <a:avLst/>
              <a:gdLst>
                <a:gd name="T0" fmla="*/ 196 w 196"/>
                <a:gd name="T1" fmla="*/ 468 h 468"/>
                <a:gd name="T2" fmla="*/ 196 w 196"/>
                <a:gd name="T3" fmla="*/ 468 h 468"/>
                <a:gd name="T4" fmla="*/ 51 w 196"/>
                <a:gd name="T5" fmla="*/ 0 h 468"/>
                <a:gd name="T6" fmla="*/ 0 w 196"/>
                <a:gd name="T7" fmla="*/ 0 h 468"/>
                <a:gd name="T8" fmla="*/ 114 w 196"/>
                <a:gd name="T9" fmla="*/ 429 h 468"/>
                <a:gd name="T10" fmla="*/ 196 w 196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468">
                  <a:moveTo>
                    <a:pt x="196" y="468"/>
                  </a:moveTo>
                  <a:lnTo>
                    <a:pt x="196" y="468"/>
                  </a:lnTo>
                  <a:cubicBezTo>
                    <a:pt x="86" y="295"/>
                    <a:pt x="55" y="128"/>
                    <a:pt x="51" y="0"/>
                  </a:cubicBezTo>
                  <a:cubicBezTo>
                    <a:pt x="34" y="0"/>
                    <a:pt x="17" y="0"/>
                    <a:pt x="0" y="0"/>
                  </a:cubicBezTo>
                  <a:cubicBezTo>
                    <a:pt x="4" y="140"/>
                    <a:pt x="38" y="286"/>
                    <a:pt x="114" y="429"/>
                  </a:cubicBezTo>
                  <a:cubicBezTo>
                    <a:pt x="132" y="444"/>
                    <a:pt x="174" y="462"/>
                    <a:pt x="196" y="468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76"/>
              <a:ext cx="1591" cy="1576"/>
            </a:xfrm>
            <a:custGeom>
              <a:avLst/>
              <a:gdLst>
                <a:gd name="T0" fmla="*/ 2645 w 2645"/>
                <a:gd name="T1" fmla="*/ 10 h 2617"/>
                <a:gd name="T2" fmla="*/ 2645 w 2645"/>
                <a:gd name="T3" fmla="*/ 10 h 2617"/>
                <a:gd name="T4" fmla="*/ 987 w 2645"/>
                <a:gd name="T5" fmla="*/ 1 h 2617"/>
                <a:gd name="T6" fmla="*/ 869 w 2645"/>
                <a:gd name="T7" fmla="*/ 6 h 2617"/>
                <a:gd name="T8" fmla="*/ 0 w 2645"/>
                <a:gd name="T9" fmla="*/ 946 h 2617"/>
                <a:gd name="T10" fmla="*/ 95 w 2645"/>
                <a:gd name="T11" fmla="*/ 1448 h 2617"/>
                <a:gd name="T12" fmla="*/ 266 w 2645"/>
                <a:gd name="T13" fmla="*/ 2042 h 2617"/>
                <a:gd name="T14" fmla="*/ 316 w 2645"/>
                <a:gd name="T15" fmla="*/ 2042 h 2617"/>
                <a:gd name="T16" fmla="*/ 131 w 2645"/>
                <a:gd name="T17" fmla="*/ 1416 h 2617"/>
                <a:gd name="T18" fmla="*/ 132 w 2645"/>
                <a:gd name="T19" fmla="*/ 1415 h 2617"/>
                <a:gd name="T20" fmla="*/ 939 w 2645"/>
                <a:gd name="T21" fmla="*/ 1890 h 2617"/>
                <a:gd name="T22" fmla="*/ 1451 w 2645"/>
                <a:gd name="T23" fmla="*/ 1737 h 2617"/>
                <a:gd name="T24" fmla="*/ 1452 w 2645"/>
                <a:gd name="T25" fmla="*/ 1738 h 2617"/>
                <a:gd name="T26" fmla="*/ 627 w 2645"/>
                <a:gd name="T27" fmla="*/ 2617 h 2617"/>
                <a:gd name="T28" fmla="*/ 691 w 2645"/>
                <a:gd name="T29" fmla="*/ 2617 h 2617"/>
                <a:gd name="T30" fmla="*/ 1468 w 2645"/>
                <a:gd name="T31" fmla="*/ 1790 h 2617"/>
                <a:gd name="T32" fmla="*/ 1731 w 2645"/>
                <a:gd name="T33" fmla="*/ 1472 h 2617"/>
                <a:gd name="T34" fmla="*/ 1884 w 2645"/>
                <a:gd name="T35" fmla="*/ 972 h 2617"/>
                <a:gd name="T36" fmla="*/ 1885 w 2645"/>
                <a:gd name="T37" fmla="*/ 972 h 2617"/>
                <a:gd name="T38" fmla="*/ 2247 w 2645"/>
                <a:gd name="T39" fmla="*/ 2616 h 2617"/>
                <a:gd name="T40" fmla="*/ 2299 w 2645"/>
                <a:gd name="T41" fmla="*/ 2616 h 2617"/>
                <a:gd name="T42" fmla="*/ 1937 w 2645"/>
                <a:gd name="T43" fmla="*/ 989 h 2617"/>
                <a:gd name="T44" fmla="*/ 1736 w 2645"/>
                <a:gd name="T45" fmla="*/ 442 h 2617"/>
                <a:gd name="T46" fmla="*/ 1653 w 2645"/>
                <a:gd name="T47" fmla="*/ 407 h 2617"/>
                <a:gd name="T48" fmla="*/ 1840 w 2645"/>
                <a:gd name="T49" fmla="*/ 946 h 2617"/>
                <a:gd name="T50" fmla="*/ 945 w 2645"/>
                <a:gd name="T51" fmla="*/ 1840 h 2617"/>
                <a:gd name="T52" fmla="*/ 51 w 2645"/>
                <a:gd name="T53" fmla="*/ 946 h 2617"/>
                <a:gd name="T54" fmla="*/ 946 w 2645"/>
                <a:gd name="T55" fmla="*/ 51 h 2617"/>
                <a:gd name="T56" fmla="*/ 1523 w 2645"/>
                <a:gd name="T57" fmla="*/ 263 h 2617"/>
                <a:gd name="T58" fmla="*/ 1618 w 2645"/>
                <a:gd name="T59" fmla="*/ 286 h 2617"/>
                <a:gd name="T60" fmla="*/ 1618 w 2645"/>
                <a:gd name="T61" fmla="*/ 285 h 2617"/>
                <a:gd name="T62" fmla="*/ 1210 w 2645"/>
                <a:gd name="T63" fmla="*/ 47 h 2617"/>
                <a:gd name="T64" fmla="*/ 1210 w 2645"/>
                <a:gd name="T65" fmla="*/ 46 h 2617"/>
                <a:gd name="T66" fmla="*/ 2645 w 2645"/>
                <a:gd name="T67" fmla="*/ 55 h 2617"/>
                <a:gd name="T68" fmla="*/ 2645 w 2645"/>
                <a:gd name="T69" fmla="*/ 1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5" h="2617">
                  <a:moveTo>
                    <a:pt x="2645" y="10"/>
                  </a:moveTo>
                  <a:lnTo>
                    <a:pt x="2645" y="10"/>
                  </a:lnTo>
                  <a:cubicBezTo>
                    <a:pt x="2645" y="10"/>
                    <a:pt x="1388" y="0"/>
                    <a:pt x="987" y="1"/>
                  </a:cubicBezTo>
                  <a:cubicBezTo>
                    <a:pt x="924" y="1"/>
                    <a:pt x="882" y="5"/>
                    <a:pt x="869" y="6"/>
                  </a:cubicBezTo>
                  <a:cubicBezTo>
                    <a:pt x="374" y="38"/>
                    <a:pt x="1" y="472"/>
                    <a:pt x="0" y="946"/>
                  </a:cubicBezTo>
                  <a:cubicBezTo>
                    <a:pt x="0" y="1083"/>
                    <a:pt x="36" y="1238"/>
                    <a:pt x="95" y="1448"/>
                  </a:cubicBezTo>
                  <a:cubicBezTo>
                    <a:pt x="174" y="1724"/>
                    <a:pt x="266" y="2042"/>
                    <a:pt x="266" y="2042"/>
                  </a:cubicBezTo>
                  <a:lnTo>
                    <a:pt x="316" y="2042"/>
                  </a:lnTo>
                  <a:lnTo>
                    <a:pt x="131" y="1416"/>
                  </a:lnTo>
                  <a:lnTo>
                    <a:pt x="132" y="1415"/>
                  </a:lnTo>
                  <a:cubicBezTo>
                    <a:pt x="268" y="1678"/>
                    <a:pt x="583" y="1890"/>
                    <a:pt x="939" y="1890"/>
                  </a:cubicBezTo>
                  <a:cubicBezTo>
                    <a:pt x="1132" y="1890"/>
                    <a:pt x="1311" y="1836"/>
                    <a:pt x="1451" y="1737"/>
                  </a:cubicBezTo>
                  <a:lnTo>
                    <a:pt x="1452" y="1738"/>
                  </a:lnTo>
                  <a:lnTo>
                    <a:pt x="627" y="2617"/>
                  </a:lnTo>
                  <a:lnTo>
                    <a:pt x="691" y="2617"/>
                  </a:lnTo>
                  <a:cubicBezTo>
                    <a:pt x="691" y="2617"/>
                    <a:pt x="1271" y="2000"/>
                    <a:pt x="1468" y="1790"/>
                  </a:cubicBezTo>
                  <a:cubicBezTo>
                    <a:pt x="1619" y="1630"/>
                    <a:pt x="1698" y="1526"/>
                    <a:pt x="1731" y="1472"/>
                  </a:cubicBezTo>
                  <a:cubicBezTo>
                    <a:pt x="1768" y="1411"/>
                    <a:pt x="1888" y="1233"/>
                    <a:pt x="1884" y="972"/>
                  </a:cubicBezTo>
                  <a:lnTo>
                    <a:pt x="1885" y="972"/>
                  </a:lnTo>
                  <a:lnTo>
                    <a:pt x="2247" y="2616"/>
                  </a:lnTo>
                  <a:lnTo>
                    <a:pt x="2299" y="2616"/>
                  </a:lnTo>
                  <a:cubicBezTo>
                    <a:pt x="2299" y="2616"/>
                    <a:pt x="1996" y="1270"/>
                    <a:pt x="1937" y="989"/>
                  </a:cubicBezTo>
                  <a:cubicBezTo>
                    <a:pt x="1879" y="712"/>
                    <a:pt x="1810" y="540"/>
                    <a:pt x="1736" y="442"/>
                  </a:cubicBezTo>
                  <a:cubicBezTo>
                    <a:pt x="1711" y="428"/>
                    <a:pt x="1671" y="412"/>
                    <a:pt x="1653" y="407"/>
                  </a:cubicBezTo>
                  <a:cubicBezTo>
                    <a:pt x="1760" y="543"/>
                    <a:pt x="1840" y="744"/>
                    <a:pt x="1840" y="946"/>
                  </a:cubicBezTo>
                  <a:cubicBezTo>
                    <a:pt x="1840" y="1439"/>
                    <a:pt x="1439" y="1840"/>
                    <a:pt x="945" y="1840"/>
                  </a:cubicBezTo>
                  <a:cubicBezTo>
                    <a:pt x="452" y="1840"/>
                    <a:pt x="51" y="1439"/>
                    <a:pt x="51" y="946"/>
                  </a:cubicBezTo>
                  <a:cubicBezTo>
                    <a:pt x="51" y="452"/>
                    <a:pt x="453" y="51"/>
                    <a:pt x="946" y="51"/>
                  </a:cubicBezTo>
                  <a:cubicBezTo>
                    <a:pt x="1164" y="51"/>
                    <a:pt x="1367" y="131"/>
                    <a:pt x="1523" y="263"/>
                  </a:cubicBezTo>
                  <a:cubicBezTo>
                    <a:pt x="1553" y="268"/>
                    <a:pt x="1593" y="277"/>
                    <a:pt x="1618" y="286"/>
                  </a:cubicBezTo>
                  <a:lnTo>
                    <a:pt x="1618" y="285"/>
                  </a:lnTo>
                  <a:cubicBezTo>
                    <a:pt x="1506" y="174"/>
                    <a:pt x="1366" y="91"/>
                    <a:pt x="1210" y="47"/>
                  </a:cubicBezTo>
                  <a:cubicBezTo>
                    <a:pt x="1210" y="46"/>
                    <a:pt x="1210" y="46"/>
                    <a:pt x="1210" y="46"/>
                  </a:cubicBezTo>
                  <a:lnTo>
                    <a:pt x="2645" y="55"/>
                  </a:lnTo>
                  <a:lnTo>
                    <a:pt x="2645" y="1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7" y="2501"/>
              <a:ext cx="265" cy="166"/>
            </a:xfrm>
            <a:custGeom>
              <a:avLst/>
              <a:gdLst>
                <a:gd name="T0" fmla="*/ 96 w 440"/>
                <a:gd name="T1" fmla="*/ 26 h 275"/>
                <a:gd name="T2" fmla="*/ 96 w 440"/>
                <a:gd name="T3" fmla="*/ 26 h 275"/>
                <a:gd name="T4" fmla="*/ 0 w 440"/>
                <a:gd name="T5" fmla="*/ 0 h 275"/>
                <a:gd name="T6" fmla="*/ 401 w 440"/>
                <a:gd name="T7" fmla="*/ 275 h 275"/>
                <a:gd name="T8" fmla="*/ 440 w 440"/>
                <a:gd name="T9" fmla="*/ 235 h 275"/>
                <a:gd name="T10" fmla="*/ 96 w 440"/>
                <a:gd name="T11" fmla="*/ 2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0" h="275">
                  <a:moveTo>
                    <a:pt x="96" y="26"/>
                  </a:moveTo>
                  <a:lnTo>
                    <a:pt x="96" y="26"/>
                  </a:lnTo>
                  <a:cubicBezTo>
                    <a:pt x="64" y="21"/>
                    <a:pt x="24" y="10"/>
                    <a:pt x="0" y="0"/>
                  </a:cubicBezTo>
                  <a:cubicBezTo>
                    <a:pt x="108" y="122"/>
                    <a:pt x="256" y="220"/>
                    <a:pt x="401" y="275"/>
                  </a:cubicBezTo>
                  <a:lnTo>
                    <a:pt x="440" y="235"/>
                  </a:lnTo>
                  <a:cubicBezTo>
                    <a:pt x="282" y="182"/>
                    <a:pt x="167" y="96"/>
                    <a:pt x="96" y="2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3" y="2474"/>
              <a:ext cx="552" cy="227"/>
            </a:xfrm>
            <a:custGeom>
              <a:avLst/>
              <a:gdLst>
                <a:gd name="T0" fmla="*/ 903 w 917"/>
                <a:gd name="T1" fmla="*/ 0 h 378"/>
                <a:gd name="T2" fmla="*/ 903 w 917"/>
                <a:gd name="T3" fmla="*/ 0 h 378"/>
                <a:gd name="T4" fmla="*/ 211 w 917"/>
                <a:gd name="T5" fmla="*/ 326 h 378"/>
                <a:gd name="T6" fmla="*/ 41 w 917"/>
                <a:gd name="T7" fmla="*/ 310 h 378"/>
                <a:gd name="T8" fmla="*/ 0 w 917"/>
                <a:gd name="T9" fmla="*/ 353 h 378"/>
                <a:gd name="T10" fmla="*/ 214 w 917"/>
                <a:gd name="T11" fmla="*/ 378 h 378"/>
                <a:gd name="T12" fmla="*/ 917 w 917"/>
                <a:gd name="T13" fmla="*/ 61 h 378"/>
                <a:gd name="T14" fmla="*/ 903 w 917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7" h="378">
                  <a:moveTo>
                    <a:pt x="903" y="0"/>
                  </a:moveTo>
                  <a:lnTo>
                    <a:pt x="903" y="0"/>
                  </a:lnTo>
                  <a:cubicBezTo>
                    <a:pt x="744" y="195"/>
                    <a:pt x="496" y="327"/>
                    <a:pt x="211" y="326"/>
                  </a:cubicBezTo>
                  <a:cubicBezTo>
                    <a:pt x="150" y="326"/>
                    <a:pt x="90" y="320"/>
                    <a:pt x="41" y="310"/>
                  </a:cubicBezTo>
                  <a:lnTo>
                    <a:pt x="0" y="353"/>
                  </a:lnTo>
                  <a:cubicBezTo>
                    <a:pt x="78" y="371"/>
                    <a:pt x="147" y="378"/>
                    <a:pt x="214" y="378"/>
                  </a:cubicBezTo>
                  <a:cubicBezTo>
                    <a:pt x="507" y="378"/>
                    <a:pt x="757" y="241"/>
                    <a:pt x="917" y="61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17"/>
              <a:ext cx="1071" cy="930"/>
            </a:xfrm>
            <a:custGeom>
              <a:avLst/>
              <a:gdLst>
                <a:gd name="T0" fmla="*/ 1732 w 1781"/>
                <a:gd name="T1" fmla="*/ 0 h 1543"/>
                <a:gd name="T2" fmla="*/ 1732 w 1781"/>
                <a:gd name="T3" fmla="*/ 0 h 1543"/>
                <a:gd name="T4" fmla="*/ 1646 w 1781"/>
                <a:gd name="T5" fmla="*/ 889 h 1543"/>
                <a:gd name="T6" fmla="*/ 1644 w 1781"/>
                <a:gd name="T7" fmla="*/ 889 h 1543"/>
                <a:gd name="T8" fmla="*/ 1445 w 1781"/>
                <a:gd name="T9" fmla="*/ 394 h 1543"/>
                <a:gd name="T10" fmla="*/ 706 w 1781"/>
                <a:gd name="T11" fmla="*/ 41 h 1543"/>
                <a:gd name="T12" fmla="*/ 0 w 1781"/>
                <a:gd name="T13" fmla="*/ 362 h 1543"/>
                <a:gd name="T14" fmla="*/ 39 w 1781"/>
                <a:gd name="T15" fmla="*/ 394 h 1543"/>
                <a:gd name="T16" fmla="*/ 706 w 1781"/>
                <a:gd name="T17" fmla="*/ 91 h 1543"/>
                <a:gd name="T18" fmla="*/ 1451 w 1781"/>
                <a:gd name="T19" fmla="*/ 487 h 1543"/>
                <a:gd name="T20" fmla="*/ 1597 w 1781"/>
                <a:gd name="T21" fmla="*/ 1144 h 1543"/>
                <a:gd name="T22" fmla="*/ 1477 w 1781"/>
                <a:gd name="T23" fmla="*/ 1477 h 1543"/>
                <a:gd name="T24" fmla="*/ 1492 w 1781"/>
                <a:gd name="T25" fmla="*/ 1543 h 1543"/>
                <a:gd name="T26" fmla="*/ 1693 w 1781"/>
                <a:gd name="T27" fmla="*/ 861 h 1543"/>
                <a:gd name="T28" fmla="*/ 1781 w 1781"/>
                <a:gd name="T29" fmla="*/ 0 h 1543"/>
                <a:gd name="T30" fmla="*/ 1732 w 1781"/>
                <a:gd name="T3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1" h="1543">
                  <a:moveTo>
                    <a:pt x="1732" y="0"/>
                  </a:moveTo>
                  <a:lnTo>
                    <a:pt x="1732" y="0"/>
                  </a:lnTo>
                  <a:lnTo>
                    <a:pt x="1646" y="889"/>
                  </a:lnTo>
                  <a:lnTo>
                    <a:pt x="1644" y="889"/>
                  </a:lnTo>
                  <a:cubicBezTo>
                    <a:pt x="1632" y="722"/>
                    <a:pt x="1548" y="521"/>
                    <a:pt x="1445" y="394"/>
                  </a:cubicBezTo>
                  <a:cubicBezTo>
                    <a:pt x="1265" y="174"/>
                    <a:pt x="1002" y="41"/>
                    <a:pt x="706" y="41"/>
                  </a:cubicBezTo>
                  <a:cubicBezTo>
                    <a:pt x="424" y="41"/>
                    <a:pt x="173" y="166"/>
                    <a:pt x="0" y="362"/>
                  </a:cubicBezTo>
                  <a:lnTo>
                    <a:pt x="39" y="394"/>
                  </a:lnTo>
                  <a:cubicBezTo>
                    <a:pt x="203" y="209"/>
                    <a:pt x="437" y="91"/>
                    <a:pt x="706" y="91"/>
                  </a:cubicBezTo>
                  <a:cubicBezTo>
                    <a:pt x="1034" y="91"/>
                    <a:pt x="1301" y="259"/>
                    <a:pt x="1451" y="487"/>
                  </a:cubicBezTo>
                  <a:cubicBezTo>
                    <a:pt x="1584" y="691"/>
                    <a:pt x="1628" y="952"/>
                    <a:pt x="1597" y="1144"/>
                  </a:cubicBezTo>
                  <a:cubicBezTo>
                    <a:pt x="1587" y="1208"/>
                    <a:pt x="1563" y="1334"/>
                    <a:pt x="1477" y="1477"/>
                  </a:cubicBezTo>
                  <a:lnTo>
                    <a:pt x="1492" y="1543"/>
                  </a:lnTo>
                  <a:cubicBezTo>
                    <a:pt x="1598" y="1379"/>
                    <a:pt x="1652" y="1233"/>
                    <a:pt x="1693" y="861"/>
                  </a:cubicBezTo>
                  <a:cubicBezTo>
                    <a:pt x="1725" y="575"/>
                    <a:pt x="1781" y="0"/>
                    <a:pt x="1781" y="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 smtClean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3311525" y="2168525"/>
            <a:ext cx="2520950" cy="2520950"/>
            <a:chOff x="2086" y="1366"/>
            <a:chExt cx="1588" cy="158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66"/>
              <a:ext cx="1588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2215" y="1805"/>
              <a:ext cx="209" cy="240"/>
            </a:xfrm>
            <a:custGeom>
              <a:avLst/>
              <a:gdLst>
                <a:gd name="T0" fmla="*/ 314 w 322"/>
                <a:gd name="T1" fmla="*/ 334 h 370"/>
                <a:gd name="T2" fmla="*/ 314 w 322"/>
                <a:gd name="T3" fmla="*/ 334 h 370"/>
                <a:gd name="T4" fmla="*/ 195 w 322"/>
                <a:gd name="T5" fmla="*/ 370 h 370"/>
                <a:gd name="T6" fmla="*/ 0 w 322"/>
                <a:gd name="T7" fmla="*/ 185 h 370"/>
                <a:gd name="T8" fmla="*/ 198 w 322"/>
                <a:gd name="T9" fmla="*/ 0 h 370"/>
                <a:gd name="T10" fmla="*/ 322 w 322"/>
                <a:gd name="T11" fmla="*/ 26 h 370"/>
                <a:gd name="T12" fmla="*/ 309 w 322"/>
                <a:gd name="T13" fmla="*/ 67 h 370"/>
                <a:gd name="T14" fmla="*/ 306 w 322"/>
                <a:gd name="T15" fmla="*/ 68 h 370"/>
                <a:gd name="T16" fmla="*/ 196 w 322"/>
                <a:gd name="T17" fmla="*/ 23 h 370"/>
                <a:gd name="T18" fmla="*/ 54 w 322"/>
                <a:gd name="T19" fmla="*/ 184 h 370"/>
                <a:gd name="T20" fmla="*/ 201 w 322"/>
                <a:gd name="T21" fmla="*/ 344 h 370"/>
                <a:gd name="T22" fmla="*/ 320 w 322"/>
                <a:gd name="T23" fmla="*/ 292 h 370"/>
                <a:gd name="T24" fmla="*/ 322 w 322"/>
                <a:gd name="T25" fmla="*/ 294 h 370"/>
                <a:gd name="T26" fmla="*/ 314 w 322"/>
                <a:gd name="T27" fmla="*/ 3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70">
                  <a:moveTo>
                    <a:pt x="314" y="334"/>
                  </a:moveTo>
                  <a:lnTo>
                    <a:pt x="314" y="334"/>
                  </a:lnTo>
                  <a:cubicBezTo>
                    <a:pt x="302" y="344"/>
                    <a:pt x="259" y="370"/>
                    <a:pt x="195" y="370"/>
                  </a:cubicBezTo>
                  <a:cubicBezTo>
                    <a:pt x="79" y="370"/>
                    <a:pt x="0" y="297"/>
                    <a:pt x="0" y="185"/>
                  </a:cubicBezTo>
                  <a:cubicBezTo>
                    <a:pt x="0" y="74"/>
                    <a:pt x="84" y="0"/>
                    <a:pt x="198" y="0"/>
                  </a:cubicBezTo>
                  <a:cubicBezTo>
                    <a:pt x="242" y="0"/>
                    <a:pt x="293" y="14"/>
                    <a:pt x="322" y="26"/>
                  </a:cubicBezTo>
                  <a:cubicBezTo>
                    <a:pt x="316" y="39"/>
                    <a:pt x="311" y="57"/>
                    <a:pt x="309" y="67"/>
                  </a:cubicBezTo>
                  <a:lnTo>
                    <a:pt x="306" y="68"/>
                  </a:lnTo>
                  <a:cubicBezTo>
                    <a:pt x="284" y="44"/>
                    <a:pt x="248" y="23"/>
                    <a:pt x="196" y="23"/>
                  </a:cubicBezTo>
                  <a:cubicBezTo>
                    <a:pt x="130" y="23"/>
                    <a:pt x="54" y="77"/>
                    <a:pt x="54" y="184"/>
                  </a:cubicBezTo>
                  <a:cubicBezTo>
                    <a:pt x="54" y="288"/>
                    <a:pt x="131" y="344"/>
                    <a:pt x="201" y="344"/>
                  </a:cubicBezTo>
                  <a:cubicBezTo>
                    <a:pt x="263" y="344"/>
                    <a:pt x="293" y="314"/>
                    <a:pt x="320" y="292"/>
                  </a:cubicBezTo>
                  <a:lnTo>
                    <a:pt x="322" y="294"/>
                  </a:lnTo>
                  <a:lnTo>
                    <a:pt x="314" y="334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2" y="1809"/>
              <a:ext cx="145" cy="232"/>
            </a:xfrm>
            <a:custGeom>
              <a:avLst/>
              <a:gdLst>
                <a:gd name="T0" fmla="*/ 222 w 224"/>
                <a:gd name="T1" fmla="*/ 338 h 357"/>
                <a:gd name="T2" fmla="*/ 222 w 224"/>
                <a:gd name="T3" fmla="*/ 338 h 357"/>
                <a:gd name="T4" fmla="*/ 224 w 224"/>
                <a:gd name="T5" fmla="*/ 318 h 357"/>
                <a:gd name="T6" fmla="*/ 54 w 224"/>
                <a:gd name="T7" fmla="*/ 325 h 357"/>
                <a:gd name="T8" fmla="*/ 53 w 224"/>
                <a:gd name="T9" fmla="*/ 186 h 357"/>
                <a:gd name="T10" fmla="*/ 184 w 224"/>
                <a:gd name="T11" fmla="*/ 191 h 357"/>
                <a:gd name="T12" fmla="*/ 182 w 224"/>
                <a:gd name="T13" fmla="*/ 173 h 357"/>
                <a:gd name="T14" fmla="*/ 184 w 224"/>
                <a:gd name="T15" fmla="*/ 153 h 357"/>
                <a:gd name="T16" fmla="*/ 53 w 224"/>
                <a:gd name="T17" fmla="*/ 158 h 357"/>
                <a:gd name="T18" fmla="*/ 55 w 224"/>
                <a:gd name="T19" fmla="*/ 29 h 357"/>
                <a:gd name="T20" fmla="*/ 217 w 224"/>
                <a:gd name="T21" fmla="*/ 36 h 357"/>
                <a:gd name="T22" fmla="*/ 216 w 224"/>
                <a:gd name="T23" fmla="*/ 18 h 357"/>
                <a:gd name="T24" fmla="*/ 217 w 224"/>
                <a:gd name="T25" fmla="*/ 0 h 357"/>
                <a:gd name="T26" fmla="*/ 110 w 224"/>
                <a:gd name="T27" fmla="*/ 3 h 357"/>
                <a:gd name="T28" fmla="*/ 0 w 224"/>
                <a:gd name="T29" fmla="*/ 0 h 357"/>
                <a:gd name="T30" fmla="*/ 4 w 224"/>
                <a:gd name="T31" fmla="*/ 133 h 357"/>
                <a:gd name="T32" fmla="*/ 4 w 224"/>
                <a:gd name="T33" fmla="*/ 222 h 357"/>
                <a:gd name="T34" fmla="*/ 0 w 224"/>
                <a:gd name="T35" fmla="*/ 357 h 357"/>
                <a:gd name="T36" fmla="*/ 112 w 224"/>
                <a:gd name="T37" fmla="*/ 354 h 357"/>
                <a:gd name="T38" fmla="*/ 116 w 224"/>
                <a:gd name="T39" fmla="*/ 354 h 357"/>
                <a:gd name="T40" fmla="*/ 155 w 224"/>
                <a:gd name="T41" fmla="*/ 354 h 357"/>
                <a:gd name="T42" fmla="*/ 224 w 224"/>
                <a:gd name="T43" fmla="*/ 357 h 357"/>
                <a:gd name="T44" fmla="*/ 222 w 224"/>
                <a:gd name="T45" fmla="*/ 33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357">
                  <a:moveTo>
                    <a:pt x="222" y="338"/>
                  </a:moveTo>
                  <a:lnTo>
                    <a:pt x="222" y="338"/>
                  </a:lnTo>
                  <a:cubicBezTo>
                    <a:pt x="222" y="330"/>
                    <a:pt x="223" y="322"/>
                    <a:pt x="224" y="318"/>
                  </a:cubicBezTo>
                  <a:cubicBezTo>
                    <a:pt x="188" y="321"/>
                    <a:pt x="92" y="324"/>
                    <a:pt x="54" y="325"/>
                  </a:cubicBezTo>
                  <a:cubicBezTo>
                    <a:pt x="53" y="315"/>
                    <a:pt x="52" y="203"/>
                    <a:pt x="53" y="186"/>
                  </a:cubicBezTo>
                  <a:cubicBezTo>
                    <a:pt x="68" y="186"/>
                    <a:pt x="148" y="187"/>
                    <a:pt x="184" y="191"/>
                  </a:cubicBezTo>
                  <a:cubicBezTo>
                    <a:pt x="183" y="186"/>
                    <a:pt x="182" y="178"/>
                    <a:pt x="182" y="173"/>
                  </a:cubicBezTo>
                  <a:cubicBezTo>
                    <a:pt x="182" y="168"/>
                    <a:pt x="183" y="158"/>
                    <a:pt x="184" y="153"/>
                  </a:cubicBezTo>
                  <a:cubicBezTo>
                    <a:pt x="153" y="156"/>
                    <a:pt x="114" y="158"/>
                    <a:pt x="53" y="158"/>
                  </a:cubicBezTo>
                  <a:cubicBezTo>
                    <a:pt x="53" y="145"/>
                    <a:pt x="54" y="51"/>
                    <a:pt x="55" y="29"/>
                  </a:cubicBezTo>
                  <a:cubicBezTo>
                    <a:pt x="122" y="29"/>
                    <a:pt x="183" y="33"/>
                    <a:pt x="217" y="36"/>
                  </a:cubicBezTo>
                  <a:cubicBezTo>
                    <a:pt x="216" y="32"/>
                    <a:pt x="216" y="25"/>
                    <a:pt x="216" y="18"/>
                  </a:cubicBezTo>
                  <a:cubicBezTo>
                    <a:pt x="216" y="11"/>
                    <a:pt x="216" y="5"/>
                    <a:pt x="217" y="0"/>
                  </a:cubicBezTo>
                  <a:cubicBezTo>
                    <a:pt x="199" y="1"/>
                    <a:pt x="141" y="3"/>
                    <a:pt x="110" y="3"/>
                  </a:cubicBezTo>
                  <a:cubicBezTo>
                    <a:pt x="79" y="3"/>
                    <a:pt x="31" y="2"/>
                    <a:pt x="0" y="0"/>
                  </a:cubicBezTo>
                  <a:cubicBezTo>
                    <a:pt x="2" y="44"/>
                    <a:pt x="4" y="89"/>
                    <a:pt x="4" y="133"/>
                  </a:cubicBezTo>
                  <a:lnTo>
                    <a:pt x="4" y="222"/>
                  </a:lnTo>
                  <a:cubicBezTo>
                    <a:pt x="4" y="267"/>
                    <a:pt x="2" y="312"/>
                    <a:pt x="0" y="357"/>
                  </a:cubicBezTo>
                  <a:cubicBezTo>
                    <a:pt x="32" y="355"/>
                    <a:pt x="80" y="354"/>
                    <a:pt x="112" y="354"/>
                  </a:cubicBezTo>
                  <a:cubicBezTo>
                    <a:pt x="113" y="354"/>
                    <a:pt x="115" y="354"/>
                    <a:pt x="116" y="354"/>
                  </a:cubicBezTo>
                  <a:cubicBezTo>
                    <a:pt x="127" y="354"/>
                    <a:pt x="141" y="354"/>
                    <a:pt x="155" y="354"/>
                  </a:cubicBezTo>
                  <a:cubicBezTo>
                    <a:pt x="179" y="355"/>
                    <a:pt x="205" y="356"/>
                    <a:pt x="224" y="357"/>
                  </a:cubicBezTo>
                  <a:cubicBezTo>
                    <a:pt x="223" y="351"/>
                    <a:pt x="222" y="345"/>
                    <a:pt x="222" y="338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09"/>
              <a:ext cx="178" cy="232"/>
            </a:xfrm>
            <a:custGeom>
              <a:avLst/>
              <a:gdLst>
                <a:gd name="T0" fmla="*/ 87 w 273"/>
                <a:gd name="T1" fmla="*/ 163 h 357"/>
                <a:gd name="T2" fmla="*/ 87 w 273"/>
                <a:gd name="T3" fmla="*/ 163 h 357"/>
                <a:gd name="T4" fmla="*/ 185 w 273"/>
                <a:gd name="T5" fmla="*/ 89 h 357"/>
                <a:gd name="T6" fmla="*/ 105 w 273"/>
                <a:gd name="T7" fmla="*/ 22 h 357"/>
                <a:gd name="T8" fmla="*/ 55 w 273"/>
                <a:gd name="T9" fmla="*/ 24 h 357"/>
                <a:gd name="T10" fmla="*/ 52 w 273"/>
                <a:gd name="T11" fmla="*/ 134 h 357"/>
                <a:gd name="T12" fmla="*/ 52 w 273"/>
                <a:gd name="T13" fmla="*/ 162 h 357"/>
                <a:gd name="T14" fmla="*/ 87 w 273"/>
                <a:gd name="T15" fmla="*/ 163 h 357"/>
                <a:gd name="T16" fmla="*/ 52 w 273"/>
                <a:gd name="T17" fmla="*/ 182 h 357"/>
                <a:gd name="T18" fmla="*/ 52 w 273"/>
                <a:gd name="T19" fmla="*/ 182 h 357"/>
                <a:gd name="T20" fmla="*/ 52 w 273"/>
                <a:gd name="T21" fmla="*/ 223 h 357"/>
                <a:gd name="T22" fmla="*/ 56 w 273"/>
                <a:gd name="T23" fmla="*/ 357 h 357"/>
                <a:gd name="T24" fmla="*/ 28 w 273"/>
                <a:gd name="T25" fmla="*/ 355 h 357"/>
                <a:gd name="T26" fmla="*/ 0 w 273"/>
                <a:gd name="T27" fmla="*/ 357 h 357"/>
                <a:gd name="T28" fmla="*/ 4 w 273"/>
                <a:gd name="T29" fmla="*/ 223 h 357"/>
                <a:gd name="T30" fmla="*/ 4 w 273"/>
                <a:gd name="T31" fmla="*/ 134 h 357"/>
                <a:gd name="T32" fmla="*/ 0 w 273"/>
                <a:gd name="T33" fmla="*/ 0 h 357"/>
                <a:gd name="T34" fmla="*/ 64 w 273"/>
                <a:gd name="T35" fmla="*/ 3 h 357"/>
                <a:gd name="T36" fmla="*/ 123 w 273"/>
                <a:gd name="T37" fmla="*/ 0 h 357"/>
                <a:gd name="T38" fmla="*/ 235 w 273"/>
                <a:gd name="T39" fmla="*/ 82 h 357"/>
                <a:gd name="T40" fmla="*/ 127 w 273"/>
                <a:gd name="T41" fmla="*/ 181 h 357"/>
                <a:gd name="T42" fmla="*/ 273 w 273"/>
                <a:gd name="T43" fmla="*/ 357 h 357"/>
                <a:gd name="T44" fmla="*/ 241 w 273"/>
                <a:gd name="T45" fmla="*/ 355 h 357"/>
                <a:gd name="T46" fmla="*/ 209 w 273"/>
                <a:gd name="T47" fmla="*/ 357 h 357"/>
                <a:gd name="T48" fmla="*/ 78 w 273"/>
                <a:gd name="T49" fmla="*/ 182 h 357"/>
                <a:gd name="T50" fmla="*/ 52 w 273"/>
                <a:gd name="T51" fmla="*/ 18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357">
                  <a:moveTo>
                    <a:pt x="87" y="163"/>
                  </a:moveTo>
                  <a:lnTo>
                    <a:pt x="87" y="163"/>
                  </a:lnTo>
                  <a:cubicBezTo>
                    <a:pt x="129" y="162"/>
                    <a:pt x="185" y="148"/>
                    <a:pt x="185" y="89"/>
                  </a:cubicBezTo>
                  <a:cubicBezTo>
                    <a:pt x="185" y="38"/>
                    <a:pt x="140" y="22"/>
                    <a:pt x="105" y="22"/>
                  </a:cubicBezTo>
                  <a:cubicBezTo>
                    <a:pt x="81" y="22"/>
                    <a:pt x="66" y="23"/>
                    <a:pt x="55" y="24"/>
                  </a:cubicBezTo>
                  <a:cubicBezTo>
                    <a:pt x="54" y="62"/>
                    <a:pt x="52" y="97"/>
                    <a:pt x="52" y="134"/>
                  </a:cubicBezTo>
                  <a:lnTo>
                    <a:pt x="52" y="162"/>
                  </a:lnTo>
                  <a:cubicBezTo>
                    <a:pt x="57" y="163"/>
                    <a:pt x="81" y="163"/>
                    <a:pt x="87" y="163"/>
                  </a:cubicBezTo>
                  <a:close/>
                  <a:moveTo>
                    <a:pt x="52" y="182"/>
                  </a:moveTo>
                  <a:lnTo>
                    <a:pt x="52" y="182"/>
                  </a:lnTo>
                  <a:lnTo>
                    <a:pt x="52" y="223"/>
                  </a:lnTo>
                  <a:cubicBezTo>
                    <a:pt x="52" y="267"/>
                    <a:pt x="54" y="312"/>
                    <a:pt x="56" y="357"/>
                  </a:cubicBezTo>
                  <a:cubicBezTo>
                    <a:pt x="47" y="355"/>
                    <a:pt x="31" y="355"/>
                    <a:pt x="28" y="355"/>
                  </a:cubicBezTo>
                  <a:cubicBezTo>
                    <a:pt x="25" y="355"/>
                    <a:pt x="9" y="355"/>
                    <a:pt x="0" y="357"/>
                  </a:cubicBezTo>
                  <a:cubicBezTo>
                    <a:pt x="2" y="312"/>
                    <a:pt x="4" y="267"/>
                    <a:pt x="4" y="223"/>
                  </a:cubicBezTo>
                  <a:lnTo>
                    <a:pt x="4" y="134"/>
                  </a:lnTo>
                  <a:cubicBezTo>
                    <a:pt x="4" y="90"/>
                    <a:pt x="2" y="45"/>
                    <a:pt x="0" y="0"/>
                  </a:cubicBezTo>
                  <a:cubicBezTo>
                    <a:pt x="20" y="2"/>
                    <a:pt x="45" y="3"/>
                    <a:pt x="64" y="3"/>
                  </a:cubicBezTo>
                  <a:cubicBezTo>
                    <a:pt x="84" y="3"/>
                    <a:pt x="104" y="0"/>
                    <a:pt x="123" y="0"/>
                  </a:cubicBezTo>
                  <a:cubicBezTo>
                    <a:pt x="182" y="0"/>
                    <a:pt x="235" y="17"/>
                    <a:pt x="235" y="82"/>
                  </a:cubicBezTo>
                  <a:cubicBezTo>
                    <a:pt x="235" y="151"/>
                    <a:pt x="167" y="176"/>
                    <a:pt x="127" y="181"/>
                  </a:cubicBezTo>
                  <a:cubicBezTo>
                    <a:pt x="153" y="213"/>
                    <a:pt x="243" y="323"/>
                    <a:pt x="273" y="357"/>
                  </a:cubicBezTo>
                  <a:cubicBezTo>
                    <a:pt x="263" y="355"/>
                    <a:pt x="246" y="355"/>
                    <a:pt x="241" y="355"/>
                  </a:cubicBezTo>
                  <a:cubicBezTo>
                    <a:pt x="236" y="355"/>
                    <a:pt x="218" y="355"/>
                    <a:pt x="209" y="357"/>
                  </a:cubicBezTo>
                  <a:cubicBezTo>
                    <a:pt x="188" y="325"/>
                    <a:pt x="123" y="227"/>
                    <a:pt x="78" y="182"/>
                  </a:cubicBezTo>
                  <a:cubicBezTo>
                    <a:pt x="77" y="182"/>
                    <a:pt x="52" y="182"/>
                    <a:pt x="52" y="182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5" y="1807"/>
              <a:ext cx="205" cy="237"/>
            </a:xfrm>
            <a:custGeom>
              <a:avLst/>
              <a:gdLst>
                <a:gd name="T0" fmla="*/ 316 w 316"/>
                <a:gd name="T1" fmla="*/ 4 h 365"/>
                <a:gd name="T2" fmla="*/ 316 w 316"/>
                <a:gd name="T3" fmla="*/ 4 h 365"/>
                <a:gd name="T4" fmla="*/ 293 w 316"/>
                <a:gd name="T5" fmla="*/ 6 h 365"/>
                <a:gd name="T6" fmla="*/ 271 w 316"/>
                <a:gd name="T7" fmla="*/ 4 h 365"/>
                <a:gd name="T8" fmla="*/ 277 w 316"/>
                <a:gd name="T9" fmla="*/ 176 h 365"/>
                <a:gd name="T10" fmla="*/ 277 w 316"/>
                <a:gd name="T11" fmla="*/ 267 h 365"/>
                <a:gd name="T12" fmla="*/ 20 w 316"/>
                <a:gd name="T13" fmla="*/ 1 h 365"/>
                <a:gd name="T14" fmla="*/ 4 w 316"/>
                <a:gd name="T15" fmla="*/ 0 h 365"/>
                <a:gd name="T16" fmla="*/ 5 w 316"/>
                <a:gd name="T17" fmla="*/ 134 h 365"/>
                <a:gd name="T18" fmla="*/ 0 w 316"/>
                <a:gd name="T19" fmla="*/ 361 h 365"/>
                <a:gd name="T20" fmla="*/ 22 w 316"/>
                <a:gd name="T21" fmla="*/ 359 h 365"/>
                <a:gd name="T22" fmla="*/ 44 w 316"/>
                <a:gd name="T23" fmla="*/ 361 h 365"/>
                <a:gd name="T24" fmla="*/ 38 w 316"/>
                <a:gd name="T25" fmla="*/ 189 h 365"/>
                <a:gd name="T26" fmla="*/ 39 w 316"/>
                <a:gd name="T27" fmla="*/ 91 h 365"/>
                <a:gd name="T28" fmla="*/ 295 w 316"/>
                <a:gd name="T29" fmla="*/ 365 h 365"/>
                <a:gd name="T30" fmla="*/ 312 w 316"/>
                <a:gd name="T31" fmla="*/ 365 h 365"/>
                <a:gd name="T32" fmla="*/ 310 w 316"/>
                <a:gd name="T33" fmla="*/ 231 h 365"/>
                <a:gd name="T34" fmla="*/ 316 w 316"/>
                <a:gd name="T35" fmla="*/ 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65">
                  <a:moveTo>
                    <a:pt x="316" y="4"/>
                  </a:moveTo>
                  <a:lnTo>
                    <a:pt x="316" y="4"/>
                  </a:lnTo>
                  <a:cubicBezTo>
                    <a:pt x="310" y="5"/>
                    <a:pt x="302" y="6"/>
                    <a:pt x="293" y="6"/>
                  </a:cubicBezTo>
                  <a:cubicBezTo>
                    <a:pt x="284" y="6"/>
                    <a:pt x="276" y="5"/>
                    <a:pt x="271" y="4"/>
                  </a:cubicBezTo>
                  <a:cubicBezTo>
                    <a:pt x="273" y="46"/>
                    <a:pt x="277" y="125"/>
                    <a:pt x="277" y="176"/>
                  </a:cubicBezTo>
                  <a:cubicBezTo>
                    <a:pt x="277" y="215"/>
                    <a:pt x="277" y="248"/>
                    <a:pt x="277" y="267"/>
                  </a:cubicBezTo>
                  <a:cubicBezTo>
                    <a:pt x="258" y="247"/>
                    <a:pt x="42" y="24"/>
                    <a:pt x="20" y="1"/>
                  </a:cubicBezTo>
                  <a:lnTo>
                    <a:pt x="4" y="0"/>
                  </a:lnTo>
                  <a:cubicBezTo>
                    <a:pt x="4" y="33"/>
                    <a:pt x="5" y="69"/>
                    <a:pt x="5" y="134"/>
                  </a:cubicBezTo>
                  <a:cubicBezTo>
                    <a:pt x="5" y="217"/>
                    <a:pt x="4" y="306"/>
                    <a:pt x="0" y="361"/>
                  </a:cubicBezTo>
                  <a:cubicBezTo>
                    <a:pt x="6" y="360"/>
                    <a:pt x="13" y="359"/>
                    <a:pt x="22" y="359"/>
                  </a:cubicBezTo>
                  <a:cubicBezTo>
                    <a:pt x="32" y="359"/>
                    <a:pt x="39" y="360"/>
                    <a:pt x="44" y="361"/>
                  </a:cubicBezTo>
                  <a:cubicBezTo>
                    <a:pt x="42" y="318"/>
                    <a:pt x="38" y="240"/>
                    <a:pt x="38" y="189"/>
                  </a:cubicBezTo>
                  <a:cubicBezTo>
                    <a:pt x="38" y="150"/>
                    <a:pt x="38" y="110"/>
                    <a:pt x="39" y="91"/>
                  </a:cubicBezTo>
                  <a:cubicBezTo>
                    <a:pt x="58" y="111"/>
                    <a:pt x="274" y="337"/>
                    <a:pt x="295" y="365"/>
                  </a:cubicBezTo>
                  <a:lnTo>
                    <a:pt x="312" y="365"/>
                  </a:lnTo>
                  <a:cubicBezTo>
                    <a:pt x="311" y="333"/>
                    <a:pt x="310" y="296"/>
                    <a:pt x="310" y="231"/>
                  </a:cubicBezTo>
                  <a:cubicBezTo>
                    <a:pt x="310" y="147"/>
                    <a:pt x="312" y="59"/>
                    <a:pt x="316" y="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2" y="2131"/>
              <a:ext cx="117" cy="282"/>
            </a:xfrm>
            <a:custGeom>
              <a:avLst/>
              <a:gdLst>
                <a:gd name="T0" fmla="*/ 181 w 181"/>
                <a:gd name="T1" fmla="*/ 435 h 435"/>
                <a:gd name="T2" fmla="*/ 181 w 181"/>
                <a:gd name="T3" fmla="*/ 435 h 435"/>
                <a:gd name="T4" fmla="*/ 47 w 181"/>
                <a:gd name="T5" fmla="*/ 0 h 435"/>
                <a:gd name="T6" fmla="*/ 0 w 181"/>
                <a:gd name="T7" fmla="*/ 0 h 435"/>
                <a:gd name="T8" fmla="*/ 106 w 181"/>
                <a:gd name="T9" fmla="*/ 399 h 435"/>
                <a:gd name="T10" fmla="*/ 181 w 181"/>
                <a:gd name="T11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435">
                  <a:moveTo>
                    <a:pt x="181" y="435"/>
                  </a:moveTo>
                  <a:lnTo>
                    <a:pt x="181" y="435"/>
                  </a:lnTo>
                  <a:cubicBezTo>
                    <a:pt x="80" y="274"/>
                    <a:pt x="51" y="119"/>
                    <a:pt x="47" y="0"/>
                  </a:cubicBezTo>
                  <a:lnTo>
                    <a:pt x="0" y="0"/>
                  </a:lnTo>
                  <a:cubicBezTo>
                    <a:pt x="4" y="130"/>
                    <a:pt x="35" y="265"/>
                    <a:pt x="106" y="399"/>
                  </a:cubicBezTo>
                  <a:cubicBezTo>
                    <a:pt x="122" y="412"/>
                    <a:pt x="161" y="429"/>
                    <a:pt x="181" y="435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68"/>
              <a:ext cx="1594" cy="1576"/>
            </a:xfrm>
            <a:custGeom>
              <a:avLst/>
              <a:gdLst>
                <a:gd name="T0" fmla="*/ 2456 w 2456"/>
                <a:gd name="T1" fmla="*/ 9 h 2429"/>
                <a:gd name="T2" fmla="*/ 2456 w 2456"/>
                <a:gd name="T3" fmla="*/ 9 h 2429"/>
                <a:gd name="T4" fmla="*/ 917 w 2456"/>
                <a:gd name="T5" fmla="*/ 0 h 2429"/>
                <a:gd name="T6" fmla="*/ 807 w 2456"/>
                <a:gd name="T7" fmla="*/ 5 h 2429"/>
                <a:gd name="T8" fmla="*/ 0 w 2456"/>
                <a:gd name="T9" fmla="*/ 878 h 2429"/>
                <a:gd name="T10" fmla="*/ 88 w 2456"/>
                <a:gd name="T11" fmla="*/ 1344 h 2429"/>
                <a:gd name="T12" fmla="*/ 247 w 2456"/>
                <a:gd name="T13" fmla="*/ 1896 h 2429"/>
                <a:gd name="T14" fmla="*/ 294 w 2456"/>
                <a:gd name="T15" fmla="*/ 1896 h 2429"/>
                <a:gd name="T16" fmla="*/ 121 w 2456"/>
                <a:gd name="T17" fmla="*/ 1314 h 2429"/>
                <a:gd name="T18" fmla="*/ 122 w 2456"/>
                <a:gd name="T19" fmla="*/ 1313 h 2429"/>
                <a:gd name="T20" fmla="*/ 872 w 2456"/>
                <a:gd name="T21" fmla="*/ 1754 h 2429"/>
                <a:gd name="T22" fmla="*/ 1348 w 2456"/>
                <a:gd name="T23" fmla="*/ 1612 h 2429"/>
                <a:gd name="T24" fmla="*/ 1349 w 2456"/>
                <a:gd name="T25" fmla="*/ 1613 h 2429"/>
                <a:gd name="T26" fmla="*/ 582 w 2456"/>
                <a:gd name="T27" fmla="*/ 2429 h 2429"/>
                <a:gd name="T28" fmla="*/ 642 w 2456"/>
                <a:gd name="T29" fmla="*/ 2429 h 2429"/>
                <a:gd name="T30" fmla="*/ 1363 w 2456"/>
                <a:gd name="T31" fmla="*/ 1662 h 2429"/>
                <a:gd name="T32" fmla="*/ 1607 w 2456"/>
                <a:gd name="T33" fmla="*/ 1367 h 2429"/>
                <a:gd name="T34" fmla="*/ 1749 w 2456"/>
                <a:gd name="T35" fmla="*/ 902 h 2429"/>
                <a:gd name="T36" fmla="*/ 1751 w 2456"/>
                <a:gd name="T37" fmla="*/ 902 h 2429"/>
                <a:gd name="T38" fmla="*/ 2087 w 2456"/>
                <a:gd name="T39" fmla="*/ 2429 h 2429"/>
                <a:gd name="T40" fmla="*/ 2135 w 2456"/>
                <a:gd name="T41" fmla="*/ 2429 h 2429"/>
                <a:gd name="T42" fmla="*/ 1798 w 2456"/>
                <a:gd name="T43" fmla="*/ 918 h 2429"/>
                <a:gd name="T44" fmla="*/ 1612 w 2456"/>
                <a:gd name="T45" fmla="*/ 410 h 2429"/>
                <a:gd name="T46" fmla="*/ 1534 w 2456"/>
                <a:gd name="T47" fmla="*/ 378 h 2429"/>
                <a:gd name="T48" fmla="*/ 1709 w 2456"/>
                <a:gd name="T49" fmla="*/ 878 h 2429"/>
                <a:gd name="T50" fmla="*/ 878 w 2456"/>
                <a:gd name="T51" fmla="*/ 1709 h 2429"/>
                <a:gd name="T52" fmla="*/ 47 w 2456"/>
                <a:gd name="T53" fmla="*/ 878 h 2429"/>
                <a:gd name="T54" fmla="*/ 878 w 2456"/>
                <a:gd name="T55" fmla="*/ 47 h 2429"/>
                <a:gd name="T56" fmla="*/ 1414 w 2456"/>
                <a:gd name="T57" fmla="*/ 244 h 2429"/>
                <a:gd name="T58" fmla="*/ 1502 w 2456"/>
                <a:gd name="T59" fmla="*/ 265 h 2429"/>
                <a:gd name="T60" fmla="*/ 1502 w 2456"/>
                <a:gd name="T61" fmla="*/ 264 h 2429"/>
                <a:gd name="T62" fmla="*/ 1124 w 2456"/>
                <a:gd name="T63" fmla="*/ 43 h 2429"/>
                <a:gd name="T64" fmla="*/ 1124 w 2456"/>
                <a:gd name="T65" fmla="*/ 42 h 2429"/>
                <a:gd name="T66" fmla="*/ 2456 w 2456"/>
                <a:gd name="T67" fmla="*/ 50 h 2429"/>
                <a:gd name="T68" fmla="*/ 2456 w 2456"/>
                <a:gd name="T69" fmla="*/ 9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56" h="2429">
                  <a:moveTo>
                    <a:pt x="2456" y="9"/>
                  </a:moveTo>
                  <a:lnTo>
                    <a:pt x="2456" y="9"/>
                  </a:lnTo>
                  <a:cubicBezTo>
                    <a:pt x="2456" y="9"/>
                    <a:pt x="1289" y="0"/>
                    <a:pt x="917" y="0"/>
                  </a:cubicBezTo>
                  <a:cubicBezTo>
                    <a:pt x="858" y="0"/>
                    <a:pt x="819" y="4"/>
                    <a:pt x="807" y="5"/>
                  </a:cubicBezTo>
                  <a:cubicBezTo>
                    <a:pt x="347" y="35"/>
                    <a:pt x="1" y="438"/>
                    <a:pt x="0" y="878"/>
                  </a:cubicBezTo>
                  <a:cubicBezTo>
                    <a:pt x="0" y="1006"/>
                    <a:pt x="33" y="1150"/>
                    <a:pt x="88" y="1344"/>
                  </a:cubicBezTo>
                  <a:cubicBezTo>
                    <a:pt x="161" y="1601"/>
                    <a:pt x="247" y="1896"/>
                    <a:pt x="247" y="1896"/>
                  </a:cubicBezTo>
                  <a:lnTo>
                    <a:pt x="294" y="1896"/>
                  </a:lnTo>
                  <a:lnTo>
                    <a:pt x="121" y="1314"/>
                  </a:lnTo>
                  <a:lnTo>
                    <a:pt x="122" y="1313"/>
                  </a:lnTo>
                  <a:cubicBezTo>
                    <a:pt x="249" y="1558"/>
                    <a:pt x="541" y="1754"/>
                    <a:pt x="872" y="1754"/>
                  </a:cubicBezTo>
                  <a:cubicBezTo>
                    <a:pt x="1051" y="1754"/>
                    <a:pt x="1217" y="1704"/>
                    <a:pt x="1348" y="1612"/>
                  </a:cubicBezTo>
                  <a:lnTo>
                    <a:pt x="1349" y="1613"/>
                  </a:lnTo>
                  <a:lnTo>
                    <a:pt x="582" y="2429"/>
                  </a:lnTo>
                  <a:lnTo>
                    <a:pt x="642" y="2429"/>
                  </a:lnTo>
                  <a:cubicBezTo>
                    <a:pt x="642" y="2429"/>
                    <a:pt x="1180" y="1856"/>
                    <a:pt x="1363" y="1662"/>
                  </a:cubicBezTo>
                  <a:cubicBezTo>
                    <a:pt x="1504" y="1513"/>
                    <a:pt x="1577" y="1417"/>
                    <a:pt x="1607" y="1367"/>
                  </a:cubicBezTo>
                  <a:cubicBezTo>
                    <a:pt x="1642" y="1310"/>
                    <a:pt x="1753" y="1145"/>
                    <a:pt x="1749" y="902"/>
                  </a:cubicBezTo>
                  <a:lnTo>
                    <a:pt x="1751" y="902"/>
                  </a:lnTo>
                  <a:lnTo>
                    <a:pt x="2087" y="2429"/>
                  </a:lnTo>
                  <a:lnTo>
                    <a:pt x="2135" y="2429"/>
                  </a:lnTo>
                  <a:cubicBezTo>
                    <a:pt x="2135" y="2429"/>
                    <a:pt x="1853" y="1179"/>
                    <a:pt x="1798" y="918"/>
                  </a:cubicBezTo>
                  <a:cubicBezTo>
                    <a:pt x="1744" y="661"/>
                    <a:pt x="1681" y="501"/>
                    <a:pt x="1612" y="410"/>
                  </a:cubicBezTo>
                  <a:cubicBezTo>
                    <a:pt x="1589" y="397"/>
                    <a:pt x="1552" y="382"/>
                    <a:pt x="1534" y="378"/>
                  </a:cubicBezTo>
                  <a:cubicBezTo>
                    <a:pt x="1634" y="504"/>
                    <a:pt x="1709" y="691"/>
                    <a:pt x="1709" y="878"/>
                  </a:cubicBezTo>
                  <a:cubicBezTo>
                    <a:pt x="1709" y="1336"/>
                    <a:pt x="1336" y="1709"/>
                    <a:pt x="878" y="1709"/>
                  </a:cubicBezTo>
                  <a:cubicBezTo>
                    <a:pt x="420" y="1709"/>
                    <a:pt x="47" y="1336"/>
                    <a:pt x="47" y="878"/>
                  </a:cubicBezTo>
                  <a:cubicBezTo>
                    <a:pt x="47" y="420"/>
                    <a:pt x="421" y="47"/>
                    <a:pt x="878" y="47"/>
                  </a:cubicBezTo>
                  <a:cubicBezTo>
                    <a:pt x="1081" y="47"/>
                    <a:pt x="1269" y="122"/>
                    <a:pt x="1414" y="244"/>
                  </a:cubicBezTo>
                  <a:cubicBezTo>
                    <a:pt x="1442" y="248"/>
                    <a:pt x="1480" y="257"/>
                    <a:pt x="1502" y="265"/>
                  </a:cubicBezTo>
                  <a:lnTo>
                    <a:pt x="1502" y="264"/>
                  </a:lnTo>
                  <a:cubicBezTo>
                    <a:pt x="1398" y="161"/>
                    <a:pt x="1268" y="84"/>
                    <a:pt x="1124" y="43"/>
                  </a:cubicBezTo>
                  <a:lnTo>
                    <a:pt x="1124" y="42"/>
                  </a:lnTo>
                  <a:lnTo>
                    <a:pt x="2456" y="50"/>
                  </a:lnTo>
                  <a:lnTo>
                    <a:pt x="2456" y="9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8" y="2493"/>
              <a:ext cx="264" cy="166"/>
            </a:xfrm>
            <a:custGeom>
              <a:avLst/>
              <a:gdLst>
                <a:gd name="T0" fmla="*/ 89 w 408"/>
                <a:gd name="T1" fmla="*/ 24 h 256"/>
                <a:gd name="T2" fmla="*/ 89 w 408"/>
                <a:gd name="T3" fmla="*/ 24 h 256"/>
                <a:gd name="T4" fmla="*/ 0 w 408"/>
                <a:gd name="T5" fmla="*/ 0 h 256"/>
                <a:gd name="T6" fmla="*/ 373 w 408"/>
                <a:gd name="T7" fmla="*/ 256 h 256"/>
                <a:gd name="T8" fmla="*/ 408 w 408"/>
                <a:gd name="T9" fmla="*/ 218 h 256"/>
                <a:gd name="T10" fmla="*/ 89 w 408"/>
                <a:gd name="T11" fmla="*/ 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256">
                  <a:moveTo>
                    <a:pt x="89" y="24"/>
                  </a:moveTo>
                  <a:lnTo>
                    <a:pt x="89" y="24"/>
                  </a:lnTo>
                  <a:cubicBezTo>
                    <a:pt x="59" y="20"/>
                    <a:pt x="22" y="10"/>
                    <a:pt x="0" y="0"/>
                  </a:cubicBezTo>
                  <a:cubicBezTo>
                    <a:pt x="100" y="114"/>
                    <a:pt x="237" y="205"/>
                    <a:pt x="373" y="256"/>
                  </a:cubicBezTo>
                  <a:lnTo>
                    <a:pt x="408" y="218"/>
                  </a:lnTo>
                  <a:cubicBezTo>
                    <a:pt x="261" y="169"/>
                    <a:pt x="155" y="89"/>
                    <a:pt x="89" y="2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4" y="2466"/>
              <a:ext cx="553" cy="228"/>
            </a:xfrm>
            <a:custGeom>
              <a:avLst/>
              <a:gdLst>
                <a:gd name="T0" fmla="*/ 839 w 852"/>
                <a:gd name="T1" fmla="*/ 0 h 351"/>
                <a:gd name="T2" fmla="*/ 839 w 852"/>
                <a:gd name="T3" fmla="*/ 0 h 351"/>
                <a:gd name="T4" fmla="*/ 196 w 852"/>
                <a:gd name="T5" fmla="*/ 304 h 351"/>
                <a:gd name="T6" fmla="*/ 38 w 852"/>
                <a:gd name="T7" fmla="*/ 288 h 351"/>
                <a:gd name="T8" fmla="*/ 0 w 852"/>
                <a:gd name="T9" fmla="*/ 328 h 351"/>
                <a:gd name="T10" fmla="*/ 199 w 852"/>
                <a:gd name="T11" fmla="*/ 351 h 351"/>
                <a:gd name="T12" fmla="*/ 852 w 852"/>
                <a:gd name="T13" fmla="*/ 57 h 351"/>
                <a:gd name="T14" fmla="*/ 839 w 852"/>
                <a:gd name="T1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2" h="351">
                  <a:moveTo>
                    <a:pt x="839" y="0"/>
                  </a:moveTo>
                  <a:lnTo>
                    <a:pt x="839" y="0"/>
                  </a:lnTo>
                  <a:cubicBezTo>
                    <a:pt x="691" y="181"/>
                    <a:pt x="461" y="304"/>
                    <a:pt x="196" y="304"/>
                  </a:cubicBezTo>
                  <a:cubicBezTo>
                    <a:pt x="139" y="304"/>
                    <a:pt x="84" y="297"/>
                    <a:pt x="38" y="288"/>
                  </a:cubicBezTo>
                  <a:lnTo>
                    <a:pt x="0" y="328"/>
                  </a:lnTo>
                  <a:cubicBezTo>
                    <a:pt x="73" y="345"/>
                    <a:pt x="137" y="351"/>
                    <a:pt x="199" y="351"/>
                  </a:cubicBezTo>
                  <a:cubicBezTo>
                    <a:pt x="471" y="351"/>
                    <a:pt x="704" y="224"/>
                    <a:pt x="852" y="57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09"/>
              <a:ext cx="1073" cy="930"/>
            </a:xfrm>
            <a:custGeom>
              <a:avLst/>
              <a:gdLst>
                <a:gd name="T0" fmla="*/ 1608 w 1653"/>
                <a:gd name="T1" fmla="*/ 1 h 1433"/>
                <a:gd name="T2" fmla="*/ 1608 w 1653"/>
                <a:gd name="T3" fmla="*/ 1 h 1433"/>
                <a:gd name="T4" fmla="*/ 1528 w 1653"/>
                <a:gd name="T5" fmla="*/ 827 h 1433"/>
                <a:gd name="T6" fmla="*/ 1527 w 1653"/>
                <a:gd name="T7" fmla="*/ 827 h 1433"/>
                <a:gd name="T8" fmla="*/ 1341 w 1653"/>
                <a:gd name="T9" fmla="*/ 367 h 1433"/>
                <a:gd name="T10" fmla="*/ 656 w 1653"/>
                <a:gd name="T11" fmla="*/ 39 h 1433"/>
                <a:gd name="T12" fmla="*/ 0 w 1653"/>
                <a:gd name="T13" fmla="*/ 337 h 1433"/>
                <a:gd name="T14" fmla="*/ 36 w 1653"/>
                <a:gd name="T15" fmla="*/ 367 h 1433"/>
                <a:gd name="T16" fmla="*/ 655 w 1653"/>
                <a:gd name="T17" fmla="*/ 85 h 1433"/>
                <a:gd name="T18" fmla="*/ 1347 w 1653"/>
                <a:gd name="T19" fmla="*/ 453 h 1433"/>
                <a:gd name="T20" fmla="*/ 1483 w 1653"/>
                <a:gd name="T21" fmla="*/ 1063 h 1433"/>
                <a:gd name="T22" fmla="*/ 1371 w 1653"/>
                <a:gd name="T23" fmla="*/ 1372 h 1433"/>
                <a:gd name="T24" fmla="*/ 1385 w 1653"/>
                <a:gd name="T25" fmla="*/ 1433 h 1433"/>
                <a:gd name="T26" fmla="*/ 1572 w 1653"/>
                <a:gd name="T27" fmla="*/ 800 h 1433"/>
                <a:gd name="T28" fmla="*/ 1653 w 1653"/>
                <a:gd name="T29" fmla="*/ 0 h 1433"/>
                <a:gd name="T30" fmla="*/ 1608 w 1653"/>
                <a:gd name="T31" fmla="*/ 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53" h="1433">
                  <a:moveTo>
                    <a:pt x="1608" y="1"/>
                  </a:moveTo>
                  <a:lnTo>
                    <a:pt x="1608" y="1"/>
                  </a:lnTo>
                  <a:lnTo>
                    <a:pt x="1528" y="827"/>
                  </a:lnTo>
                  <a:lnTo>
                    <a:pt x="1527" y="827"/>
                  </a:lnTo>
                  <a:cubicBezTo>
                    <a:pt x="1515" y="671"/>
                    <a:pt x="1437" y="485"/>
                    <a:pt x="1341" y="367"/>
                  </a:cubicBezTo>
                  <a:cubicBezTo>
                    <a:pt x="1175" y="162"/>
                    <a:pt x="930" y="39"/>
                    <a:pt x="656" y="39"/>
                  </a:cubicBezTo>
                  <a:cubicBezTo>
                    <a:pt x="394" y="39"/>
                    <a:pt x="160" y="155"/>
                    <a:pt x="0" y="337"/>
                  </a:cubicBezTo>
                  <a:lnTo>
                    <a:pt x="36" y="367"/>
                  </a:lnTo>
                  <a:cubicBezTo>
                    <a:pt x="188" y="195"/>
                    <a:pt x="405" y="85"/>
                    <a:pt x="655" y="85"/>
                  </a:cubicBezTo>
                  <a:cubicBezTo>
                    <a:pt x="960" y="85"/>
                    <a:pt x="1208" y="241"/>
                    <a:pt x="1347" y="453"/>
                  </a:cubicBezTo>
                  <a:cubicBezTo>
                    <a:pt x="1471" y="643"/>
                    <a:pt x="1512" y="885"/>
                    <a:pt x="1483" y="1063"/>
                  </a:cubicBezTo>
                  <a:cubicBezTo>
                    <a:pt x="1473" y="1123"/>
                    <a:pt x="1451" y="1240"/>
                    <a:pt x="1371" y="1372"/>
                  </a:cubicBezTo>
                  <a:lnTo>
                    <a:pt x="1385" y="1433"/>
                  </a:lnTo>
                  <a:cubicBezTo>
                    <a:pt x="1484" y="1281"/>
                    <a:pt x="1533" y="1146"/>
                    <a:pt x="1572" y="800"/>
                  </a:cubicBezTo>
                  <a:cubicBezTo>
                    <a:pt x="1602" y="535"/>
                    <a:pt x="1653" y="0"/>
                    <a:pt x="1653" y="0"/>
                  </a:cubicBezTo>
                  <a:lnTo>
                    <a:pt x="1608" y="1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55A0">
                    <a:tint val="75000"/>
                  </a:srgbClr>
                </a:solidFill>
                <a:latin typeface="+mn-lt"/>
              </a:rPr>
              <a:t>January 2016</a:t>
            </a:r>
            <a:endParaRPr lang="en-US" dirty="0" smtClean="0">
              <a:solidFill>
                <a:srgbClr val="0055A0">
                  <a:tint val="75000"/>
                </a:srgb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6157913"/>
            <a:ext cx="9144000" cy="706437"/>
            <a:chOff x="0" y="3879"/>
            <a:chExt cx="5760" cy="445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879"/>
              <a:ext cx="5760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3878"/>
              <a:ext cx="5770" cy="451"/>
            </a:xfrm>
            <a:custGeom>
              <a:avLst/>
              <a:gdLst>
                <a:gd name="T0" fmla="*/ 0 w 9826"/>
                <a:gd name="T1" fmla="*/ 0 h 758"/>
                <a:gd name="T2" fmla="*/ 0 w 9826"/>
                <a:gd name="T3" fmla="*/ 0 h 758"/>
                <a:gd name="T4" fmla="*/ 9826 w 9826"/>
                <a:gd name="T5" fmla="*/ 0 h 758"/>
                <a:gd name="T6" fmla="*/ 9826 w 9826"/>
                <a:gd name="T7" fmla="*/ 758 h 758"/>
                <a:gd name="T8" fmla="*/ 0 w 9826"/>
                <a:gd name="T9" fmla="*/ 758 h 758"/>
                <a:gd name="T10" fmla="*/ 0 w 9826"/>
                <a:gd name="T11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26" h="758">
                  <a:moveTo>
                    <a:pt x="0" y="0"/>
                  </a:moveTo>
                  <a:lnTo>
                    <a:pt x="0" y="0"/>
                  </a:lnTo>
                  <a:lnTo>
                    <a:pt x="9826" y="0"/>
                  </a:lnTo>
                  <a:lnTo>
                    <a:pt x="9826" y="758"/>
                  </a:lnTo>
                  <a:lnTo>
                    <a:pt x="0" y="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02" y="4040"/>
              <a:ext cx="41" cy="48"/>
            </a:xfrm>
            <a:custGeom>
              <a:avLst/>
              <a:gdLst>
                <a:gd name="T0" fmla="*/ 70 w 71"/>
                <a:gd name="T1" fmla="*/ 73 h 81"/>
                <a:gd name="T2" fmla="*/ 70 w 71"/>
                <a:gd name="T3" fmla="*/ 73 h 81"/>
                <a:gd name="T4" fmla="*/ 43 w 71"/>
                <a:gd name="T5" fmla="*/ 81 h 81"/>
                <a:gd name="T6" fmla="*/ 0 w 71"/>
                <a:gd name="T7" fmla="*/ 41 h 81"/>
                <a:gd name="T8" fmla="*/ 44 w 71"/>
                <a:gd name="T9" fmla="*/ 0 h 81"/>
                <a:gd name="T10" fmla="*/ 71 w 71"/>
                <a:gd name="T11" fmla="*/ 5 h 81"/>
                <a:gd name="T12" fmla="*/ 68 w 71"/>
                <a:gd name="T13" fmla="*/ 15 h 81"/>
                <a:gd name="T14" fmla="*/ 68 w 71"/>
                <a:gd name="T15" fmla="*/ 15 h 81"/>
                <a:gd name="T16" fmla="*/ 43 w 71"/>
                <a:gd name="T17" fmla="*/ 5 h 81"/>
                <a:gd name="T18" fmla="*/ 12 w 71"/>
                <a:gd name="T19" fmla="*/ 40 h 81"/>
                <a:gd name="T20" fmla="*/ 44 w 71"/>
                <a:gd name="T21" fmla="*/ 76 h 81"/>
                <a:gd name="T22" fmla="*/ 71 w 71"/>
                <a:gd name="T23" fmla="*/ 64 h 81"/>
                <a:gd name="T24" fmla="*/ 71 w 71"/>
                <a:gd name="T25" fmla="*/ 65 h 81"/>
                <a:gd name="T26" fmla="*/ 70 w 71"/>
                <a:gd name="T27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81">
                  <a:moveTo>
                    <a:pt x="70" y="73"/>
                  </a:moveTo>
                  <a:lnTo>
                    <a:pt x="70" y="73"/>
                  </a:lnTo>
                  <a:cubicBezTo>
                    <a:pt x="67" y="76"/>
                    <a:pt x="57" y="81"/>
                    <a:pt x="43" y="81"/>
                  </a:cubicBezTo>
                  <a:cubicBezTo>
                    <a:pt x="18" y="81"/>
                    <a:pt x="0" y="65"/>
                    <a:pt x="0" y="41"/>
                  </a:cubicBezTo>
                  <a:cubicBezTo>
                    <a:pt x="0" y="16"/>
                    <a:pt x="19" y="0"/>
                    <a:pt x="44" y="0"/>
                  </a:cubicBezTo>
                  <a:cubicBezTo>
                    <a:pt x="54" y="0"/>
                    <a:pt x="65" y="3"/>
                    <a:pt x="71" y="5"/>
                  </a:cubicBezTo>
                  <a:cubicBezTo>
                    <a:pt x="70" y="8"/>
                    <a:pt x="69" y="12"/>
                    <a:pt x="68" y="15"/>
                  </a:cubicBezTo>
                  <a:lnTo>
                    <a:pt x="68" y="15"/>
                  </a:lnTo>
                  <a:cubicBezTo>
                    <a:pt x="63" y="9"/>
                    <a:pt x="55" y="5"/>
                    <a:pt x="43" y="5"/>
                  </a:cubicBezTo>
                  <a:cubicBezTo>
                    <a:pt x="29" y="5"/>
                    <a:pt x="12" y="17"/>
                    <a:pt x="12" y="40"/>
                  </a:cubicBezTo>
                  <a:cubicBezTo>
                    <a:pt x="12" y="63"/>
                    <a:pt x="29" y="76"/>
                    <a:pt x="44" y="76"/>
                  </a:cubicBezTo>
                  <a:cubicBezTo>
                    <a:pt x="58" y="76"/>
                    <a:pt x="65" y="69"/>
                    <a:pt x="71" y="64"/>
                  </a:cubicBezTo>
                  <a:lnTo>
                    <a:pt x="71" y="65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51" y="4041"/>
              <a:ext cx="29" cy="47"/>
            </a:xfrm>
            <a:custGeom>
              <a:avLst/>
              <a:gdLst>
                <a:gd name="T0" fmla="*/ 49 w 49"/>
                <a:gd name="T1" fmla="*/ 75 h 79"/>
                <a:gd name="T2" fmla="*/ 49 w 49"/>
                <a:gd name="T3" fmla="*/ 75 h 79"/>
                <a:gd name="T4" fmla="*/ 49 w 49"/>
                <a:gd name="T5" fmla="*/ 70 h 79"/>
                <a:gd name="T6" fmla="*/ 12 w 49"/>
                <a:gd name="T7" fmla="*/ 72 h 79"/>
                <a:gd name="T8" fmla="*/ 12 w 49"/>
                <a:gd name="T9" fmla="*/ 41 h 79"/>
                <a:gd name="T10" fmla="*/ 41 w 49"/>
                <a:gd name="T11" fmla="*/ 42 h 79"/>
                <a:gd name="T12" fmla="*/ 40 w 49"/>
                <a:gd name="T13" fmla="*/ 38 h 79"/>
                <a:gd name="T14" fmla="*/ 41 w 49"/>
                <a:gd name="T15" fmla="*/ 34 h 79"/>
                <a:gd name="T16" fmla="*/ 12 w 49"/>
                <a:gd name="T17" fmla="*/ 35 h 79"/>
                <a:gd name="T18" fmla="*/ 12 w 49"/>
                <a:gd name="T19" fmla="*/ 7 h 79"/>
                <a:gd name="T20" fmla="*/ 48 w 49"/>
                <a:gd name="T21" fmla="*/ 8 h 79"/>
                <a:gd name="T22" fmla="*/ 48 w 49"/>
                <a:gd name="T23" fmla="*/ 4 h 79"/>
                <a:gd name="T24" fmla="*/ 48 w 49"/>
                <a:gd name="T25" fmla="*/ 0 h 79"/>
                <a:gd name="T26" fmla="*/ 24 w 49"/>
                <a:gd name="T27" fmla="*/ 1 h 79"/>
                <a:gd name="T28" fmla="*/ 0 w 49"/>
                <a:gd name="T29" fmla="*/ 0 h 79"/>
                <a:gd name="T30" fmla="*/ 1 w 49"/>
                <a:gd name="T31" fmla="*/ 30 h 79"/>
                <a:gd name="T32" fmla="*/ 1 w 49"/>
                <a:gd name="T33" fmla="*/ 49 h 79"/>
                <a:gd name="T34" fmla="*/ 0 w 49"/>
                <a:gd name="T35" fmla="*/ 79 h 79"/>
                <a:gd name="T36" fmla="*/ 25 w 49"/>
                <a:gd name="T37" fmla="*/ 78 h 79"/>
                <a:gd name="T38" fmla="*/ 26 w 49"/>
                <a:gd name="T39" fmla="*/ 78 h 79"/>
                <a:gd name="T40" fmla="*/ 34 w 49"/>
                <a:gd name="T41" fmla="*/ 78 h 79"/>
                <a:gd name="T42" fmla="*/ 49 w 49"/>
                <a:gd name="T43" fmla="*/ 79 h 79"/>
                <a:gd name="T44" fmla="*/ 49 w 49"/>
                <a:gd name="T45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79">
                  <a:moveTo>
                    <a:pt x="49" y="75"/>
                  </a:moveTo>
                  <a:lnTo>
                    <a:pt x="49" y="75"/>
                  </a:lnTo>
                  <a:cubicBezTo>
                    <a:pt x="49" y="73"/>
                    <a:pt x="49" y="71"/>
                    <a:pt x="49" y="70"/>
                  </a:cubicBezTo>
                  <a:cubicBezTo>
                    <a:pt x="42" y="71"/>
                    <a:pt x="20" y="72"/>
                    <a:pt x="12" y="72"/>
                  </a:cubicBezTo>
                  <a:cubicBezTo>
                    <a:pt x="12" y="70"/>
                    <a:pt x="12" y="45"/>
                    <a:pt x="12" y="41"/>
                  </a:cubicBezTo>
                  <a:cubicBezTo>
                    <a:pt x="15" y="41"/>
                    <a:pt x="33" y="42"/>
                    <a:pt x="41" y="42"/>
                  </a:cubicBezTo>
                  <a:cubicBezTo>
                    <a:pt x="40" y="41"/>
                    <a:pt x="40" y="39"/>
                    <a:pt x="40" y="38"/>
                  </a:cubicBezTo>
                  <a:cubicBezTo>
                    <a:pt x="40" y="37"/>
                    <a:pt x="40" y="35"/>
                    <a:pt x="41" y="34"/>
                  </a:cubicBezTo>
                  <a:cubicBezTo>
                    <a:pt x="34" y="35"/>
                    <a:pt x="25" y="35"/>
                    <a:pt x="12" y="35"/>
                  </a:cubicBezTo>
                  <a:cubicBezTo>
                    <a:pt x="12" y="32"/>
                    <a:pt x="12" y="11"/>
                    <a:pt x="12" y="7"/>
                  </a:cubicBezTo>
                  <a:cubicBezTo>
                    <a:pt x="27" y="7"/>
                    <a:pt x="40" y="8"/>
                    <a:pt x="48" y="8"/>
                  </a:cubicBezTo>
                  <a:cubicBezTo>
                    <a:pt x="48" y="7"/>
                    <a:pt x="48" y="6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  <a:cubicBezTo>
                    <a:pt x="44" y="1"/>
                    <a:pt x="31" y="1"/>
                    <a:pt x="24" y="1"/>
                  </a:cubicBezTo>
                  <a:cubicBezTo>
                    <a:pt x="18" y="1"/>
                    <a:pt x="7" y="1"/>
                    <a:pt x="0" y="0"/>
                  </a:cubicBezTo>
                  <a:cubicBezTo>
                    <a:pt x="1" y="10"/>
                    <a:pt x="1" y="20"/>
                    <a:pt x="1" y="30"/>
                  </a:cubicBezTo>
                  <a:lnTo>
                    <a:pt x="1" y="49"/>
                  </a:lnTo>
                  <a:cubicBezTo>
                    <a:pt x="1" y="59"/>
                    <a:pt x="1" y="69"/>
                    <a:pt x="0" y="79"/>
                  </a:cubicBezTo>
                  <a:cubicBezTo>
                    <a:pt x="7" y="79"/>
                    <a:pt x="18" y="78"/>
                    <a:pt x="25" y="78"/>
                  </a:cubicBezTo>
                  <a:cubicBezTo>
                    <a:pt x="25" y="78"/>
                    <a:pt x="25" y="78"/>
                    <a:pt x="26" y="78"/>
                  </a:cubicBezTo>
                  <a:cubicBezTo>
                    <a:pt x="28" y="78"/>
                    <a:pt x="31" y="78"/>
                    <a:pt x="34" y="78"/>
                  </a:cubicBezTo>
                  <a:cubicBezTo>
                    <a:pt x="40" y="79"/>
                    <a:pt x="45" y="79"/>
                    <a:pt x="49" y="79"/>
                  </a:cubicBezTo>
                  <a:cubicBezTo>
                    <a:pt x="49" y="78"/>
                    <a:pt x="49" y="76"/>
                    <a:pt x="49" y="7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88" y="4041"/>
              <a:ext cx="36" cy="47"/>
            </a:xfrm>
            <a:custGeom>
              <a:avLst/>
              <a:gdLst>
                <a:gd name="T0" fmla="*/ 19 w 61"/>
                <a:gd name="T1" fmla="*/ 36 h 79"/>
                <a:gd name="T2" fmla="*/ 19 w 61"/>
                <a:gd name="T3" fmla="*/ 36 h 79"/>
                <a:gd name="T4" fmla="*/ 41 w 61"/>
                <a:gd name="T5" fmla="*/ 20 h 79"/>
                <a:gd name="T6" fmla="*/ 23 w 61"/>
                <a:gd name="T7" fmla="*/ 5 h 79"/>
                <a:gd name="T8" fmla="*/ 12 w 61"/>
                <a:gd name="T9" fmla="*/ 6 h 79"/>
                <a:gd name="T10" fmla="*/ 12 w 61"/>
                <a:gd name="T11" fmla="*/ 30 h 79"/>
                <a:gd name="T12" fmla="*/ 12 w 61"/>
                <a:gd name="T13" fmla="*/ 36 h 79"/>
                <a:gd name="T14" fmla="*/ 19 w 61"/>
                <a:gd name="T15" fmla="*/ 36 h 79"/>
                <a:gd name="T16" fmla="*/ 19 w 61"/>
                <a:gd name="T17" fmla="*/ 36 h 79"/>
                <a:gd name="T18" fmla="*/ 12 w 61"/>
                <a:gd name="T19" fmla="*/ 40 h 79"/>
                <a:gd name="T20" fmla="*/ 12 w 61"/>
                <a:gd name="T21" fmla="*/ 40 h 79"/>
                <a:gd name="T22" fmla="*/ 12 w 61"/>
                <a:gd name="T23" fmla="*/ 49 h 79"/>
                <a:gd name="T24" fmla="*/ 13 w 61"/>
                <a:gd name="T25" fmla="*/ 79 h 79"/>
                <a:gd name="T26" fmla="*/ 6 w 61"/>
                <a:gd name="T27" fmla="*/ 79 h 79"/>
                <a:gd name="T28" fmla="*/ 0 w 61"/>
                <a:gd name="T29" fmla="*/ 79 h 79"/>
                <a:gd name="T30" fmla="*/ 1 w 61"/>
                <a:gd name="T31" fmla="*/ 49 h 79"/>
                <a:gd name="T32" fmla="*/ 1 w 61"/>
                <a:gd name="T33" fmla="*/ 30 h 79"/>
                <a:gd name="T34" fmla="*/ 0 w 61"/>
                <a:gd name="T35" fmla="*/ 0 h 79"/>
                <a:gd name="T36" fmla="*/ 14 w 61"/>
                <a:gd name="T37" fmla="*/ 1 h 79"/>
                <a:gd name="T38" fmla="*/ 27 w 61"/>
                <a:gd name="T39" fmla="*/ 0 h 79"/>
                <a:gd name="T40" fmla="*/ 52 w 61"/>
                <a:gd name="T41" fmla="*/ 18 h 79"/>
                <a:gd name="T42" fmla="*/ 28 w 61"/>
                <a:gd name="T43" fmla="*/ 40 h 79"/>
                <a:gd name="T44" fmla="*/ 61 w 61"/>
                <a:gd name="T45" fmla="*/ 79 h 79"/>
                <a:gd name="T46" fmla="*/ 53 w 61"/>
                <a:gd name="T47" fmla="*/ 79 h 79"/>
                <a:gd name="T48" fmla="*/ 46 w 61"/>
                <a:gd name="T49" fmla="*/ 79 h 79"/>
                <a:gd name="T50" fmla="*/ 17 w 61"/>
                <a:gd name="T51" fmla="*/ 40 h 79"/>
                <a:gd name="T52" fmla="*/ 12 w 61"/>
                <a:gd name="T53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9">
                  <a:moveTo>
                    <a:pt x="19" y="36"/>
                  </a:moveTo>
                  <a:lnTo>
                    <a:pt x="19" y="36"/>
                  </a:lnTo>
                  <a:cubicBezTo>
                    <a:pt x="29" y="36"/>
                    <a:pt x="41" y="33"/>
                    <a:pt x="41" y="20"/>
                  </a:cubicBezTo>
                  <a:cubicBezTo>
                    <a:pt x="41" y="9"/>
                    <a:pt x="31" y="5"/>
                    <a:pt x="23" y="5"/>
                  </a:cubicBezTo>
                  <a:cubicBezTo>
                    <a:pt x="18" y="5"/>
                    <a:pt x="15" y="5"/>
                    <a:pt x="12" y="6"/>
                  </a:cubicBezTo>
                  <a:cubicBezTo>
                    <a:pt x="12" y="14"/>
                    <a:pt x="12" y="22"/>
                    <a:pt x="12" y="30"/>
                  </a:cubicBezTo>
                  <a:cubicBezTo>
                    <a:pt x="12" y="30"/>
                    <a:pt x="12" y="35"/>
                    <a:pt x="12" y="36"/>
                  </a:cubicBezTo>
                  <a:cubicBezTo>
                    <a:pt x="13" y="36"/>
                    <a:pt x="18" y="36"/>
                    <a:pt x="19" y="36"/>
                  </a:cubicBezTo>
                  <a:lnTo>
                    <a:pt x="19" y="36"/>
                  </a:lnTo>
                  <a:close/>
                  <a:moveTo>
                    <a:pt x="12" y="40"/>
                  </a:moveTo>
                  <a:lnTo>
                    <a:pt x="12" y="40"/>
                  </a:lnTo>
                  <a:lnTo>
                    <a:pt x="12" y="49"/>
                  </a:lnTo>
                  <a:cubicBezTo>
                    <a:pt x="12" y="59"/>
                    <a:pt x="12" y="69"/>
                    <a:pt x="13" y="79"/>
                  </a:cubicBezTo>
                  <a:cubicBezTo>
                    <a:pt x="11" y="79"/>
                    <a:pt x="7" y="79"/>
                    <a:pt x="6" y="79"/>
                  </a:cubicBezTo>
                  <a:cubicBezTo>
                    <a:pt x="6" y="79"/>
                    <a:pt x="2" y="79"/>
                    <a:pt x="0" y="79"/>
                  </a:cubicBezTo>
                  <a:cubicBezTo>
                    <a:pt x="1" y="69"/>
                    <a:pt x="1" y="59"/>
                    <a:pt x="1" y="49"/>
                  </a:cubicBezTo>
                  <a:lnTo>
                    <a:pt x="1" y="30"/>
                  </a:lnTo>
                  <a:cubicBezTo>
                    <a:pt x="1" y="20"/>
                    <a:pt x="1" y="10"/>
                    <a:pt x="0" y="0"/>
                  </a:cubicBezTo>
                  <a:cubicBezTo>
                    <a:pt x="5" y="1"/>
                    <a:pt x="10" y="1"/>
                    <a:pt x="14" y="1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40" y="0"/>
                    <a:pt x="52" y="4"/>
                    <a:pt x="52" y="18"/>
                  </a:cubicBezTo>
                  <a:cubicBezTo>
                    <a:pt x="52" y="34"/>
                    <a:pt x="37" y="39"/>
                    <a:pt x="28" y="40"/>
                  </a:cubicBezTo>
                  <a:cubicBezTo>
                    <a:pt x="34" y="47"/>
                    <a:pt x="54" y="72"/>
                    <a:pt x="61" y="79"/>
                  </a:cubicBezTo>
                  <a:cubicBezTo>
                    <a:pt x="58" y="79"/>
                    <a:pt x="54" y="79"/>
                    <a:pt x="53" y="79"/>
                  </a:cubicBezTo>
                  <a:cubicBezTo>
                    <a:pt x="52" y="79"/>
                    <a:pt x="48" y="79"/>
                    <a:pt x="46" y="79"/>
                  </a:cubicBezTo>
                  <a:cubicBezTo>
                    <a:pt x="42" y="72"/>
                    <a:pt x="27" y="50"/>
                    <a:pt x="17" y="40"/>
                  </a:cubicBezTo>
                  <a:cubicBezTo>
                    <a:pt x="17" y="40"/>
                    <a:pt x="12" y="40"/>
                    <a:pt x="12" y="4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30" y="4040"/>
              <a:ext cx="41" cy="48"/>
            </a:xfrm>
            <a:custGeom>
              <a:avLst/>
              <a:gdLst>
                <a:gd name="T0" fmla="*/ 70 w 70"/>
                <a:gd name="T1" fmla="*/ 1 h 81"/>
                <a:gd name="T2" fmla="*/ 70 w 70"/>
                <a:gd name="T3" fmla="*/ 1 h 81"/>
                <a:gd name="T4" fmla="*/ 65 w 70"/>
                <a:gd name="T5" fmla="*/ 2 h 81"/>
                <a:gd name="T6" fmla="*/ 60 w 70"/>
                <a:gd name="T7" fmla="*/ 1 h 81"/>
                <a:gd name="T8" fmla="*/ 61 w 70"/>
                <a:gd name="T9" fmla="*/ 39 h 81"/>
                <a:gd name="T10" fmla="*/ 61 w 70"/>
                <a:gd name="T11" fmla="*/ 59 h 81"/>
                <a:gd name="T12" fmla="*/ 4 w 70"/>
                <a:gd name="T13" fmla="*/ 0 h 81"/>
                <a:gd name="T14" fmla="*/ 1 w 70"/>
                <a:gd name="T15" fmla="*/ 0 h 81"/>
                <a:gd name="T16" fmla="*/ 1 w 70"/>
                <a:gd name="T17" fmla="*/ 30 h 81"/>
                <a:gd name="T18" fmla="*/ 0 w 70"/>
                <a:gd name="T19" fmla="*/ 80 h 81"/>
                <a:gd name="T20" fmla="*/ 5 w 70"/>
                <a:gd name="T21" fmla="*/ 80 h 81"/>
                <a:gd name="T22" fmla="*/ 10 w 70"/>
                <a:gd name="T23" fmla="*/ 80 h 81"/>
                <a:gd name="T24" fmla="*/ 8 w 70"/>
                <a:gd name="T25" fmla="*/ 42 h 81"/>
                <a:gd name="T26" fmla="*/ 8 w 70"/>
                <a:gd name="T27" fmla="*/ 20 h 81"/>
                <a:gd name="T28" fmla="*/ 65 w 70"/>
                <a:gd name="T29" fmla="*/ 81 h 81"/>
                <a:gd name="T30" fmla="*/ 69 w 70"/>
                <a:gd name="T31" fmla="*/ 81 h 81"/>
                <a:gd name="T32" fmla="*/ 68 w 70"/>
                <a:gd name="T33" fmla="*/ 51 h 81"/>
                <a:gd name="T34" fmla="*/ 70 w 70"/>
                <a:gd name="T35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" h="81">
                  <a:moveTo>
                    <a:pt x="70" y="1"/>
                  </a:moveTo>
                  <a:lnTo>
                    <a:pt x="70" y="1"/>
                  </a:lnTo>
                  <a:cubicBezTo>
                    <a:pt x="68" y="1"/>
                    <a:pt x="67" y="2"/>
                    <a:pt x="65" y="2"/>
                  </a:cubicBezTo>
                  <a:cubicBezTo>
                    <a:pt x="63" y="2"/>
                    <a:pt x="61" y="1"/>
                    <a:pt x="60" y="1"/>
                  </a:cubicBezTo>
                  <a:cubicBezTo>
                    <a:pt x="60" y="11"/>
                    <a:pt x="61" y="28"/>
                    <a:pt x="61" y="39"/>
                  </a:cubicBezTo>
                  <a:cubicBezTo>
                    <a:pt x="61" y="48"/>
                    <a:pt x="61" y="55"/>
                    <a:pt x="61" y="59"/>
                  </a:cubicBezTo>
                  <a:cubicBezTo>
                    <a:pt x="57" y="55"/>
                    <a:pt x="9" y="6"/>
                    <a:pt x="4" y="0"/>
                  </a:cubicBezTo>
                  <a:lnTo>
                    <a:pt x="1" y="0"/>
                  </a:lnTo>
                  <a:cubicBezTo>
                    <a:pt x="1" y="8"/>
                    <a:pt x="1" y="16"/>
                    <a:pt x="1" y="30"/>
                  </a:cubicBezTo>
                  <a:cubicBezTo>
                    <a:pt x="1" y="48"/>
                    <a:pt x="1" y="68"/>
                    <a:pt x="0" y="80"/>
                  </a:cubicBezTo>
                  <a:cubicBezTo>
                    <a:pt x="1" y="80"/>
                    <a:pt x="3" y="80"/>
                    <a:pt x="5" y="80"/>
                  </a:cubicBezTo>
                  <a:cubicBezTo>
                    <a:pt x="7" y="80"/>
                    <a:pt x="9" y="80"/>
                    <a:pt x="10" y="80"/>
                  </a:cubicBezTo>
                  <a:cubicBezTo>
                    <a:pt x="9" y="71"/>
                    <a:pt x="8" y="53"/>
                    <a:pt x="8" y="42"/>
                  </a:cubicBezTo>
                  <a:cubicBezTo>
                    <a:pt x="8" y="33"/>
                    <a:pt x="8" y="25"/>
                    <a:pt x="8" y="20"/>
                  </a:cubicBezTo>
                  <a:cubicBezTo>
                    <a:pt x="13" y="25"/>
                    <a:pt x="60" y="75"/>
                    <a:pt x="65" y="81"/>
                  </a:cubicBezTo>
                  <a:lnTo>
                    <a:pt x="69" y="81"/>
                  </a:lnTo>
                  <a:cubicBezTo>
                    <a:pt x="69" y="74"/>
                    <a:pt x="68" y="66"/>
                    <a:pt x="68" y="51"/>
                  </a:cubicBezTo>
                  <a:cubicBezTo>
                    <a:pt x="68" y="33"/>
                    <a:pt x="69" y="13"/>
                    <a:pt x="70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25" y="4106"/>
              <a:ext cx="24" cy="57"/>
            </a:xfrm>
            <a:custGeom>
              <a:avLst/>
              <a:gdLst>
                <a:gd name="T0" fmla="*/ 40 w 40"/>
                <a:gd name="T1" fmla="*/ 96 h 96"/>
                <a:gd name="T2" fmla="*/ 40 w 40"/>
                <a:gd name="T3" fmla="*/ 96 h 96"/>
                <a:gd name="T4" fmla="*/ 10 w 40"/>
                <a:gd name="T5" fmla="*/ 0 h 96"/>
                <a:gd name="T6" fmla="*/ 0 w 40"/>
                <a:gd name="T7" fmla="*/ 0 h 96"/>
                <a:gd name="T8" fmla="*/ 23 w 40"/>
                <a:gd name="T9" fmla="*/ 88 h 96"/>
                <a:gd name="T10" fmla="*/ 40 w 40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96">
                  <a:moveTo>
                    <a:pt x="40" y="96"/>
                  </a:moveTo>
                  <a:lnTo>
                    <a:pt x="40" y="96"/>
                  </a:lnTo>
                  <a:cubicBezTo>
                    <a:pt x="18" y="60"/>
                    <a:pt x="11" y="26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1" y="28"/>
                    <a:pt x="8" y="58"/>
                    <a:pt x="23" y="88"/>
                  </a:cubicBezTo>
                  <a:cubicBezTo>
                    <a:pt x="27" y="91"/>
                    <a:pt x="35" y="94"/>
                    <a:pt x="40" y="9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" y="3952"/>
              <a:ext cx="319" cy="318"/>
            </a:xfrm>
            <a:custGeom>
              <a:avLst/>
              <a:gdLst>
                <a:gd name="T0" fmla="*/ 543 w 543"/>
                <a:gd name="T1" fmla="*/ 2 h 536"/>
                <a:gd name="T2" fmla="*/ 543 w 543"/>
                <a:gd name="T3" fmla="*/ 2 h 536"/>
                <a:gd name="T4" fmla="*/ 203 w 543"/>
                <a:gd name="T5" fmla="*/ 0 h 536"/>
                <a:gd name="T6" fmla="*/ 178 w 543"/>
                <a:gd name="T7" fmla="*/ 1 h 536"/>
                <a:gd name="T8" fmla="*/ 0 w 543"/>
                <a:gd name="T9" fmla="*/ 194 h 536"/>
                <a:gd name="T10" fmla="*/ 20 w 543"/>
                <a:gd name="T11" fmla="*/ 297 h 536"/>
                <a:gd name="T12" fmla="*/ 55 w 543"/>
                <a:gd name="T13" fmla="*/ 419 h 536"/>
                <a:gd name="T14" fmla="*/ 65 w 543"/>
                <a:gd name="T15" fmla="*/ 419 h 536"/>
                <a:gd name="T16" fmla="*/ 27 w 543"/>
                <a:gd name="T17" fmla="*/ 290 h 536"/>
                <a:gd name="T18" fmla="*/ 27 w 543"/>
                <a:gd name="T19" fmla="*/ 290 h 536"/>
                <a:gd name="T20" fmla="*/ 193 w 543"/>
                <a:gd name="T21" fmla="*/ 387 h 536"/>
                <a:gd name="T22" fmla="*/ 298 w 543"/>
                <a:gd name="T23" fmla="*/ 356 h 536"/>
                <a:gd name="T24" fmla="*/ 298 w 543"/>
                <a:gd name="T25" fmla="*/ 356 h 536"/>
                <a:gd name="T26" fmla="*/ 129 w 543"/>
                <a:gd name="T27" fmla="*/ 536 h 536"/>
                <a:gd name="T28" fmla="*/ 142 w 543"/>
                <a:gd name="T29" fmla="*/ 536 h 536"/>
                <a:gd name="T30" fmla="*/ 301 w 543"/>
                <a:gd name="T31" fmla="*/ 367 h 536"/>
                <a:gd name="T32" fmla="*/ 355 w 543"/>
                <a:gd name="T33" fmla="*/ 302 h 536"/>
                <a:gd name="T34" fmla="*/ 386 w 543"/>
                <a:gd name="T35" fmla="*/ 199 h 536"/>
                <a:gd name="T36" fmla="*/ 387 w 543"/>
                <a:gd name="T37" fmla="*/ 199 h 536"/>
                <a:gd name="T38" fmla="*/ 461 w 543"/>
                <a:gd name="T39" fmla="*/ 536 h 536"/>
                <a:gd name="T40" fmla="*/ 472 w 543"/>
                <a:gd name="T41" fmla="*/ 536 h 536"/>
                <a:gd name="T42" fmla="*/ 397 w 543"/>
                <a:gd name="T43" fmla="*/ 203 h 536"/>
                <a:gd name="T44" fmla="*/ 356 w 543"/>
                <a:gd name="T45" fmla="*/ 91 h 536"/>
                <a:gd name="T46" fmla="*/ 339 w 543"/>
                <a:gd name="T47" fmla="*/ 84 h 536"/>
                <a:gd name="T48" fmla="*/ 377 w 543"/>
                <a:gd name="T49" fmla="*/ 194 h 536"/>
                <a:gd name="T50" fmla="*/ 194 w 543"/>
                <a:gd name="T51" fmla="*/ 377 h 536"/>
                <a:gd name="T52" fmla="*/ 11 w 543"/>
                <a:gd name="T53" fmla="*/ 194 h 536"/>
                <a:gd name="T54" fmla="*/ 194 w 543"/>
                <a:gd name="T55" fmla="*/ 10 h 536"/>
                <a:gd name="T56" fmla="*/ 312 w 543"/>
                <a:gd name="T57" fmla="*/ 54 h 536"/>
                <a:gd name="T58" fmla="*/ 332 w 543"/>
                <a:gd name="T59" fmla="*/ 59 h 536"/>
                <a:gd name="T60" fmla="*/ 332 w 543"/>
                <a:gd name="T61" fmla="*/ 58 h 536"/>
                <a:gd name="T62" fmla="*/ 248 w 543"/>
                <a:gd name="T63" fmla="*/ 10 h 536"/>
                <a:gd name="T64" fmla="*/ 248 w 543"/>
                <a:gd name="T65" fmla="*/ 9 h 536"/>
                <a:gd name="T66" fmla="*/ 543 w 543"/>
                <a:gd name="T67" fmla="*/ 11 h 536"/>
                <a:gd name="T68" fmla="*/ 543 w 543"/>
                <a:gd name="T69" fmla="*/ 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3" h="536">
                  <a:moveTo>
                    <a:pt x="543" y="2"/>
                  </a:moveTo>
                  <a:lnTo>
                    <a:pt x="543" y="2"/>
                  </a:lnTo>
                  <a:cubicBezTo>
                    <a:pt x="543" y="2"/>
                    <a:pt x="285" y="0"/>
                    <a:pt x="203" y="0"/>
                  </a:cubicBezTo>
                  <a:cubicBezTo>
                    <a:pt x="190" y="0"/>
                    <a:pt x="181" y="1"/>
                    <a:pt x="178" y="1"/>
                  </a:cubicBezTo>
                  <a:cubicBezTo>
                    <a:pt x="77" y="8"/>
                    <a:pt x="0" y="97"/>
                    <a:pt x="0" y="194"/>
                  </a:cubicBezTo>
                  <a:cubicBezTo>
                    <a:pt x="0" y="222"/>
                    <a:pt x="7" y="254"/>
                    <a:pt x="20" y="297"/>
                  </a:cubicBezTo>
                  <a:cubicBezTo>
                    <a:pt x="36" y="354"/>
                    <a:pt x="55" y="419"/>
                    <a:pt x="55" y="419"/>
                  </a:cubicBezTo>
                  <a:lnTo>
                    <a:pt x="65" y="419"/>
                  </a:lnTo>
                  <a:lnTo>
                    <a:pt x="27" y="290"/>
                  </a:lnTo>
                  <a:lnTo>
                    <a:pt x="27" y="290"/>
                  </a:lnTo>
                  <a:cubicBezTo>
                    <a:pt x="55" y="344"/>
                    <a:pt x="120" y="387"/>
                    <a:pt x="193" y="387"/>
                  </a:cubicBezTo>
                  <a:cubicBezTo>
                    <a:pt x="232" y="387"/>
                    <a:pt x="269" y="376"/>
                    <a:pt x="298" y="356"/>
                  </a:cubicBezTo>
                  <a:lnTo>
                    <a:pt x="298" y="356"/>
                  </a:lnTo>
                  <a:lnTo>
                    <a:pt x="129" y="536"/>
                  </a:lnTo>
                  <a:lnTo>
                    <a:pt x="142" y="536"/>
                  </a:lnTo>
                  <a:cubicBezTo>
                    <a:pt x="142" y="536"/>
                    <a:pt x="261" y="410"/>
                    <a:pt x="301" y="367"/>
                  </a:cubicBezTo>
                  <a:cubicBezTo>
                    <a:pt x="332" y="334"/>
                    <a:pt x="348" y="313"/>
                    <a:pt x="355" y="302"/>
                  </a:cubicBezTo>
                  <a:cubicBezTo>
                    <a:pt x="363" y="289"/>
                    <a:pt x="387" y="253"/>
                    <a:pt x="386" y="199"/>
                  </a:cubicBezTo>
                  <a:lnTo>
                    <a:pt x="387" y="199"/>
                  </a:lnTo>
                  <a:lnTo>
                    <a:pt x="461" y="536"/>
                  </a:lnTo>
                  <a:lnTo>
                    <a:pt x="472" y="536"/>
                  </a:lnTo>
                  <a:cubicBezTo>
                    <a:pt x="472" y="536"/>
                    <a:pt x="409" y="260"/>
                    <a:pt x="397" y="203"/>
                  </a:cubicBezTo>
                  <a:cubicBezTo>
                    <a:pt x="385" y="146"/>
                    <a:pt x="371" y="111"/>
                    <a:pt x="356" y="91"/>
                  </a:cubicBezTo>
                  <a:cubicBezTo>
                    <a:pt x="351" y="88"/>
                    <a:pt x="343" y="84"/>
                    <a:pt x="339" y="84"/>
                  </a:cubicBezTo>
                  <a:cubicBezTo>
                    <a:pt x="361" y="111"/>
                    <a:pt x="377" y="153"/>
                    <a:pt x="377" y="194"/>
                  </a:cubicBezTo>
                  <a:cubicBezTo>
                    <a:pt x="377" y="295"/>
                    <a:pt x="295" y="377"/>
                    <a:pt x="194" y="377"/>
                  </a:cubicBezTo>
                  <a:cubicBezTo>
                    <a:pt x="93" y="377"/>
                    <a:pt x="11" y="295"/>
                    <a:pt x="11" y="194"/>
                  </a:cubicBezTo>
                  <a:cubicBezTo>
                    <a:pt x="11" y="93"/>
                    <a:pt x="93" y="10"/>
                    <a:pt x="194" y="10"/>
                  </a:cubicBezTo>
                  <a:cubicBezTo>
                    <a:pt x="239" y="10"/>
                    <a:pt x="280" y="27"/>
                    <a:pt x="312" y="54"/>
                  </a:cubicBezTo>
                  <a:cubicBezTo>
                    <a:pt x="319" y="55"/>
                    <a:pt x="327" y="57"/>
                    <a:pt x="332" y="59"/>
                  </a:cubicBezTo>
                  <a:lnTo>
                    <a:pt x="332" y="58"/>
                  </a:lnTo>
                  <a:cubicBezTo>
                    <a:pt x="309" y="36"/>
                    <a:pt x="280" y="19"/>
                    <a:pt x="248" y="10"/>
                  </a:cubicBezTo>
                  <a:cubicBezTo>
                    <a:pt x="248" y="9"/>
                    <a:pt x="248" y="9"/>
                    <a:pt x="248" y="9"/>
                  </a:cubicBezTo>
                  <a:lnTo>
                    <a:pt x="543" y="11"/>
                  </a:lnTo>
                  <a:lnTo>
                    <a:pt x="543" y="2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2" y="4179"/>
              <a:ext cx="53" cy="34"/>
            </a:xfrm>
            <a:custGeom>
              <a:avLst/>
              <a:gdLst>
                <a:gd name="T0" fmla="*/ 20 w 90"/>
                <a:gd name="T1" fmla="*/ 5 h 56"/>
                <a:gd name="T2" fmla="*/ 20 w 90"/>
                <a:gd name="T3" fmla="*/ 5 h 56"/>
                <a:gd name="T4" fmla="*/ 0 w 90"/>
                <a:gd name="T5" fmla="*/ 0 h 56"/>
                <a:gd name="T6" fmla="*/ 82 w 90"/>
                <a:gd name="T7" fmla="*/ 56 h 56"/>
                <a:gd name="T8" fmla="*/ 90 w 90"/>
                <a:gd name="T9" fmla="*/ 48 h 56"/>
                <a:gd name="T10" fmla="*/ 20 w 90"/>
                <a:gd name="T1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6">
                  <a:moveTo>
                    <a:pt x="20" y="5"/>
                  </a:moveTo>
                  <a:lnTo>
                    <a:pt x="20" y="5"/>
                  </a:lnTo>
                  <a:cubicBezTo>
                    <a:pt x="13" y="4"/>
                    <a:pt x="5" y="2"/>
                    <a:pt x="0" y="0"/>
                  </a:cubicBezTo>
                  <a:cubicBezTo>
                    <a:pt x="22" y="25"/>
                    <a:pt x="52" y="45"/>
                    <a:pt x="82" y="56"/>
                  </a:cubicBezTo>
                  <a:lnTo>
                    <a:pt x="90" y="48"/>
                  </a:lnTo>
                  <a:cubicBezTo>
                    <a:pt x="58" y="37"/>
                    <a:pt x="34" y="20"/>
                    <a:pt x="20" y="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213" y="4174"/>
              <a:ext cx="111" cy="46"/>
            </a:xfrm>
            <a:custGeom>
              <a:avLst/>
              <a:gdLst>
                <a:gd name="T0" fmla="*/ 186 w 188"/>
                <a:gd name="T1" fmla="*/ 0 h 77"/>
                <a:gd name="T2" fmla="*/ 186 w 188"/>
                <a:gd name="T3" fmla="*/ 0 h 77"/>
                <a:gd name="T4" fmla="*/ 44 w 188"/>
                <a:gd name="T5" fmla="*/ 67 h 77"/>
                <a:gd name="T6" fmla="*/ 9 w 188"/>
                <a:gd name="T7" fmla="*/ 63 h 77"/>
                <a:gd name="T8" fmla="*/ 0 w 188"/>
                <a:gd name="T9" fmla="*/ 72 h 77"/>
                <a:gd name="T10" fmla="*/ 44 w 188"/>
                <a:gd name="T11" fmla="*/ 77 h 77"/>
                <a:gd name="T12" fmla="*/ 188 w 188"/>
                <a:gd name="T13" fmla="*/ 12 h 77"/>
                <a:gd name="T14" fmla="*/ 186 w 188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77">
                  <a:moveTo>
                    <a:pt x="186" y="0"/>
                  </a:moveTo>
                  <a:lnTo>
                    <a:pt x="186" y="0"/>
                  </a:lnTo>
                  <a:cubicBezTo>
                    <a:pt x="153" y="40"/>
                    <a:pt x="102" y="67"/>
                    <a:pt x="44" y="67"/>
                  </a:cubicBezTo>
                  <a:cubicBezTo>
                    <a:pt x="31" y="67"/>
                    <a:pt x="19" y="65"/>
                    <a:pt x="9" y="63"/>
                  </a:cubicBezTo>
                  <a:lnTo>
                    <a:pt x="0" y="72"/>
                  </a:lnTo>
                  <a:cubicBezTo>
                    <a:pt x="16" y="76"/>
                    <a:pt x="31" y="77"/>
                    <a:pt x="44" y="77"/>
                  </a:cubicBezTo>
                  <a:cubicBezTo>
                    <a:pt x="104" y="77"/>
                    <a:pt x="156" y="49"/>
                    <a:pt x="188" y="12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54" y="3980"/>
              <a:ext cx="214" cy="188"/>
            </a:xfrm>
            <a:custGeom>
              <a:avLst/>
              <a:gdLst>
                <a:gd name="T0" fmla="*/ 355 w 365"/>
                <a:gd name="T1" fmla="*/ 0 h 316"/>
                <a:gd name="T2" fmla="*/ 355 w 365"/>
                <a:gd name="T3" fmla="*/ 0 h 316"/>
                <a:gd name="T4" fmla="*/ 337 w 365"/>
                <a:gd name="T5" fmla="*/ 183 h 316"/>
                <a:gd name="T6" fmla="*/ 337 w 365"/>
                <a:gd name="T7" fmla="*/ 183 h 316"/>
                <a:gd name="T8" fmla="*/ 296 w 365"/>
                <a:gd name="T9" fmla="*/ 81 h 316"/>
                <a:gd name="T10" fmla="*/ 144 w 365"/>
                <a:gd name="T11" fmla="*/ 9 h 316"/>
                <a:gd name="T12" fmla="*/ 0 w 365"/>
                <a:gd name="T13" fmla="*/ 74 h 316"/>
                <a:gd name="T14" fmla="*/ 8 w 365"/>
                <a:gd name="T15" fmla="*/ 81 h 316"/>
                <a:gd name="T16" fmla="*/ 144 w 365"/>
                <a:gd name="T17" fmla="*/ 19 h 316"/>
                <a:gd name="T18" fmla="*/ 297 w 365"/>
                <a:gd name="T19" fmla="*/ 100 h 316"/>
                <a:gd name="T20" fmla="*/ 327 w 365"/>
                <a:gd name="T21" fmla="*/ 235 h 316"/>
                <a:gd name="T22" fmla="*/ 303 w 365"/>
                <a:gd name="T23" fmla="*/ 303 h 316"/>
                <a:gd name="T24" fmla="*/ 306 w 365"/>
                <a:gd name="T25" fmla="*/ 316 h 316"/>
                <a:gd name="T26" fmla="*/ 347 w 365"/>
                <a:gd name="T27" fmla="*/ 177 h 316"/>
                <a:gd name="T28" fmla="*/ 365 w 365"/>
                <a:gd name="T29" fmla="*/ 0 h 316"/>
                <a:gd name="T30" fmla="*/ 355 w 365"/>
                <a:gd name="T3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316">
                  <a:moveTo>
                    <a:pt x="355" y="0"/>
                  </a:moveTo>
                  <a:lnTo>
                    <a:pt x="355" y="0"/>
                  </a:lnTo>
                  <a:lnTo>
                    <a:pt x="337" y="183"/>
                  </a:lnTo>
                  <a:lnTo>
                    <a:pt x="337" y="183"/>
                  </a:lnTo>
                  <a:cubicBezTo>
                    <a:pt x="334" y="148"/>
                    <a:pt x="317" y="107"/>
                    <a:pt x="296" y="81"/>
                  </a:cubicBezTo>
                  <a:cubicBezTo>
                    <a:pt x="259" y="36"/>
                    <a:pt x="205" y="9"/>
                    <a:pt x="144" y="9"/>
                  </a:cubicBezTo>
                  <a:cubicBezTo>
                    <a:pt x="87" y="9"/>
                    <a:pt x="35" y="34"/>
                    <a:pt x="0" y="74"/>
                  </a:cubicBezTo>
                  <a:lnTo>
                    <a:pt x="8" y="81"/>
                  </a:lnTo>
                  <a:cubicBezTo>
                    <a:pt x="41" y="43"/>
                    <a:pt x="89" y="19"/>
                    <a:pt x="144" y="19"/>
                  </a:cubicBezTo>
                  <a:cubicBezTo>
                    <a:pt x="212" y="19"/>
                    <a:pt x="266" y="53"/>
                    <a:pt x="297" y="100"/>
                  </a:cubicBezTo>
                  <a:cubicBezTo>
                    <a:pt x="324" y="142"/>
                    <a:pt x="333" y="195"/>
                    <a:pt x="327" y="235"/>
                  </a:cubicBezTo>
                  <a:cubicBezTo>
                    <a:pt x="325" y="248"/>
                    <a:pt x="320" y="274"/>
                    <a:pt x="303" y="303"/>
                  </a:cubicBezTo>
                  <a:lnTo>
                    <a:pt x="306" y="316"/>
                  </a:lnTo>
                  <a:cubicBezTo>
                    <a:pt x="327" y="283"/>
                    <a:pt x="338" y="253"/>
                    <a:pt x="347" y="177"/>
                  </a:cubicBezTo>
                  <a:cubicBezTo>
                    <a:pt x="353" y="118"/>
                    <a:pt x="365" y="0"/>
                    <a:pt x="365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8" y="1781874"/>
            <a:ext cx="7922493" cy="1884039"/>
          </a:xfrm>
        </p:spPr>
        <p:txBody>
          <a:bodyPr>
            <a:noAutofit/>
          </a:bodyPr>
          <a:lstStyle/>
          <a:p>
            <a:r>
              <a:rPr lang="en-US" sz="3600" dirty="0" smtClean="0"/>
              <a:t>CTA: CERN (CASTOR) Tape Archive</a:t>
            </a:r>
            <a:br>
              <a:rPr lang="en-US" sz="3600" dirty="0" smtClean="0"/>
            </a:br>
            <a:r>
              <a:rPr lang="en-US" sz="3600" dirty="0" smtClean="0"/>
              <a:t>Rationale and Status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431800" y="3587750"/>
            <a:ext cx="7980219" cy="819944"/>
          </a:xfrm>
        </p:spPr>
        <p:txBody>
          <a:bodyPr>
            <a:noAutofit/>
          </a:bodyPr>
          <a:lstStyle/>
          <a:p>
            <a:r>
              <a:rPr lang="en-US" sz="1600" dirty="0"/>
              <a:t>Germán Cancio, Daniele Kruse, Eric Cano, Steven Murray</a:t>
            </a:r>
          </a:p>
          <a:p>
            <a:endParaRPr lang="en-US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CTA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9144000" cy="939800"/>
          </a:xfrm>
        </p:spPr>
        <p:txBody>
          <a:bodyPr/>
          <a:lstStyle/>
          <a:p>
            <a:pPr algn="ctr"/>
            <a:r>
              <a:rPr lang="en-US" dirty="0" smtClean="0"/>
              <a:t>Scheduling a CTA archival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8041" y="1446057"/>
            <a:ext cx="1584960" cy="1741714"/>
            <a:chOff x="6278880" y="3074126"/>
            <a:chExt cx="1584960" cy="1741714"/>
          </a:xfrm>
        </p:grpSpPr>
        <p:sp>
          <p:nvSpPr>
            <p:cNvPr id="8" name="Rectangle 7"/>
            <p:cNvSpPr/>
            <p:nvPr/>
          </p:nvSpPr>
          <p:spPr>
            <a:xfrm>
              <a:off x="6278880" y="3074126"/>
              <a:ext cx="1584960" cy="17417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Scheduler object store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731272" y="3160749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367787" y="3231349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39203" y="3428634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95399" y="3452279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94213" y="4514971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71360" y="4252999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80179" y="4374041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5385683" y="1645339"/>
            <a:ext cx="1686579" cy="5506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tapeserverd</a:t>
            </a:r>
            <a:endParaRPr lang="en-US" dirty="0"/>
          </a:p>
        </p:txBody>
      </p:sp>
      <p:grpSp>
        <p:nvGrpSpPr>
          <p:cNvPr id="17" name="Group 2"/>
          <p:cNvGrpSpPr/>
          <p:nvPr/>
        </p:nvGrpSpPr>
        <p:grpSpPr>
          <a:xfrm>
            <a:off x="5830248" y="2263280"/>
            <a:ext cx="797449" cy="652882"/>
            <a:chOff x="7750629" y="1881052"/>
            <a:chExt cx="797449" cy="652882"/>
          </a:xfrm>
        </p:grpSpPr>
        <p:sp>
          <p:nvSpPr>
            <p:cNvPr id="18" name="Flowchart: Sequential Access Storage 11"/>
            <p:cNvSpPr/>
            <p:nvPr/>
          </p:nvSpPr>
          <p:spPr>
            <a:xfrm>
              <a:off x="7750629" y="1881052"/>
              <a:ext cx="797449" cy="652882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6"/>
            <p:cNvSpPr txBox="1"/>
            <p:nvPr/>
          </p:nvSpPr>
          <p:spPr>
            <a:xfrm>
              <a:off x="7808391" y="2012119"/>
              <a:ext cx="684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Tape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3652457" y="1916779"/>
            <a:ext cx="161151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83490" y="1030558"/>
            <a:ext cx="1498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Pull the next eligible tape to be mounted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132681" y="3662924"/>
            <a:ext cx="36472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Single step “</a:t>
            </a:r>
            <a:r>
              <a:rPr lang="en-US" sz="1600" b="1" dirty="0"/>
              <a:t>p</a:t>
            </a:r>
            <a:r>
              <a:rPr lang="en-US" sz="1600" b="1" dirty="0" smtClean="0"/>
              <a:t>ull” scheduling using only a single type of daemon</a:t>
            </a:r>
          </a:p>
          <a:p>
            <a:endParaRPr lang="en-US" sz="1600" b="1" dirty="0"/>
          </a:p>
          <a:p>
            <a:r>
              <a:rPr lang="en-US" sz="1600" b="1" dirty="0" smtClean="0"/>
              <a:t>Tape and drive scheduled simultaneously</a:t>
            </a:r>
          </a:p>
          <a:p>
            <a:endParaRPr lang="en-US" sz="1600" b="1" dirty="0"/>
          </a:p>
          <a:p>
            <a:r>
              <a:rPr lang="en-US" sz="1600" b="1" dirty="0" smtClean="0"/>
              <a:t>Workload is naturally  load balanced across eligible drives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5020544" y="3517833"/>
            <a:ext cx="3759389" cy="22903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for CTA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800" dirty="0"/>
              <a:t>Simpler solution for a simpler problem</a:t>
            </a:r>
          </a:p>
          <a:p>
            <a:r>
              <a:rPr lang="en-US" sz="2800" dirty="0"/>
              <a:t>No need to support random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Tape access has </a:t>
            </a:r>
            <a:r>
              <a:rPr lang="en-US" sz="2400" dirty="0" smtClean="0"/>
              <a:t>evolved from </a:t>
            </a:r>
            <a:r>
              <a:rPr lang="en-US" sz="2400" dirty="0"/>
              <a:t>random </a:t>
            </a:r>
            <a:r>
              <a:rPr lang="en-US" sz="2400" dirty="0" smtClean="0"/>
              <a:t>access to </a:t>
            </a:r>
            <a:r>
              <a:rPr lang="en-US" sz="2400" dirty="0"/>
              <a:t>bulk archival and retrieval</a:t>
            </a:r>
          </a:p>
          <a:p>
            <a:r>
              <a:rPr lang="en-US" sz="2800" dirty="0" smtClean="0"/>
              <a:t>Centralized </a:t>
            </a:r>
            <a:r>
              <a:rPr lang="en-US" sz="2800" dirty="0"/>
              <a:t>disk scheduling no longer needed</a:t>
            </a:r>
          </a:p>
          <a:p>
            <a:pPr lvl="1"/>
            <a:r>
              <a:rPr lang="en-US" sz="2400" dirty="0"/>
              <a:t>Distributed striped file systems now exist</a:t>
            </a:r>
          </a:p>
          <a:p>
            <a:pPr lvl="1"/>
            <a:r>
              <a:rPr lang="en-US" sz="2400" dirty="0"/>
              <a:t>Only really need to prioritize tape streams</a:t>
            </a:r>
          </a:p>
          <a:p>
            <a:pPr lvl="1"/>
            <a:r>
              <a:rPr lang="en-US" sz="2400" dirty="0"/>
              <a:t>Can concentrate on scheduling </a:t>
            </a:r>
            <a:r>
              <a:rPr lang="en-US" sz="2400" dirty="0" smtClean="0"/>
              <a:t>tape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for CTA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Less wire protocols</a:t>
            </a:r>
          </a:p>
          <a:p>
            <a:pPr lvl="1"/>
            <a:r>
              <a:rPr lang="en-US" sz="2400" dirty="0"/>
              <a:t>Will follow the EOS approach of using </a:t>
            </a:r>
            <a:r>
              <a:rPr lang="en-US" sz="2400" dirty="0" err="1"/>
              <a:t>XrootD</a:t>
            </a:r>
            <a:endParaRPr lang="en-US" sz="2400" dirty="0"/>
          </a:p>
          <a:p>
            <a:r>
              <a:rPr lang="en-US" sz="2800" dirty="0"/>
              <a:t>All scheduling information in one place</a:t>
            </a:r>
          </a:p>
          <a:p>
            <a:pPr marL="36576" indent="0">
              <a:buNone/>
            </a:pPr>
            <a:r>
              <a:rPr lang="en-US" sz="2800" dirty="0"/>
              <a:t>     (hardware catalogues, queues, policies)</a:t>
            </a:r>
          </a:p>
          <a:p>
            <a:pPr lvl="1"/>
            <a:r>
              <a:rPr lang="en-US" sz="2400" dirty="0"/>
              <a:t>Global view</a:t>
            </a:r>
          </a:p>
          <a:p>
            <a:pPr lvl="1"/>
            <a:r>
              <a:rPr lang="en-US" sz="2400" dirty="0"/>
              <a:t>Easier to understand</a:t>
            </a:r>
          </a:p>
          <a:p>
            <a:pPr lvl="1"/>
            <a:r>
              <a:rPr lang="en-US" sz="2400" dirty="0"/>
              <a:t>Easier to improve</a:t>
            </a:r>
          </a:p>
          <a:p>
            <a:pPr lvl="1"/>
            <a:r>
              <a:rPr lang="en-US" sz="2400" dirty="0"/>
              <a:t>Easier to maintain</a:t>
            </a:r>
          </a:p>
          <a:p>
            <a:r>
              <a:rPr lang="en-US" sz="2800" dirty="0"/>
              <a:t>Support preemptive scheduling</a:t>
            </a:r>
          </a:p>
          <a:p>
            <a:pPr lvl="1"/>
            <a:r>
              <a:rPr lang="en-US" sz="2400" dirty="0"/>
              <a:t>Throttle repack and tape verification</a:t>
            </a:r>
          </a:p>
          <a:p>
            <a:pPr lvl="1"/>
            <a:r>
              <a:rPr lang="en-US" sz="2400" dirty="0"/>
              <a:t>Use</a:t>
            </a:r>
            <a:r>
              <a:rPr lang="en-US" sz="2400"/>
              <a:t> drives 100% of the time with little operator effort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0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for CTA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Avoid</a:t>
            </a:r>
            <a:r>
              <a:rPr lang="en-US"/>
              <a:t> duplication of disk management between CASTOR and EOS</a:t>
            </a:r>
            <a:endParaRPr lang="en-US" dirty="0"/>
          </a:p>
          <a:p>
            <a:r>
              <a:rPr lang="en-US"/>
              <a:t>Preserve the knowledge and code driving the tape hardware from CASTOR</a:t>
            </a:r>
            <a:endParaRPr lang="en-US" dirty="0"/>
          </a:p>
          <a:p>
            <a:r>
              <a:rPr lang="en-US"/>
              <a:t>System boundary between EOS and CTA</a:t>
            </a:r>
            <a:endParaRPr lang="en-US" dirty="0"/>
          </a:p>
          <a:p>
            <a:pPr lvl="1"/>
            <a:r>
              <a:rPr lang="en-US"/>
              <a:t>Clean separation of concerns</a:t>
            </a:r>
            <a:endParaRPr lang="en-US" dirty="0"/>
          </a:p>
          <a:p>
            <a:pPr lvl="1"/>
            <a:r>
              <a:rPr lang="en-US"/>
              <a:t>Independent EOS and CTA releases</a:t>
            </a:r>
            <a:endParaRPr lang="en-US" dirty="0"/>
          </a:p>
          <a:p>
            <a:r>
              <a:rPr lang="en-US"/>
              <a:t>Simpler system to operate</a:t>
            </a:r>
            <a:endParaRPr lang="en-US" dirty="0"/>
          </a:p>
          <a:p>
            <a:pPr lvl="1"/>
            <a:r>
              <a:rPr lang="en-US"/>
              <a:t>Less daemons</a:t>
            </a:r>
            <a:endParaRPr lang="en-US" dirty="0"/>
          </a:p>
          <a:p>
            <a:pPr lvl="1"/>
            <a:r>
              <a:rPr lang="en-US"/>
              <a:t>Tape operators responsible for stager disks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2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What was in the prototype</a:t>
            </a:r>
          </a:p>
          <a:p>
            <a:r>
              <a:rPr lang="en-US" dirty="0" smtClean="0"/>
              <a:t>End user and admin command-line tools</a:t>
            </a:r>
          </a:p>
          <a:p>
            <a:r>
              <a:rPr lang="en-US" dirty="0" smtClean="0"/>
              <a:t>Frontend server – A CTA plugin for </a:t>
            </a:r>
            <a:r>
              <a:rPr lang="en-US" dirty="0" err="1" smtClean="0"/>
              <a:t>xrootd</a:t>
            </a:r>
            <a:endParaRPr lang="en-US" dirty="0" smtClean="0"/>
          </a:p>
          <a:p>
            <a:r>
              <a:rPr lang="en-US" dirty="0" smtClean="0"/>
              <a:t>Ported </a:t>
            </a:r>
            <a:r>
              <a:rPr lang="en-US" smtClean="0"/>
              <a:t>tapeserverd</a:t>
            </a:r>
            <a:r>
              <a:rPr lang="en-US" dirty="0" smtClean="0"/>
              <a:t> </a:t>
            </a:r>
            <a:r>
              <a:rPr lang="en-US" dirty="0" smtClean="0"/>
              <a:t>from CASTOR to CTA</a:t>
            </a:r>
          </a:p>
          <a:p>
            <a:r>
              <a:rPr lang="en-US" dirty="0" smtClean="0"/>
              <a:t>Central object store for scheduling</a:t>
            </a:r>
          </a:p>
          <a:p>
            <a:pPr lvl="1"/>
            <a:r>
              <a:rPr lang="en-US" dirty="0" smtClean="0"/>
              <a:t>Hardware catalogues</a:t>
            </a:r>
          </a:p>
          <a:p>
            <a:pPr lvl="1"/>
            <a:r>
              <a:rPr lang="en-US" dirty="0" smtClean="0"/>
              <a:t>Policies</a:t>
            </a:r>
          </a:p>
          <a:p>
            <a:pPr lvl="1"/>
            <a:r>
              <a:rPr lang="en-US" dirty="0" smtClean="0"/>
              <a:t>Queues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1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CTA prototype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/>
              <a:t>What was shown by a demo of the prototype</a:t>
            </a:r>
          </a:p>
          <a:p>
            <a:r>
              <a:rPr lang="en-US" dirty="0"/>
              <a:t>Archived files from EOS to tape</a:t>
            </a:r>
          </a:p>
          <a:p>
            <a:r>
              <a:rPr lang="en-US" dirty="0"/>
              <a:t>2 tape drives were used in parallel</a:t>
            </a:r>
          </a:p>
          <a:p>
            <a:r>
              <a:rPr lang="en-US" dirty="0"/>
              <a:t>Each EOS file had two tape replicas</a:t>
            </a:r>
          </a:p>
          <a:p>
            <a:r>
              <a:rPr lang="en-US" dirty="0"/>
              <a:t>Retrieved the file back from tape to EOS</a:t>
            </a:r>
          </a:p>
          <a:p>
            <a:r>
              <a:rPr lang="en-US" dirty="0"/>
              <a:t>Provided a user interface targeted at end users and at </a:t>
            </a:r>
            <a:r>
              <a:rPr lang="en-US" dirty="0" smtClean="0"/>
              <a:t>administrators</a:t>
            </a:r>
            <a:endParaRPr lang="en-US" dirty="0"/>
          </a:p>
          <a:p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6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US" dirty="0" smtClean="0"/>
              <a:t>CTA commands used during the demo</a:t>
            </a:r>
          </a:p>
          <a:p>
            <a:pPr marL="36576" indent="0">
              <a:buNone/>
            </a:pPr>
            <a:endParaRPr lang="en-US" dirty="0" smtClean="0"/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 err="1"/>
              <a:t>logicallibrary</a:t>
            </a:r>
            <a:r>
              <a:rPr lang="en-US" dirty="0"/>
              <a:t> add -n IBM1JB -m "the test lib"</a:t>
            </a:r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 err="1"/>
              <a:t>tapepool</a:t>
            </a:r>
            <a:r>
              <a:rPr lang="en-US" dirty="0"/>
              <a:t> add -n </a:t>
            </a:r>
            <a:r>
              <a:rPr lang="en-US" dirty="0" err="1"/>
              <a:t>cms</a:t>
            </a:r>
            <a:r>
              <a:rPr lang="en-US" dirty="0"/>
              <a:t> -p 15 -m "CMS raw"</a:t>
            </a:r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/>
              <a:t>tape add -v I21748 -l IBM1JB -t </a:t>
            </a:r>
            <a:r>
              <a:rPr lang="en-US" dirty="0" err="1"/>
              <a:t>cms</a:t>
            </a:r>
            <a:r>
              <a:rPr lang="en-US" dirty="0"/>
              <a:t> -c 1000000000000 -m "A </a:t>
            </a:r>
            <a:r>
              <a:rPr lang="en-US" dirty="0" err="1"/>
              <a:t>cta</a:t>
            </a:r>
            <a:r>
              <a:rPr lang="en-US" dirty="0"/>
              <a:t> tape"</a:t>
            </a:r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/>
              <a:t>tape add -v I21805 -l IBM1JB -t </a:t>
            </a:r>
            <a:r>
              <a:rPr lang="en-US" dirty="0" err="1"/>
              <a:t>cms</a:t>
            </a:r>
            <a:r>
              <a:rPr lang="en-US" dirty="0"/>
              <a:t> -c 1000000000000 -m "A </a:t>
            </a:r>
            <a:r>
              <a:rPr lang="en-US" dirty="0" err="1"/>
              <a:t>cta</a:t>
            </a:r>
            <a:r>
              <a:rPr lang="en-US" dirty="0"/>
              <a:t> tape"</a:t>
            </a:r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/>
              <a:t>tape add -v I21902 -l IBM1JB -t </a:t>
            </a:r>
            <a:r>
              <a:rPr lang="en-US" dirty="0" err="1"/>
              <a:t>cms</a:t>
            </a:r>
            <a:r>
              <a:rPr lang="en-US" dirty="0"/>
              <a:t> -c 1000000000000 -m "A </a:t>
            </a:r>
            <a:r>
              <a:rPr lang="en-US" dirty="0" err="1"/>
              <a:t>cta</a:t>
            </a:r>
            <a:r>
              <a:rPr lang="en-US" dirty="0"/>
              <a:t> tape"</a:t>
            </a:r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 err="1"/>
              <a:t>storageclass</a:t>
            </a:r>
            <a:r>
              <a:rPr lang="en-US" dirty="0"/>
              <a:t> add -n single -</a:t>
            </a:r>
            <a:r>
              <a:rPr lang="en-US" dirty="0" err="1"/>
              <a:t>i</a:t>
            </a:r>
            <a:r>
              <a:rPr lang="en-US" dirty="0"/>
              <a:t> 2 -c 1 -m "A single copy class"</a:t>
            </a:r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 err="1"/>
              <a:t>archiveroute</a:t>
            </a:r>
            <a:r>
              <a:rPr lang="en-US" dirty="0"/>
              <a:t> add -s single -c 1 -t </a:t>
            </a:r>
            <a:r>
              <a:rPr lang="en-US" dirty="0" err="1"/>
              <a:t>cms</a:t>
            </a:r>
            <a:r>
              <a:rPr lang="en-US" dirty="0"/>
              <a:t> -m "Route to </a:t>
            </a:r>
            <a:r>
              <a:rPr lang="en-US" dirty="0" err="1"/>
              <a:t>cms</a:t>
            </a:r>
            <a:r>
              <a:rPr lang="en-US" dirty="0"/>
              <a:t>"</a:t>
            </a:r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cms</a:t>
            </a:r>
            <a:endParaRPr lang="en-US" dirty="0"/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 err="1"/>
              <a:t>setstorageclass</a:t>
            </a:r>
            <a:r>
              <a:rPr lang="en-US" dirty="0"/>
              <a:t> /</a:t>
            </a:r>
            <a:r>
              <a:rPr lang="en-US" dirty="0" err="1"/>
              <a:t>cms</a:t>
            </a:r>
            <a:r>
              <a:rPr lang="en-US" dirty="0"/>
              <a:t> single</a:t>
            </a:r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/>
              <a:t>archive "</a:t>
            </a:r>
            <a:r>
              <a:rPr lang="en-US" dirty="0" err="1"/>
              <a:t>eos</a:t>
            </a:r>
            <a:r>
              <a:rPr lang="en-US" dirty="0"/>
              <a:t>://</a:t>
            </a:r>
            <a:r>
              <a:rPr lang="en-US" dirty="0" err="1"/>
              <a:t>eos</a:t>
            </a:r>
            <a:r>
              <a:rPr lang="en-US" dirty="0"/>
              <a:t>/</a:t>
            </a:r>
            <a:r>
              <a:rPr lang="en-US" dirty="0" err="1"/>
              <a:t>cms</a:t>
            </a:r>
            <a:r>
              <a:rPr lang="en-US" dirty="0"/>
              <a:t>/</a:t>
            </a:r>
            <a:r>
              <a:rPr lang="en-US" dirty="0" err="1"/>
              <a:t>smallfile</a:t>
            </a:r>
            <a:r>
              <a:rPr lang="en-US" dirty="0"/>
              <a:t>" /</a:t>
            </a:r>
            <a:r>
              <a:rPr lang="en-US" dirty="0" err="1"/>
              <a:t>cms</a:t>
            </a:r>
            <a:r>
              <a:rPr lang="en-US" dirty="0"/>
              <a:t>/</a:t>
            </a:r>
            <a:r>
              <a:rPr lang="en-US" dirty="0" err="1"/>
              <a:t>smallfile</a:t>
            </a:r>
            <a:endParaRPr lang="en-US" dirty="0"/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/>
              <a:t>ls /</a:t>
            </a:r>
            <a:r>
              <a:rPr lang="en-US" dirty="0" err="1"/>
              <a:t>cms</a:t>
            </a:r>
            <a:endParaRPr lang="en-US" dirty="0"/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 err="1"/>
              <a:t>listpendingarchives</a:t>
            </a:r>
            <a:endParaRPr lang="en-US" dirty="0"/>
          </a:p>
          <a:p>
            <a:pPr marL="448056" lvl="1" indent="0">
              <a:buNone/>
            </a:pPr>
            <a:r>
              <a:rPr lang="en-US" dirty="0" smtClean="0"/>
              <a:t>		sleep </a:t>
            </a:r>
            <a:r>
              <a:rPr lang="en-US" dirty="0"/>
              <a:t>60</a:t>
            </a:r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/>
              <a:t>ls /</a:t>
            </a:r>
            <a:r>
              <a:rPr lang="en-US" dirty="0" err="1"/>
              <a:t>cms</a:t>
            </a:r>
            <a:endParaRPr lang="en-US" dirty="0"/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/>
              <a:t>retrieve /</a:t>
            </a:r>
            <a:r>
              <a:rPr lang="en-US" dirty="0" err="1"/>
              <a:t>cms</a:t>
            </a:r>
            <a:r>
              <a:rPr lang="en-US" dirty="0"/>
              <a:t>/</a:t>
            </a:r>
            <a:r>
              <a:rPr lang="en-US" dirty="0" err="1"/>
              <a:t>smallfile</a:t>
            </a:r>
            <a:r>
              <a:rPr lang="en-US" dirty="0"/>
              <a:t> "</a:t>
            </a:r>
            <a:r>
              <a:rPr lang="en-US" dirty="0" err="1"/>
              <a:t>eos</a:t>
            </a:r>
            <a:r>
              <a:rPr lang="en-US" dirty="0"/>
              <a:t>://</a:t>
            </a:r>
            <a:r>
              <a:rPr lang="en-US" dirty="0" err="1"/>
              <a:t>eos</a:t>
            </a:r>
            <a:r>
              <a:rPr lang="en-US" dirty="0"/>
              <a:t>/</a:t>
            </a:r>
            <a:r>
              <a:rPr lang="en-US" dirty="0" err="1"/>
              <a:t>cms</a:t>
            </a:r>
            <a:r>
              <a:rPr lang="en-US" dirty="0"/>
              <a:t>/</a:t>
            </a:r>
            <a:r>
              <a:rPr lang="en-US" dirty="0" err="1"/>
              <a:t>smallfile_retrieve</a:t>
            </a:r>
            <a:r>
              <a:rPr lang="en-US" dirty="0"/>
              <a:t>"</a:t>
            </a:r>
          </a:p>
          <a:p>
            <a:pPr marL="448056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cta</a:t>
            </a:r>
            <a:r>
              <a:rPr lang="en-US" dirty="0" smtClean="0"/>
              <a:t> </a:t>
            </a:r>
            <a:r>
              <a:rPr lang="en-US" dirty="0" err="1"/>
              <a:t>listpendingretrieves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684" y="2535479"/>
            <a:ext cx="132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Admin commands</a:t>
            </a:r>
            <a:endParaRPr lang="en-US" sz="1600" dirty="0"/>
          </a:p>
        </p:txBody>
      </p:sp>
      <p:sp>
        <p:nvSpPr>
          <p:cNvPr id="8" name="Left Brace 7"/>
          <p:cNvSpPr/>
          <p:nvPr/>
        </p:nvSpPr>
        <p:spPr>
          <a:xfrm>
            <a:off x="1778000" y="1913467"/>
            <a:ext cx="465667" cy="182880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778000" y="4038599"/>
            <a:ext cx="465667" cy="1651001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0334" y="4545739"/>
            <a:ext cx="124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File commands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594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Conclusions from architecture meetings</a:t>
            </a:r>
          </a:p>
          <a:p>
            <a:pPr lvl="1"/>
            <a:r>
              <a:rPr lang="en-US" dirty="0" smtClean="0"/>
              <a:t>Several models and approaches were discussed within the section and group</a:t>
            </a:r>
          </a:p>
          <a:p>
            <a:pPr lvl="1"/>
            <a:r>
              <a:rPr lang="en-US" dirty="0" smtClean="0"/>
              <a:t>Models ranged from</a:t>
            </a:r>
          </a:p>
          <a:p>
            <a:pPr lvl="2"/>
            <a:r>
              <a:rPr lang="en-US" dirty="0" smtClean="0"/>
              <a:t>Putting CTA on the back of EOS</a:t>
            </a:r>
          </a:p>
          <a:p>
            <a:pPr lvl="1"/>
            <a:r>
              <a:rPr lang="en-US" dirty="0" smtClean="0"/>
              <a:t>Through to</a:t>
            </a:r>
          </a:p>
          <a:p>
            <a:pPr lvl="2"/>
            <a:r>
              <a:rPr lang="en-US" dirty="0" smtClean="0"/>
              <a:t>A new orchestrator in front of EOS and CTA</a:t>
            </a:r>
          </a:p>
          <a:p>
            <a:r>
              <a:rPr lang="en-US" dirty="0" smtClean="0"/>
              <a:t>Similar systems were studied and in particular the IBM Spectrum Archive Solution (GPFS)</a:t>
            </a:r>
          </a:p>
          <a:p>
            <a:r>
              <a:rPr lang="en-US" dirty="0" smtClean="0"/>
              <a:t>Will now concentrate on putting CTA on the back of EOS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9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767380" y="4720747"/>
            <a:ext cx="1831194" cy="651679"/>
            <a:chOff x="474795" y="5028472"/>
            <a:chExt cx="1831194" cy="651679"/>
          </a:xfrm>
        </p:grpSpPr>
        <p:sp>
          <p:nvSpPr>
            <p:cNvPr id="132" name="Rounded Rectangle 131"/>
            <p:cNvSpPr/>
            <p:nvPr/>
          </p:nvSpPr>
          <p:spPr>
            <a:xfrm>
              <a:off x="474795" y="5028472"/>
              <a:ext cx="1831194" cy="65167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EOS</a:t>
              </a:r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1228459" y="5103682"/>
              <a:ext cx="1003993" cy="48860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Workflow engine</a:t>
              </a:r>
              <a:endParaRPr lang="en-US" sz="14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94016" y="4858476"/>
            <a:ext cx="1831194" cy="651679"/>
            <a:chOff x="474795" y="5028472"/>
            <a:chExt cx="1831194" cy="651679"/>
          </a:xfrm>
        </p:grpSpPr>
        <p:sp>
          <p:nvSpPr>
            <p:cNvPr id="127" name="Rounded Rectangle 126"/>
            <p:cNvSpPr/>
            <p:nvPr/>
          </p:nvSpPr>
          <p:spPr>
            <a:xfrm>
              <a:off x="474795" y="5028472"/>
              <a:ext cx="1831194" cy="65167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EOS</a:t>
              </a:r>
              <a:endParaRPr lang="en-US" dirty="0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228459" y="5103682"/>
              <a:ext cx="1003993" cy="48860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Workflow engine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EOS at the front – CTA hidden from end users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39365" y="5380489"/>
            <a:ext cx="1087183" cy="5506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CTA frontend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49429"/>
            <a:ext cx="3478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One EOS instance for each LHC experiment plus one for public users</a:t>
            </a:r>
          </a:p>
          <a:p>
            <a:endParaRPr lang="en-US" sz="1600" dirty="0" smtClean="0"/>
          </a:p>
          <a:p>
            <a:r>
              <a:rPr lang="en-US" sz="1600" dirty="0" smtClean="0"/>
              <a:t>Each </a:t>
            </a:r>
            <a:r>
              <a:rPr lang="en-US" sz="1600" dirty="0"/>
              <a:t>EOS instance is responsible for the namespace of its </a:t>
            </a:r>
            <a:r>
              <a:rPr lang="en-US" sz="1600" dirty="0" smtClean="0"/>
              <a:t>users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778375" y="3311058"/>
            <a:ext cx="1323703" cy="1454436"/>
            <a:chOff x="4459969" y="2358258"/>
            <a:chExt cx="1323703" cy="1454436"/>
          </a:xfrm>
        </p:grpSpPr>
        <p:sp>
          <p:nvSpPr>
            <p:cNvPr id="15" name="Can 14"/>
            <p:cNvSpPr/>
            <p:nvPr/>
          </p:nvSpPr>
          <p:spPr>
            <a:xfrm>
              <a:off x="4459969" y="2358258"/>
              <a:ext cx="1323703" cy="145443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488" y="2861117"/>
              <a:ext cx="12146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Archive file  and tape catalogue</a:t>
              </a:r>
              <a:endParaRPr 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18544" y="3018967"/>
            <a:ext cx="1584960" cy="1741714"/>
            <a:chOff x="6278880" y="3074126"/>
            <a:chExt cx="1584960" cy="1741714"/>
          </a:xfrm>
        </p:grpSpPr>
        <p:sp>
          <p:nvSpPr>
            <p:cNvPr id="17" name="Rectangle 16"/>
            <p:cNvSpPr/>
            <p:nvPr/>
          </p:nvSpPr>
          <p:spPr>
            <a:xfrm>
              <a:off x="6278880" y="3074126"/>
              <a:ext cx="1584960" cy="17417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Scheduler object store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731272" y="3160749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367787" y="3231349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339203" y="3428634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95399" y="3452279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394213" y="4514971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71360" y="4252999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480179" y="4374041"/>
              <a:ext cx="416740" cy="2324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>
            <a:stCxn id="12" idx="3"/>
            <a:endCxn id="8" idx="1"/>
          </p:cNvCxnSpPr>
          <p:nvPr/>
        </p:nvCxnSpPr>
        <p:spPr>
          <a:xfrm>
            <a:off x="2305989" y="5354312"/>
            <a:ext cx="1333376" cy="3014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7" idx="3"/>
            <a:endCxn id="8" idx="1"/>
          </p:cNvCxnSpPr>
          <p:nvPr/>
        </p:nvCxnSpPr>
        <p:spPr>
          <a:xfrm>
            <a:off x="2425210" y="5184316"/>
            <a:ext cx="1214155" cy="47147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2" idx="3"/>
            <a:endCxn id="8" idx="1"/>
          </p:cNvCxnSpPr>
          <p:nvPr/>
        </p:nvCxnSpPr>
        <p:spPr>
          <a:xfrm>
            <a:off x="2598574" y="5046587"/>
            <a:ext cx="1040791" cy="60920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78002" y="2491586"/>
            <a:ext cx="192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Critical information about tape files and tapes</a:t>
            </a:r>
            <a:endParaRPr lang="en-US" sz="1600" dirty="0"/>
          </a:p>
        </p:txBody>
      </p:sp>
      <p:cxnSp>
        <p:nvCxnSpPr>
          <p:cNvPr id="71" name="Straight Connector 70"/>
          <p:cNvCxnSpPr>
            <a:stCxn id="15" idx="3"/>
            <a:endCxn id="8" idx="0"/>
          </p:cNvCxnSpPr>
          <p:nvPr/>
        </p:nvCxnSpPr>
        <p:spPr>
          <a:xfrm flipH="1">
            <a:off x="4182957" y="4765494"/>
            <a:ext cx="257270" cy="61499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7" idx="2"/>
            <a:endCxn id="8" idx="0"/>
          </p:cNvCxnSpPr>
          <p:nvPr/>
        </p:nvCxnSpPr>
        <p:spPr>
          <a:xfrm flipH="1">
            <a:off x="4182957" y="4760681"/>
            <a:ext cx="2228067" cy="6198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35484" y="2391490"/>
            <a:ext cx="1900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Scheduler queues and policies</a:t>
            </a:r>
            <a:endParaRPr lang="en-US" sz="1600" dirty="0"/>
          </a:p>
        </p:txBody>
      </p:sp>
      <p:cxnSp>
        <p:nvCxnSpPr>
          <p:cNvPr id="101" name="Straight Connector 100"/>
          <p:cNvCxnSpPr>
            <a:stCxn id="15" idx="3"/>
            <a:endCxn id="97" idx="1"/>
          </p:cNvCxnSpPr>
          <p:nvPr/>
        </p:nvCxnSpPr>
        <p:spPr>
          <a:xfrm>
            <a:off x="4440227" y="4765494"/>
            <a:ext cx="1083986" cy="91465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3"/>
            <a:endCxn id="91" idx="1"/>
          </p:cNvCxnSpPr>
          <p:nvPr/>
        </p:nvCxnSpPr>
        <p:spPr>
          <a:xfrm>
            <a:off x="4440227" y="4765494"/>
            <a:ext cx="1212343" cy="78782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780927" y="5127451"/>
            <a:ext cx="2637419" cy="652882"/>
            <a:chOff x="5099977" y="5258219"/>
            <a:chExt cx="2637419" cy="652882"/>
          </a:xfrm>
        </p:grpSpPr>
        <p:grpSp>
          <p:nvGrpSpPr>
            <p:cNvPr id="84" name="Group 83"/>
            <p:cNvGrpSpPr/>
            <p:nvPr/>
          </p:nvGrpSpPr>
          <p:grpSpPr>
            <a:xfrm>
              <a:off x="6939947" y="5258219"/>
              <a:ext cx="797449" cy="652882"/>
              <a:chOff x="7750629" y="1881052"/>
              <a:chExt cx="797449" cy="652882"/>
            </a:xfrm>
          </p:grpSpPr>
          <p:sp>
            <p:nvSpPr>
              <p:cNvPr id="87" name="Flowchart: Sequential Access Storage 86"/>
              <p:cNvSpPr/>
              <p:nvPr/>
            </p:nvSpPr>
            <p:spPr>
              <a:xfrm>
                <a:off x="7750629" y="1881052"/>
                <a:ext cx="797449" cy="652882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808391" y="2012119"/>
                <a:ext cx="684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Tape</a:t>
                </a:r>
                <a:endParaRPr lang="en-US" dirty="0"/>
              </a:p>
            </p:txBody>
          </p:sp>
        </p:grpSp>
        <p:sp>
          <p:nvSpPr>
            <p:cNvPr id="85" name="Rounded Rectangle 84"/>
            <p:cNvSpPr/>
            <p:nvPr/>
          </p:nvSpPr>
          <p:spPr>
            <a:xfrm>
              <a:off x="5099977" y="5309357"/>
              <a:ext cx="1466541" cy="550606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tapeserverd</a:t>
              </a:r>
              <a:endParaRPr lang="en-US" dirty="0"/>
            </a:p>
          </p:txBody>
        </p:sp>
        <p:cxnSp>
          <p:nvCxnSpPr>
            <p:cNvPr id="86" name="Straight Connector 85"/>
            <p:cNvCxnSpPr>
              <a:stCxn id="87" idx="1"/>
              <a:endCxn id="85" idx="3"/>
            </p:cNvCxnSpPr>
            <p:nvPr/>
          </p:nvCxnSpPr>
          <p:spPr>
            <a:xfrm flipH="1">
              <a:off x="6566518" y="5584660"/>
              <a:ext cx="37342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/>
          <p:cNvCxnSpPr>
            <a:stCxn id="15" idx="3"/>
            <a:endCxn id="85" idx="1"/>
          </p:cNvCxnSpPr>
          <p:nvPr/>
        </p:nvCxnSpPr>
        <p:spPr>
          <a:xfrm>
            <a:off x="4440227" y="4765494"/>
            <a:ext cx="1340700" cy="68839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652570" y="5226879"/>
            <a:ext cx="2637419" cy="652882"/>
            <a:chOff x="5099977" y="5258219"/>
            <a:chExt cx="2637419" cy="652882"/>
          </a:xfrm>
        </p:grpSpPr>
        <p:grpSp>
          <p:nvGrpSpPr>
            <p:cNvPr id="90" name="Group 89"/>
            <p:cNvGrpSpPr/>
            <p:nvPr/>
          </p:nvGrpSpPr>
          <p:grpSpPr>
            <a:xfrm>
              <a:off x="6939947" y="5258219"/>
              <a:ext cx="797449" cy="652882"/>
              <a:chOff x="7750629" y="1881052"/>
              <a:chExt cx="797449" cy="652882"/>
            </a:xfrm>
          </p:grpSpPr>
          <p:sp>
            <p:nvSpPr>
              <p:cNvPr id="93" name="Flowchart: Sequential Access Storage 92"/>
              <p:cNvSpPr/>
              <p:nvPr/>
            </p:nvSpPr>
            <p:spPr>
              <a:xfrm>
                <a:off x="7750629" y="1881052"/>
                <a:ext cx="797449" cy="652882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808391" y="2012119"/>
                <a:ext cx="684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Tape</a:t>
                </a:r>
                <a:endParaRPr lang="en-US" dirty="0"/>
              </a:p>
            </p:txBody>
          </p:sp>
        </p:grpSp>
        <p:cxnSp>
          <p:nvCxnSpPr>
            <p:cNvPr id="92" name="Straight Connector 91"/>
            <p:cNvCxnSpPr>
              <a:stCxn id="93" idx="1"/>
              <a:endCxn id="91" idx="3"/>
            </p:cNvCxnSpPr>
            <p:nvPr/>
          </p:nvCxnSpPr>
          <p:spPr>
            <a:xfrm flipH="1">
              <a:off x="6566518" y="5584660"/>
              <a:ext cx="37342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5099977" y="5309357"/>
              <a:ext cx="1466541" cy="550606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tapeserverd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524213" y="5353710"/>
            <a:ext cx="2637419" cy="652882"/>
            <a:chOff x="5099977" y="5258219"/>
            <a:chExt cx="2637419" cy="652882"/>
          </a:xfrm>
        </p:grpSpPr>
        <p:grpSp>
          <p:nvGrpSpPr>
            <p:cNvPr id="96" name="Group 95"/>
            <p:cNvGrpSpPr/>
            <p:nvPr/>
          </p:nvGrpSpPr>
          <p:grpSpPr>
            <a:xfrm>
              <a:off x="6939947" y="5258219"/>
              <a:ext cx="797449" cy="652882"/>
              <a:chOff x="7750629" y="1881052"/>
              <a:chExt cx="797449" cy="652882"/>
            </a:xfrm>
          </p:grpSpPr>
          <p:sp>
            <p:nvSpPr>
              <p:cNvPr id="99" name="Flowchart: Sequential Access Storage 98"/>
              <p:cNvSpPr/>
              <p:nvPr/>
            </p:nvSpPr>
            <p:spPr>
              <a:xfrm>
                <a:off x="7750629" y="1881052"/>
                <a:ext cx="797449" cy="652882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08391" y="2012119"/>
                <a:ext cx="684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Tape</a:t>
                </a:r>
                <a:endParaRPr lang="en-US" dirty="0"/>
              </a:p>
            </p:txBody>
          </p:sp>
        </p:grpSp>
        <p:sp>
          <p:nvSpPr>
            <p:cNvPr id="97" name="Rounded Rectangle 96"/>
            <p:cNvSpPr/>
            <p:nvPr/>
          </p:nvSpPr>
          <p:spPr>
            <a:xfrm>
              <a:off x="5099977" y="5309357"/>
              <a:ext cx="1466541" cy="550606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tapeserverd</a:t>
              </a:r>
              <a:endParaRPr lang="en-US" dirty="0"/>
            </a:p>
          </p:txBody>
        </p:sp>
        <p:cxnSp>
          <p:nvCxnSpPr>
            <p:cNvPr id="98" name="Straight Connector 97"/>
            <p:cNvCxnSpPr>
              <a:stCxn id="99" idx="1"/>
              <a:endCxn id="97" idx="3"/>
            </p:cNvCxnSpPr>
            <p:nvPr/>
          </p:nvCxnSpPr>
          <p:spPr>
            <a:xfrm flipH="1">
              <a:off x="6566518" y="5584660"/>
              <a:ext cx="37342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>
            <a:stCxn id="17" idx="2"/>
            <a:endCxn id="97" idx="0"/>
          </p:cNvCxnSpPr>
          <p:nvPr/>
        </p:nvCxnSpPr>
        <p:spPr>
          <a:xfrm flipH="1">
            <a:off x="6257484" y="4760681"/>
            <a:ext cx="153540" cy="64416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7" idx="2"/>
          </p:cNvCxnSpPr>
          <p:nvPr/>
        </p:nvCxnSpPr>
        <p:spPr>
          <a:xfrm flipH="1">
            <a:off x="6385840" y="4760681"/>
            <a:ext cx="25184" cy="49783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74795" y="5028472"/>
            <a:ext cx="1831194" cy="651679"/>
            <a:chOff x="474795" y="5028472"/>
            <a:chExt cx="1831194" cy="651679"/>
          </a:xfrm>
        </p:grpSpPr>
        <p:sp>
          <p:nvSpPr>
            <p:cNvPr id="12" name="Rounded Rectangle 11"/>
            <p:cNvSpPr/>
            <p:nvPr/>
          </p:nvSpPr>
          <p:spPr>
            <a:xfrm>
              <a:off x="474795" y="5028472"/>
              <a:ext cx="1831194" cy="65167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EOS</a:t>
              </a:r>
              <a:endParaRPr lang="en-US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1228459" y="5103682"/>
              <a:ext cx="1003993" cy="48860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Workflow engine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74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 smtClean="0"/>
              <a:t>Modules to be developed</a:t>
            </a:r>
          </a:p>
          <a:p>
            <a:r>
              <a:rPr lang="en-US" dirty="0" smtClean="0"/>
              <a:t>Archive file and tape catalogue</a:t>
            </a:r>
          </a:p>
          <a:p>
            <a:r>
              <a:rPr lang="en-US" dirty="0" smtClean="0"/>
              <a:t>Production version of scheduler object store</a:t>
            </a:r>
          </a:p>
          <a:p>
            <a:pPr marL="36576" indent="0">
              <a:buNone/>
            </a:pPr>
            <a:r>
              <a:rPr lang="en-US" dirty="0" smtClean="0"/>
              <a:t>Functionalities to be developed</a:t>
            </a:r>
          </a:p>
          <a:p>
            <a:r>
              <a:rPr lang="en-US" dirty="0" smtClean="0"/>
              <a:t>EOS workflow engine to CTA glue</a:t>
            </a:r>
          </a:p>
          <a:p>
            <a:r>
              <a:rPr lang="en-US" dirty="0" smtClean="0"/>
              <a:t>Repack</a:t>
            </a:r>
          </a:p>
          <a:p>
            <a:r>
              <a:rPr lang="en-US" dirty="0" smtClean="0"/>
              <a:t>Tape verification</a:t>
            </a:r>
          </a:p>
          <a:p>
            <a:r>
              <a:rPr lang="en-US" dirty="0"/>
              <a:t>EOS to CTA </a:t>
            </a:r>
            <a:r>
              <a:rPr lang="en-US" dirty="0" smtClean="0"/>
              <a:t>reconciliation engine</a:t>
            </a:r>
          </a:p>
          <a:p>
            <a:r>
              <a:rPr lang="en-US" dirty="0" smtClean="0"/>
              <a:t>Operations scripts and procedures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8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talk in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b="1" dirty="0" smtClean="0"/>
              <a:t>What is CTA </a:t>
            </a:r>
            <a:r>
              <a:rPr lang="en-US" sz="2400" dirty="0" smtClean="0"/>
              <a:t>- Presented by Eric Cano</a:t>
            </a:r>
          </a:p>
          <a:p>
            <a:r>
              <a:rPr lang="en-US" sz="2400" dirty="0" smtClean="0"/>
              <a:t>Requirements of a tape storage system</a:t>
            </a:r>
          </a:p>
          <a:p>
            <a:r>
              <a:rPr lang="en-US" sz="2400" dirty="0" smtClean="0"/>
              <a:t>Architecture of CTA </a:t>
            </a:r>
            <a:r>
              <a:rPr lang="en-US" sz="2400" dirty="0"/>
              <a:t>(CERN/CASTOR Tape Archive)</a:t>
            </a:r>
          </a:p>
          <a:p>
            <a:pPr lvl="1"/>
            <a:endParaRPr lang="en-US" sz="1800" dirty="0" smtClean="0"/>
          </a:p>
          <a:p>
            <a:endParaRPr lang="en-US" sz="2400" dirty="0"/>
          </a:p>
          <a:p>
            <a:pPr marL="36576" indent="0">
              <a:buNone/>
            </a:pPr>
            <a:r>
              <a:rPr lang="en-US" sz="2400" b="1" dirty="0" smtClean="0"/>
              <a:t>Rationale and status </a:t>
            </a:r>
            <a:r>
              <a:rPr lang="en-US" sz="2400" dirty="0" smtClean="0"/>
              <a:t>- Presented by Steven Murray</a:t>
            </a:r>
          </a:p>
          <a:p>
            <a:r>
              <a:rPr lang="en-US" sz="2400" dirty="0" smtClean="0"/>
              <a:t>Rationale</a:t>
            </a:r>
            <a:endParaRPr lang="en-US" sz="2400" dirty="0"/>
          </a:p>
          <a:p>
            <a:r>
              <a:rPr lang="en-US" sz="2400" dirty="0" smtClean="0"/>
              <a:t>The prototype / proof of concept</a:t>
            </a:r>
          </a:p>
          <a:p>
            <a:r>
              <a:rPr lang="en-US" sz="2400" dirty="0" smtClean="0"/>
              <a:t>What’s next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21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Migration strategy from CASTOR to CTA</a:t>
            </a:r>
          </a:p>
          <a:p>
            <a:r>
              <a:rPr lang="en-US" dirty="0" smtClean="0"/>
              <a:t>CTA uses the same tape format at CASTOR</a:t>
            </a:r>
          </a:p>
          <a:p>
            <a:r>
              <a:rPr lang="en-US" dirty="0" smtClean="0"/>
              <a:t>No need to transfer data</a:t>
            </a:r>
          </a:p>
          <a:p>
            <a:r>
              <a:rPr lang="en-US" dirty="0" smtClean="0"/>
              <a:t>Only need to transfer metadata</a:t>
            </a:r>
          </a:p>
          <a:p>
            <a:r>
              <a:rPr lang="en-US" dirty="0" smtClean="0"/>
              <a:t>Many possibilities still under discussion</a:t>
            </a:r>
          </a:p>
          <a:p>
            <a:pPr lvl="1"/>
            <a:r>
              <a:rPr lang="en-US" dirty="0" smtClean="0"/>
              <a:t>Transfer one experiment at a time</a:t>
            </a:r>
          </a:p>
          <a:p>
            <a:pPr lvl="1"/>
            <a:r>
              <a:rPr lang="en-US" dirty="0" smtClean="0"/>
              <a:t>Transfer one tape pool at a time</a:t>
            </a:r>
          </a:p>
          <a:p>
            <a:pPr lvl="1"/>
            <a:r>
              <a:rPr lang="en-US" dirty="0" smtClean="0"/>
              <a:t>Transfer one tape at a time</a:t>
            </a:r>
          </a:p>
          <a:p>
            <a:pPr lvl="1"/>
            <a:r>
              <a:rPr lang="en-US" dirty="0" smtClean="0"/>
              <a:t>Transfer based on the namespace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Main characteristics of tape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07507"/>
            <a:ext cx="6373466" cy="464307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It’s cheap, safe, power efficient</a:t>
            </a:r>
          </a:p>
          <a:p>
            <a:pPr lvl="0"/>
            <a:r>
              <a:rPr lang="en-US" dirty="0" smtClean="0"/>
              <a:t>Media is the biggest cost driver</a:t>
            </a:r>
          </a:p>
          <a:p>
            <a:pPr lvl="0"/>
            <a:r>
              <a:rPr lang="en-US" dirty="0" smtClean="0"/>
              <a:t>Tapes can be reformatted to higher density when newer drives come out</a:t>
            </a:r>
          </a:p>
          <a:p>
            <a:pPr lvl="0"/>
            <a:r>
              <a:rPr lang="en-US" dirty="0" smtClean="0"/>
              <a:t>High throughput</a:t>
            </a:r>
          </a:p>
          <a:p>
            <a:pPr lvl="1"/>
            <a:r>
              <a:rPr lang="en-US" dirty="0" smtClean="0"/>
              <a:t>360MB/s per drive today, 1GB/s already in the roadmaps</a:t>
            </a:r>
          </a:p>
          <a:p>
            <a:pPr lvl="0"/>
            <a:r>
              <a:rPr lang="en-US" dirty="0" smtClean="0"/>
              <a:t>High capacity</a:t>
            </a:r>
          </a:p>
          <a:p>
            <a:pPr lvl="1"/>
            <a:r>
              <a:rPr lang="en-US" dirty="0" smtClean="0"/>
              <a:t>7-10TB per tape, 220TB demonstrated in labs</a:t>
            </a:r>
          </a:p>
          <a:p>
            <a:pPr lvl="1"/>
            <a:r>
              <a:rPr lang="en-US" dirty="0" smtClean="0"/>
              <a:t>About 8 hours to fill or read a complete tape</a:t>
            </a:r>
          </a:p>
          <a:p>
            <a:pPr lvl="0"/>
            <a:r>
              <a:rPr lang="en-US" dirty="0" smtClean="0"/>
              <a:t>High latency</a:t>
            </a:r>
          </a:p>
          <a:p>
            <a:pPr lvl="1"/>
            <a:r>
              <a:rPr lang="en-US" dirty="0" smtClean="0"/>
              <a:t>Tape mount and unmount take ~30s/1min+ each </a:t>
            </a:r>
          </a:p>
          <a:p>
            <a:pPr lvl="1"/>
            <a:r>
              <a:rPr lang="en-US" dirty="0" smtClean="0"/>
              <a:t>Full tape seek ~30s</a:t>
            </a:r>
          </a:p>
          <a:p>
            <a:pPr lvl="1"/>
            <a:r>
              <a:rPr lang="en-US" dirty="0" smtClean="0"/>
              <a:t>This does not improve with new equipment</a:t>
            </a:r>
          </a:p>
          <a:p>
            <a:pPr lvl="0"/>
            <a:r>
              <a:rPr lang="en-US" dirty="0" smtClean="0"/>
              <a:t>Sequential access</a:t>
            </a:r>
          </a:p>
          <a:p>
            <a:pPr lvl="0"/>
            <a:r>
              <a:rPr lang="en-US" dirty="0" smtClean="0"/>
              <a:t>Low concurrency</a:t>
            </a:r>
          </a:p>
          <a:p>
            <a:pPr lvl="1"/>
            <a:r>
              <a:rPr lang="en-US" dirty="0" smtClean="0"/>
              <a:t>Limited number of tape drives in the library</a:t>
            </a:r>
          </a:p>
          <a:p>
            <a:pPr lvl="0"/>
            <a:r>
              <a:rPr lang="en-US" dirty="0" smtClean="0"/>
              <a:t>Locality and format constraints</a:t>
            </a:r>
          </a:p>
          <a:p>
            <a:pPr lvl="1"/>
            <a:r>
              <a:rPr lang="en-US" dirty="0" smtClean="0"/>
              <a:t>Drive only mount tapes from their own library and right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8" descr="https://mediastream.cern.ch/MediaArchive/Photo/Public/2006/0610046/0610046_01/0610046_01-A5-at-72-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65" y="1307507"/>
            <a:ext cx="2078897" cy="311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www-03.ibm.com/systems/resources/systems_storage_media_images_3592c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29" y="4831618"/>
            <a:ext cx="1718945" cy="8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961" y="4226134"/>
            <a:ext cx="1319848" cy="8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0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infrastructure and forecast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430126" cy="43503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 vendors</a:t>
            </a:r>
          </a:p>
          <a:p>
            <a:r>
              <a:rPr lang="en-US" dirty="0" smtClean="0"/>
              <a:t>7 libraries (~70k slots)</a:t>
            </a:r>
          </a:p>
          <a:p>
            <a:r>
              <a:rPr lang="en-US" dirty="0" smtClean="0"/>
              <a:t>~30k tape (7-10TB each)</a:t>
            </a:r>
          </a:p>
          <a:p>
            <a:r>
              <a:rPr lang="en-US" dirty="0" smtClean="0"/>
              <a:t>80 drives (250-360MB/s)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Expected </a:t>
            </a:r>
            <a:r>
              <a:rPr lang="en-US" smtClean="0"/>
              <a:t>load for the </a:t>
            </a:r>
            <a:r>
              <a:rPr lang="en-US" dirty="0" smtClean="0"/>
              <a:t>coming years</a:t>
            </a:r>
          </a:p>
          <a:p>
            <a:pPr lvl="1"/>
            <a:r>
              <a:rPr lang="en-US" dirty="0" smtClean="0"/>
              <a:t>2016 last cool year (40PB to write, as much to verify, plus user reads)</a:t>
            </a:r>
          </a:p>
          <a:p>
            <a:pPr lvl="1"/>
            <a:r>
              <a:rPr lang="en-US" dirty="0" smtClean="0"/>
              <a:t>From 2017 on write 120-140PB/year (multiply by 2-3 for reads)</a:t>
            </a:r>
          </a:p>
          <a:p>
            <a:pPr lvl="1"/>
            <a:r>
              <a:rPr lang="en-US" dirty="0" smtClean="0"/>
              <a:t>Repack and verification are high volume, low priority tasks</a:t>
            </a:r>
          </a:p>
          <a:p>
            <a:pPr lvl="2"/>
            <a:r>
              <a:rPr lang="en-US" dirty="0" smtClean="0"/>
              <a:t>Should yield drives to user activity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874202"/>
              </p:ext>
            </p:extLst>
          </p:nvPr>
        </p:nvGraphicFramePr>
        <p:xfrm>
          <a:off x="5492833" y="1417638"/>
          <a:ext cx="3294122" cy="226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Acrobat Document" r:id="rId4" imgW="3704909" imgH="2552700" progId="Acrobat.Document.11">
                  <p:embed/>
                </p:oleObj>
              </mc:Choice>
              <mc:Fallback>
                <p:oleObj name="Acrobat Document" r:id="rId4" imgW="3704909" imgH="25527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2833" y="1417638"/>
                        <a:ext cx="3294122" cy="226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1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Requirements </a:t>
            </a:r>
            <a:r>
              <a:rPr lang="en-GB" baseline="0" smtClean="0"/>
              <a:t>for tape </a:t>
            </a:r>
            <a:r>
              <a:rPr lang="en-GB" smtClean="0"/>
              <a:t>efficiency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Mounts should be made worthwhile</a:t>
            </a:r>
          </a:p>
          <a:p>
            <a:pPr lvl="1"/>
            <a:r>
              <a:rPr lang="en-US" dirty="0"/>
              <a:t>1 mount operation </a:t>
            </a:r>
            <a:r>
              <a:rPr lang="en-US" dirty="0">
                <a:sym typeface="Wingdings" panose="05000000000000000000" pitchFamily="2" charset="2"/>
              </a:rPr>
              <a:t> 20GB of bandwidth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Queue file transfers until we have enough data to transfer</a:t>
            </a:r>
          </a:p>
          <a:p>
            <a:pPr lvl="0"/>
            <a:r>
              <a:rPr lang="en-US" dirty="0">
                <a:sym typeface="Wingdings" panose="05000000000000000000" pitchFamily="2" charset="2"/>
              </a:rPr>
              <a:t>Single step mount decision for tape-drive couple</a:t>
            </a:r>
          </a:p>
          <a:p>
            <a:pPr lvl="0"/>
            <a:r>
              <a:rPr lang="en-US" dirty="0">
                <a:sym typeface="Wingdings" panose="05000000000000000000" pitchFamily="2" charset="2"/>
              </a:rPr>
              <a:t>Drives should run full speed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Buffering in memory (12-64GB/drive) absorbs glitches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Disk system should achieve proper average</a:t>
            </a:r>
          </a:p>
          <a:p>
            <a:r>
              <a:rPr lang="en-US" dirty="0">
                <a:sym typeface="Wingdings" panose="05000000000000000000" pitchFamily="2" charset="2"/>
              </a:rPr>
              <a:t>Drives should run all the time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Repack and verification should fill all idle drive time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… but also yield </a:t>
            </a:r>
            <a:r>
              <a:rPr lang="en-US">
                <a:sym typeface="Wingdings" panose="05000000000000000000" pitchFamily="2" charset="2"/>
              </a:rPr>
              <a:t>to experiment </a:t>
            </a:r>
            <a:r>
              <a:rPr lang="en-US" smtClean="0">
                <a:sym typeface="Wingdings" panose="05000000000000000000" pitchFamily="2" charset="2"/>
              </a:rPr>
              <a:t>activity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has to be repacked regularly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Allowing re formatting of media</a:t>
            </a:r>
          </a:p>
          <a:p>
            <a:r>
              <a:rPr lang="en-US" dirty="0">
                <a:sym typeface="Wingdings" panose="05000000000000000000" pitchFamily="2" charset="2"/>
              </a:rPr>
              <a:t>Data needs to be verified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Detection of problem tapes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0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503995" y="1528909"/>
            <a:ext cx="3817104" cy="286382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76200">
              <a:schemeClr val="dk1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6535" y="1642138"/>
            <a:ext cx="3790245" cy="283133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76200">
              <a:schemeClr val="dk1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64254" y="2342533"/>
            <a:ext cx="2173111" cy="186449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76200">
              <a:schemeClr val="dk1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38500" y="5075119"/>
            <a:ext cx="1929775" cy="638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76200">
              <a:schemeClr val="dk1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tapeserverd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30059" y="5172052"/>
            <a:ext cx="1929775" cy="638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76200">
              <a:schemeClr val="dk1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tapeserverd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25"/>
            <a:ext cx="8226854" cy="940443"/>
          </a:xfrm>
        </p:spPr>
        <p:txBody>
          <a:bodyPr>
            <a:noAutofit/>
          </a:bodyPr>
          <a:lstStyle/>
          <a:p>
            <a:r>
              <a:rPr lang="en-GB" dirty="0"/>
              <a:t>Jobs queues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3536" y="1590763"/>
            <a:ext cx="1355608" cy="360793"/>
          </a:xfrm>
          <a:prstGeom prst="rect">
            <a:avLst/>
          </a:prstGeom>
          <a:noFill/>
          <a:effectLst/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prstMaterial="metal">
            <a:contourClr>
              <a:schemeClr val="bg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 err="1" smtClean="0"/>
              <a:t>Tapepools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1854" y="2471844"/>
            <a:ext cx="2173111" cy="186449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76200">
              <a:schemeClr val="dk1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9821" y="2419870"/>
            <a:ext cx="800284" cy="668636"/>
          </a:xfrm>
          <a:prstGeom prst="rect">
            <a:avLst/>
          </a:prstGeom>
          <a:noFill/>
          <a:effectLst/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prstMaterial="metal">
            <a:contourClr>
              <a:schemeClr val="bg1"/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Tapes</a:t>
            </a:r>
          </a:p>
          <a:p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98409" y="3088506"/>
            <a:ext cx="1" cy="10053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83284" y="4093809"/>
            <a:ext cx="8766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9981" y="3088490"/>
            <a:ext cx="0" cy="100531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98410" y="3884964"/>
            <a:ext cx="8766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83394" y="3704342"/>
            <a:ext cx="8766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98410" y="3529364"/>
            <a:ext cx="8766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62358" y="1482644"/>
            <a:ext cx="11057" cy="184211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21618" y="5279333"/>
            <a:ext cx="1898877" cy="638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76200">
              <a:schemeClr val="dk1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Tapeserverd</a:t>
            </a:r>
            <a:endParaRPr lang="en-GB" dirty="0">
              <a:solidFill>
                <a:schemeClr val="accent6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962358" y="4207027"/>
            <a:ext cx="27285" cy="116062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624" y="1165064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Retrieve </a:t>
            </a:r>
            <a:r>
              <a:rPr lang="en-GB" smtClean="0"/>
              <a:t>jobs </a:t>
            </a:r>
            <a:r>
              <a:rPr lang="en-GB" dirty="0"/>
              <a:t>queued</a:t>
            </a:r>
            <a:r>
              <a:rPr lang="en-GB"/>
              <a:t> via </a:t>
            </a:r>
            <a:r>
              <a:rPr lang="en-GB" dirty="0"/>
              <a:t>front ends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05422" y="4540736"/>
            <a:ext cx="3058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Tape servers pulls retrieve jobs from</a:t>
            </a:r>
          </a:p>
          <a:p>
            <a:r>
              <a:rPr lang="en-GB" sz="1400" dirty="0" smtClean="0"/>
              <a:t>the queue in shared storage</a:t>
            </a:r>
            <a:endParaRPr lang="en-GB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211623" y="3058524"/>
            <a:ext cx="1" cy="10053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96498" y="4063827"/>
            <a:ext cx="8766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73195" y="3058508"/>
            <a:ext cx="0" cy="100531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11624" y="3854982"/>
            <a:ext cx="8766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96608" y="3674360"/>
            <a:ext cx="8766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11624" y="3499382"/>
            <a:ext cx="8766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5572" y="1482644"/>
            <a:ext cx="11057" cy="1812137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48579" y="1153870"/>
            <a:ext cx="2930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Archive </a:t>
            </a:r>
            <a:r>
              <a:rPr lang="en-GB" smtClean="0"/>
              <a:t>jobs </a:t>
            </a:r>
            <a:r>
              <a:rPr lang="en-GB" dirty="0"/>
              <a:t>queued</a:t>
            </a:r>
            <a:r>
              <a:rPr lang="en-GB"/>
              <a:t> via </a:t>
            </a:r>
            <a:r>
              <a:rPr lang="en-GB" dirty="0"/>
              <a:t>front ends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65751" y="4516667"/>
            <a:ext cx="3038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Tape servers pulls archive jobs from</a:t>
            </a:r>
          </a:p>
          <a:p>
            <a:r>
              <a:rPr lang="en-GB" sz="1400" dirty="0" smtClean="0"/>
              <a:t>the queue in shared storage</a:t>
            </a:r>
            <a:endParaRPr lang="en-GB" sz="1400" dirty="0"/>
          </a:p>
        </p:txBody>
      </p:sp>
      <p:sp>
        <p:nvSpPr>
          <p:cNvPr id="40" name="Rectangle 39"/>
          <p:cNvSpPr/>
          <p:nvPr/>
        </p:nvSpPr>
        <p:spPr>
          <a:xfrm>
            <a:off x="5886176" y="5066808"/>
            <a:ext cx="1929775" cy="638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76200">
              <a:schemeClr val="dk1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tapeserverd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77735" y="5163741"/>
            <a:ext cx="1929775" cy="638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76200">
              <a:schemeClr val="dk1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tapeserverd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69294" y="5271022"/>
            <a:ext cx="1898877" cy="6380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76200">
              <a:schemeClr val="dk1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Tapeserverd</a:t>
            </a:r>
            <a:endParaRPr lang="en-GB" dirty="0">
              <a:solidFill>
                <a:schemeClr val="accent6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675572" y="4177045"/>
            <a:ext cx="27285" cy="116062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3973405" y="2632242"/>
            <a:ext cx="1774270" cy="658638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GB" sz="1200" dirty="0"/>
              <a:t>Queue sizes </a:t>
            </a:r>
            <a:r>
              <a:rPr lang="en-GB" sz="1200" dirty="0" smtClean="0"/>
              <a:t>(file sizes and count) are </a:t>
            </a:r>
            <a:r>
              <a:rPr lang="en-GB" sz="1200" dirty="0"/>
              <a:t>used for mount </a:t>
            </a:r>
            <a:r>
              <a:rPr lang="en-GB" sz="1200" dirty="0" smtClean="0"/>
              <a:t>decision</a:t>
            </a:r>
          </a:p>
        </p:txBody>
      </p:sp>
      <p:cxnSp>
        <p:nvCxnSpPr>
          <p:cNvPr id="45" name="Straight Connector 44"/>
          <p:cNvCxnSpPr>
            <a:stCxn id="44" idx="1"/>
          </p:cNvCxnSpPr>
          <p:nvPr/>
        </p:nvCxnSpPr>
        <p:spPr>
          <a:xfrm flipH="1">
            <a:off x="3402178" y="2961561"/>
            <a:ext cx="571227" cy="2650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3"/>
          </p:cNvCxnSpPr>
          <p:nvPr/>
        </p:nvCxnSpPr>
        <p:spPr>
          <a:xfrm>
            <a:off x="5747675" y="2961561"/>
            <a:ext cx="456123" cy="1862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olded Corner 53"/>
          <p:cNvSpPr/>
          <p:nvPr/>
        </p:nvSpPr>
        <p:spPr>
          <a:xfrm>
            <a:off x="7163143" y="1925405"/>
            <a:ext cx="1774270" cy="464687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GB" sz="1200" dirty="0" smtClean="0"/>
              <a:t>Tape pool is chosen </a:t>
            </a:r>
            <a:r>
              <a:rPr lang="en-GB" sz="1200" smtClean="0"/>
              <a:t>through archive </a:t>
            </a:r>
            <a:r>
              <a:rPr lang="en-GB" sz="1200" dirty="0" smtClean="0"/>
              <a:t>routes</a:t>
            </a:r>
            <a:endParaRPr lang="en-GB" sz="1200" dirty="0"/>
          </a:p>
        </p:txBody>
      </p:sp>
      <p:cxnSp>
        <p:nvCxnSpPr>
          <p:cNvPr id="55" name="Straight Connector 54"/>
          <p:cNvCxnSpPr>
            <a:stCxn id="54" idx="1"/>
          </p:cNvCxnSpPr>
          <p:nvPr/>
        </p:nvCxnSpPr>
        <p:spPr>
          <a:xfrm flipH="1">
            <a:off x="6675573" y="2157749"/>
            <a:ext cx="487570" cy="2786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ded Corner 47"/>
          <p:cNvSpPr/>
          <p:nvPr/>
        </p:nvSpPr>
        <p:spPr>
          <a:xfrm>
            <a:off x="7157624" y="3635104"/>
            <a:ext cx="1774270" cy="809001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GB" sz="1200" dirty="0" smtClean="0"/>
              <a:t>Tape is bound late to drive: no tape stuck with no compatible drive available</a:t>
            </a:r>
          </a:p>
        </p:txBody>
      </p:sp>
      <p:cxnSp>
        <p:nvCxnSpPr>
          <p:cNvPr id="12" name="Straight Connector 48"/>
          <p:cNvCxnSpPr>
            <a:stCxn id="3" idx="1"/>
          </p:cNvCxnSpPr>
          <p:nvPr/>
        </p:nvCxnSpPr>
        <p:spPr>
          <a:xfrm flipH="1" flipV="1">
            <a:off x="7088210" y="3752348"/>
            <a:ext cx="69414" cy="2872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4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 animBg="1"/>
      <p:bldP spid="35" grpId="0" animBg="1"/>
      <p:bldP spid="38" grpId="0" animBg="1"/>
      <p:bldP spid="37" grpId="0" animBg="1"/>
      <p:bldP spid="9" grpId="0"/>
      <p:bldP spid="8" grpId="0" animBg="1"/>
      <p:bldP spid="10" grpId="0"/>
      <p:bldP spid="23" grpId="0" animBg="1"/>
      <p:bldP spid="24" grpId="0"/>
      <p:bldP spid="25" grpId="0"/>
      <p:bldP spid="34" grpId="0"/>
      <p:bldP spid="36" grpId="0"/>
      <p:bldP spid="40" grpId="0" animBg="1"/>
      <p:bldP spid="41" grpId="0" animBg="1"/>
      <p:bldP spid="42" grpId="0" animBg="1"/>
      <p:bldP spid="44" grpId="0" animBg="1"/>
      <p:bldP spid="54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46" y="66273"/>
            <a:ext cx="8226854" cy="940443"/>
          </a:xfrm>
        </p:spPr>
        <p:txBody>
          <a:bodyPr>
            <a:normAutofit/>
          </a:bodyPr>
          <a:lstStyle/>
          <a:p>
            <a:r>
              <a:rPr lang="en-GB" dirty="0" smtClean="0"/>
              <a:t>Global</a:t>
            </a:r>
            <a:r>
              <a:rPr lang="en-GB" baseline="0" dirty="0" smtClean="0"/>
              <a:t> architecture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62400" y="5791200"/>
            <a:ext cx="1752600" cy="83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Remote</a:t>
            </a:r>
          </a:p>
          <a:p>
            <a:pPr algn="ctr">
              <a:defRPr/>
            </a:pPr>
            <a:r>
              <a:rPr lang="en-US" dirty="0"/>
              <a:t>storage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6705600" y="2689225"/>
            <a:ext cx="17526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CTA</a:t>
            </a:r>
          </a:p>
          <a:p>
            <a:pPr algn="ctr">
              <a:defRPr/>
            </a:pPr>
            <a:r>
              <a:rPr lang="en-US" dirty="0"/>
              <a:t>tape server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6629400" y="2765425"/>
            <a:ext cx="17526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CTA</a:t>
            </a:r>
          </a:p>
          <a:p>
            <a:pPr algn="ctr">
              <a:defRPr/>
            </a:pPr>
            <a:r>
              <a:rPr lang="en-US" dirty="0"/>
              <a:t>tape server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1219200" y="2819400"/>
            <a:ext cx="17526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/>
              <a:t>CTA</a:t>
            </a:r>
          </a:p>
          <a:p>
            <a:pPr algn="ctr">
              <a:defRPr/>
            </a:pPr>
            <a:r>
              <a:rPr lang="en-US" dirty="0"/>
              <a:t>front-end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" y="4572000"/>
            <a:ext cx="17526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CTA</a:t>
            </a:r>
          </a:p>
          <a:p>
            <a:pPr algn="ctr">
              <a:defRPr/>
            </a:pPr>
            <a:r>
              <a:rPr lang="en-US" dirty="0"/>
              <a:t>command-line</a:t>
            </a:r>
          </a:p>
          <a:p>
            <a:pPr algn="ctr">
              <a:defRPr/>
            </a:pPr>
            <a:r>
              <a:rPr lang="en-US" dirty="0"/>
              <a:t>tools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04800" y="4648200"/>
            <a:ext cx="17526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CTA</a:t>
            </a:r>
          </a:p>
          <a:p>
            <a:pPr algn="ctr">
              <a:defRPr/>
            </a:pPr>
            <a:r>
              <a:rPr lang="en-US" dirty="0"/>
              <a:t>command-line</a:t>
            </a:r>
          </a:p>
          <a:p>
            <a:pPr algn="ctr">
              <a:defRPr/>
            </a:pPr>
            <a:r>
              <a:rPr lang="en-US" dirty="0"/>
              <a:t>tools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3124200" y="2362200"/>
            <a:ext cx="32766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/>
              <a:t>CTA </a:t>
            </a:r>
            <a:r>
              <a:rPr lang="en-US" dirty="0" smtClean="0"/>
              <a:t>meta data </a:t>
            </a:r>
            <a:r>
              <a:rPr lang="en-US" dirty="0"/>
              <a:t>store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895600"/>
            <a:ext cx="1295400" cy="190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Tape catalogue</a:t>
            </a:r>
            <a:endParaRPr lang="en-GB" sz="1100" dirty="0"/>
          </a:p>
        </p:txBody>
      </p:sp>
      <p:sp>
        <p:nvSpPr>
          <p:cNvPr id="15" name="Rectangle 14"/>
          <p:cNvSpPr/>
          <p:nvPr/>
        </p:nvSpPr>
        <p:spPr>
          <a:xfrm>
            <a:off x="3352800" y="3263900"/>
            <a:ext cx="1295400" cy="190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Drive status</a:t>
            </a:r>
            <a:endParaRPr lang="en-GB" sz="1100" dirty="0"/>
          </a:p>
        </p:txBody>
      </p:sp>
      <p:sp>
        <p:nvSpPr>
          <p:cNvPr id="16" name="Rectangle 15"/>
          <p:cNvSpPr/>
          <p:nvPr/>
        </p:nvSpPr>
        <p:spPr>
          <a:xfrm>
            <a:off x="4849813" y="2895600"/>
            <a:ext cx="1295400" cy="190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Hardware layout</a:t>
            </a:r>
            <a:endParaRPr lang="en-GB" sz="11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4000500"/>
            <a:ext cx="1295400" cy="190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Queues</a:t>
            </a:r>
            <a:endParaRPr lang="en-GB" sz="1100" dirty="0"/>
          </a:p>
        </p:txBody>
      </p:sp>
      <p:sp>
        <p:nvSpPr>
          <p:cNvPr id="18" name="Rectangle 17"/>
          <p:cNvSpPr/>
          <p:nvPr/>
        </p:nvSpPr>
        <p:spPr>
          <a:xfrm>
            <a:off x="3354388" y="3632200"/>
            <a:ext cx="1295400" cy="190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Tape pools</a:t>
            </a:r>
            <a:endParaRPr lang="en-GB" sz="1100" dirty="0"/>
          </a:p>
        </p:txBody>
      </p:sp>
      <p:sp>
        <p:nvSpPr>
          <p:cNvPr id="19" name="Rectangle 18"/>
          <p:cNvSpPr/>
          <p:nvPr/>
        </p:nvSpPr>
        <p:spPr>
          <a:xfrm>
            <a:off x="4849813" y="4000500"/>
            <a:ext cx="1295400" cy="190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Mount policies</a:t>
            </a:r>
            <a:endParaRPr lang="en-GB" sz="1100" dirty="0"/>
          </a:p>
        </p:txBody>
      </p:sp>
      <p:sp>
        <p:nvSpPr>
          <p:cNvPr id="20" name="Rectangle 19"/>
          <p:cNvSpPr/>
          <p:nvPr/>
        </p:nvSpPr>
        <p:spPr>
          <a:xfrm>
            <a:off x="4849813" y="3263900"/>
            <a:ext cx="1295400" cy="190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Drive capabilities</a:t>
            </a:r>
            <a:endParaRPr lang="en-GB" sz="1100" dirty="0"/>
          </a:p>
        </p:txBody>
      </p:sp>
      <p:sp>
        <p:nvSpPr>
          <p:cNvPr id="21" name="Rectangle 20"/>
          <p:cNvSpPr/>
          <p:nvPr/>
        </p:nvSpPr>
        <p:spPr>
          <a:xfrm>
            <a:off x="4849813" y="3632200"/>
            <a:ext cx="1295400" cy="190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Routing</a:t>
            </a:r>
            <a:endParaRPr lang="en-GB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228600" y="4724400"/>
            <a:ext cx="17526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CTA</a:t>
            </a:r>
          </a:p>
          <a:p>
            <a:pPr algn="ctr">
              <a:defRPr/>
            </a:pPr>
            <a:r>
              <a:rPr lang="en-US"/>
              <a:t>Client </a:t>
            </a:r>
            <a:r>
              <a:rPr lang="en-US" smtClean="0"/>
              <a:t>commands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1143000" y="2895600"/>
            <a:ext cx="17526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/>
              <a:t>CTA</a:t>
            </a:r>
          </a:p>
          <a:p>
            <a:pPr algn="ctr">
              <a:defRPr/>
            </a:pPr>
            <a:r>
              <a:rPr lang="en-US" dirty="0"/>
              <a:t>front-end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6553200" y="2879725"/>
            <a:ext cx="17526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/>
              <a:t>CTA</a:t>
            </a:r>
          </a:p>
          <a:p>
            <a:pPr algn="ctr">
              <a:defRPr/>
            </a:pPr>
            <a:r>
              <a:rPr lang="en-US" dirty="0"/>
              <a:t>tape server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3894138" y="990600"/>
            <a:ext cx="1752600" cy="83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Archive</a:t>
            </a:r>
          </a:p>
          <a:p>
            <a:pPr algn="ctr">
              <a:defRPr/>
            </a:pPr>
            <a:r>
              <a:rPr lang="en-US" dirty="0"/>
              <a:t>namespace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3894138" y="5867400"/>
            <a:ext cx="1752600" cy="83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mtClean="0"/>
              <a:t>EOS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62200" y="3886200"/>
            <a:ext cx="1581150" cy="182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219200" y="3886200"/>
            <a:ext cx="5334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57400" y="1447800"/>
            <a:ext cx="1676400" cy="1298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791200" y="1447800"/>
            <a:ext cx="1638300" cy="1181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791200" y="3886200"/>
            <a:ext cx="1638300" cy="182880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40025" y="360045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48400" y="3602038"/>
            <a:ext cx="5334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lded Corner 35"/>
          <p:cNvSpPr/>
          <p:nvPr/>
        </p:nvSpPr>
        <p:spPr>
          <a:xfrm>
            <a:off x="7213600" y="1717964"/>
            <a:ext cx="1244600" cy="491835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 smtClean="0"/>
              <a:t>Evolved from CASTOR</a:t>
            </a:r>
            <a:endParaRPr lang="en-GB" sz="12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7658100" y="2286000"/>
            <a:ext cx="228600" cy="609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152400" y="1504950"/>
            <a:ext cx="1493838" cy="1162050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/>
              <a:t>All of the CTA business logic and data management code is </a:t>
            </a:r>
            <a:r>
              <a:rPr lang="en-US" sz="1200"/>
              <a:t>in </a:t>
            </a:r>
            <a:r>
              <a:rPr lang="en-US" sz="1200" dirty="0"/>
              <a:t>the</a:t>
            </a:r>
            <a:r>
              <a:rPr lang="en-US" sz="1200"/>
              <a:t> client interface to </a:t>
            </a:r>
            <a:r>
              <a:rPr lang="en-US" sz="1200" smtClean="0"/>
              <a:t>metadata</a:t>
            </a:r>
            <a:endParaRPr lang="en-GB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85800" y="2689225"/>
            <a:ext cx="800100" cy="838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4343400" y="4572000"/>
            <a:ext cx="1600200" cy="762000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/>
              <a:t>Two prototypes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 err="1"/>
              <a:t>Ceph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Local file system</a:t>
            </a:r>
            <a:endParaRPr lang="en-GB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749800" y="4210050"/>
            <a:ext cx="276225" cy="3619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"/>
          <p:cNvSpPr txBox="1">
            <a:spLocks noChangeArrowheads="1"/>
          </p:cNvSpPr>
          <p:nvPr/>
        </p:nvSpPr>
        <p:spPr bwMode="auto">
          <a:xfrm rot="18695080">
            <a:off x="6584157" y="4679156"/>
            <a:ext cx="67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3861AA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861AA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Data</a:t>
            </a:r>
            <a:endParaRPr lang="en-GB" altLang="en-US" sz="1800"/>
          </a:p>
        </p:txBody>
      </p:sp>
      <p:sp>
        <p:nvSpPr>
          <p:cNvPr id="43" name="TextBox 39"/>
          <p:cNvSpPr txBox="1">
            <a:spLocks noChangeArrowheads="1"/>
          </p:cNvSpPr>
          <p:nvPr/>
        </p:nvSpPr>
        <p:spPr bwMode="auto">
          <a:xfrm rot="19366460">
            <a:off x="1897063" y="1774825"/>
            <a:ext cx="1687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3861AA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861AA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Commands/control</a:t>
            </a:r>
            <a:endParaRPr lang="en-GB" altLang="en-US" sz="1400"/>
          </a:p>
        </p:txBody>
      </p:sp>
      <p:grpSp>
        <p:nvGrpSpPr>
          <p:cNvPr id="44" name="Group 58"/>
          <p:cNvGrpSpPr>
            <a:grpSpLocks/>
          </p:cNvGrpSpPr>
          <p:nvPr/>
        </p:nvGrpSpPr>
        <p:grpSpPr bwMode="auto">
          <a:xfrm>
            <a:off x="6067906" y="5688848"/>
            <a:ext cx="668683" cy="915904"/>
            <a:chOff x="6934200" y="5715000"/>
            <a:chExt cx="628650" cy="800100"/>
          </a:xfrm>
        </p:grpSpPr>
        <p:sp>
          <p:nvSpPr>
            <p:cNvPr id="45" name="Rectangle 57"/>
            <p:cNvSpPr/>
            <p:nvPr/>
          </p:nvSpPr>
          <p:spPr>
            <a:xfrm>
              <a:off x="6934200" y="5715000"/>
              <a:ext cx="628650" cy="800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Disk</a:t>
              </a:r>
            </a:p>
          </p:txBody>
        </p:sp>
        <p:sp>
          <p:nvSpPr>
            <p:cNvPr id="46" name="Oval 58"/>
            <p:cNvSpPr/>
            <p:nvPr/>
          </p:nvSpPr>
          <p:spPr>
            <a:xfrm>
              <a:off x="7016750" y="6038850"/>
              <a:ext cx="463550" cy="422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7" name="Group 19490"/>
          <p:cNvGrpSpPr>
            <a:grpSpLocks/>
          </p:cNvGrpSpPr>
          <p:nvPr/>
        </p:nvGrpSpPr>
        <p:grpSpPr bwMode="auto">
          <a:xfrm>
            <a:off x="5986853" y="5819691"/>
            <a:ext cx="668683" cy="915904"/>
            <a:chOff x="6934200" y="5715000"/>
            <a:chExt cx="628650" cy="800100"/>
          </a:xfrm>
        </p:grpSpPr>
        <p:sp>
          <p:nvSpPr>
            <p:cNvPr id="48" name="Rectangle 62"/>
            <p:cNvSpPr/>
            <p:nvPr/>
          </p:nvSpPr>
          <p:spPr>
            <a:xfrm>
              <a:off x="6934200" y="5715000"/>
              <a:ext cx="628650" cy="800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Disk</a:t>
              </a:r>
            </a:p>
          </p:txBody>
        </p:sp>
        <p:sp>
          <p:nvSpPr>
            <p:cNvPr id="49" name="Oval 63"/>
            <p:cNvSpPr/>
            <p:nvPr/>
          </p:nvSpPr>
          <p:spPr>
            <a:xfrm>
              <a:off x="7016750" y="6038850"/>
              <a:ext cx="463550" cy="42227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0" name="Freeform 66"/>
          <p:cNvSpPr/>
          <p:nvPr/>
        </p:nvSpPr>
        <p:spPr>
          <a:xfrm>
            <a:off x="8182186" y="3710133"/>
            <a:ext cx="736226" cy="752350"/>
          </a:xfrm>
          <a:custGeom>
            <a:avLst/>
            <a:gdLst>
              <a:gd name="connsiteX0" fmla="*/ 0 w 942392"/>
              <a:gd name="connsiteY0" fmla="*/ 905069 h 905069"/>
              <a:gd name="connsiteX1" fmla="*/ 0 w 942392"/>
              <a:gd name="connsiteY1" fmla="*/ 0 h 905069"/>
              <a:gd name="connsiteX2" fmla="*/ 774441 w 942392"/>
              <a:gd name="connsiteY2" fmla="*/ 0 h 905069"/>
              <a:gd name="connsiteX3" fmla="*/ 933061 w 942392"/>
              <a:gd name="connsiteY3" fmla="*/ 158620 h 905069"/>
              <a:gd name="connsiteX4" fmla="*/ 942392 w 942392"/>
              <a:gd name="connsiteY4" fmla="*/ 905069 h 905069"/>
              <a:gd name="connsiteX5" fmla="*/ 0 w 942392"/>
              <a:gd name="connsiteY5" fmla="*/ 905069 h 90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392" h="905069">
                <a:moveTo>
                  <a:pt x="0" y="905069"/>
                </a:moveTo>
                <a:lnTo>
                  <a:pt x="0" y="0"/>
                </a:lnTo>
                <a:lnTo>
                  <a:pt x="774441" y="0"/>
                </a:lnTo>
                <a:lnTo>
                  <a:pt x="933061" y="158620"/>
                </a:lnTo>
                <a:lnTo>
                  <a:pt x="942392" y="905069"/>
                </a:lnTo>
                <a:lnTo>
                  <a:pt x="0" y="90506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Tape</a:t>
            </a:r>
          </a:p>
        </p:txBody>
      </p:sp>
      <p:sp>
        <p:nvSpPr>
          <p:cNvPr id="51" name="Freeform 67"/>
          <p:cNvSpPr/>
          <p:nvPr/>
        </p:nvSpPr>
        <p:spPr>
          <a:xfrm>
            <a:off x="8092691" y="3797362"/>
            <a:ext cx="737914" cy="752350"/>
          </a:xfrm>
          <a:custGeom>
            <a:avLst/>
            <a:gdLst>
              <a:gd name="connsiteX0" fmla="*/ 0 w 942392"/>
              <a:gd name="connsiteY0" fmla="*/ 905069 h 905069"/>
              <a:gd name="connsiteX1" fmla="*/ 0 w 942392"/>
              <a:gd name="connsiteY1" fmla="*/ 0 h 905069"/>
              <a:gd name="connsiteX2" fmla="*/ 774441 w 942392"/>
              <a:gd name="connsiteY2" fmla="*/ 0 h 905069"/>
              <a:gd name="connsiteX3" fmla="*/ 933061 w 942392"/>
              <a:gd name="connsiteY3" fmla="*/ 158620 h 905069"/>
              <a:gd name="connsiteX4" fmla="*/ 942392 w 942392"/>
              <a:gd name="connsiteY4" fmla="*/ 905069 h 905069"/>
              <a:gd name="connsiteX5" fmla="*/ 0 w 942392"/>
              <a:gd name="connsiteY5" fmla="*/ 905069 h 90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392" h="905069">
                <a:moveTo>
                  <a:pt x="0" y="905069"/>
                </a:moveTo>
                <a:lnTo>
                  <a:pt x="0" y="0"/>
                </a:lnTo>
                <a:lnTo>
                  <a:pt x="774441" y="0"/>
                </a:lnTo>
                <a:lnTo>
                  <a:pt x="933061" y="158620"/>
                </a:lnTo>
                <a:lnTo>
                  <a:pt x="942392" y="905069"/>
                </a:lnTo>
                <a:lnTo>
                  <a:pt x="0" y="90506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Tape</a:t>
            </a:r>
          </a:p>
        </p:txBody>
      </p:sp>
      <p:sp>
        <p:nvSpPr>
          <p:cNvPr id="52" name="Freeform 68"/>
          <p:cNvSpPr/>
          <p:nvPr/>
        </p:nvSpPr>
        <p:spPr>
          <a:xfrm>
            <a:off x="7993063" y="3935475"/>
            <a:ext cx="736226" cy="752350"/>
          </a:xfrm>
          <a:custGeom>
            <a:avLst/>
            <a:gdLst>
              <a:gd name="connsiteX0" fmla="*/ 0 w 942392"/>
              <a:gd name="connsiteY0" fmla="*/ 905069 h 905069"/>
              <a:gd name="connsiteX1" fmla="*/ 0 w 942392"/>
              <a:gd name="connsiteY1" fmla="*/ 0 h 905069"/>
              <a:gd name="connsiteX2" fmla="*/ 774441 w 942392"/>
              <a:gd name="connsiteY2" fmla="*/ 0 h 905069"/>
              <a:gd name="connsiteX3" fmla="*/ 933061 w 942392"/>
              <a:gd name="connsiteY3" fmla="*/ 158620 h 905069"/>
              <a:gd name="connsiteX4" fmla="*/ 942392 w 942392"/>
              <a:gd name="connsiteY4" fmla="*/ 905069 h 905069"/>
              <a:gd name="connsiteX5" fmla="*/ 0 w 942392"/>
              <a:gd name="connsiteY5" fmla="*/ 905069 h 90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392" h="905069">
                <a:moveTo>
                  <a:pt x="0" y="905069"/>
                </a:moveTo>
                <a:lnTo>
                  <a:pt x="0" y="0"/>
                </a:lnTo>
                <a:lnTo>
                  <a:pt x="774441" y="0"/>
                </a:lnTo>
                <a:lnTo>
                  <a:pt x="933061" y="158620"/>
                </a:lnTo>
                <a:lnTo>
                  <a:pt x="942392" y="905069"/>
                </a:lnTo>
                <a:lnTo>
                  <a:pt x="0" y="90506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Tape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6067906" y="5688848"/>
            <a:ext cx="668683" cy="915904"/>
            <a:chOff x="6934200" y="5715000"/>
            <a:chExt cx="628650" cy="800100"/>
          </a:xfrm>
        </p:grpSpPr>
        <p:sp>
          <p:nvSpPr>
            <p:cNvPr id="60" name="Rectangle 44"/>
            <p:cNvSpPr/>
            <p:nvPr/>
          </p:nvSpPr>
          <p:spPr>
            <a:xfrm>
              <a:off x="6934200" y="5715000"/>
              <a:ext cx="628650" cy="800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Disk</a:t>
              </a:r>
            </a:p>
          </p:txBody>
        </p:sp>
        <p:sp>
          <p:nvSpPr>
            <p:cNvPr id="61" name="Oval 45"/>
            <p:cNvSpPr/>
            <p:nvPr/>
          </p:nvSpPr>
          <p:spPr>
            <a:xfrm>
              <a:off x="7016750" y="6038850"/>
              <a:ext cx="463550" cy="422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" name="Group 19490"/>
          <p:cNvGrpSpPr>
            <a:grpSpLocks/>
          </p:cNvGrpSpPr>
          <p:nvPr/>
        </p:nvGrpSpPr>
        <p:grpSpPr bwMode="auto">
          <a:xfrm>
            <a:off x="5986853" y="5819691"/>
            <a:ext cx="668683" cy="915904"/>
            <a:chOff x="6934200" y="5715000"/>
            <a:chExt cx="628650" cy="800100"/>
          </a:xfrm>
        </p:grpSpPr>
        <p:sp>
          <p:nvSpPr>
            <p:cNvPr id="65" name="Rectangle 47"/>
            <p:cNvSpPr/>
            <p:nvPr/>
          </p:nvSpPr>
          <p:spPr>
            <a:xfrm>
              <a:off x="6934200" y="5715000"/>
              <a:ext cx="628650" cy="800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Disk</a:t>
              </a:r>
            </a:p>
          </p:txBody>
        </p:sp>
        <p:sp>
          <p:nvSpPr>
            <p:cNvPr id="66" name="Oval 48"/>
            <p:cNvSpPr/>
            <p:nvPr/>
          </p:nvSpPr>
          <p:spPr>
            <a:xfrm>
              <a:off x="7016750" y="6038850"/>
              <a:ext cx="463550" cy="42227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4" name="Freeform 49"/>
          <p:cNvSpPr/>
          <p:nvPr/>
        </p:nvSpPr>
        <p:spPr>
          <a:xfrm>
            <a:off x="8182186" y="3710133"/>
            <a:ext cx="736226" cy="752350"/>
          </a:xfrm>
          <a:custGeom>
            <a:avLst/>
            <a:gdLst>
              <a:gd name="connsiteX0" fmla="*/ 0 w 942392"/>
              <a:gd name="connsiteY0" fmla="*/ 905069 h 905069"/>
              <a:gd name="connsiteX1" fmla="*/ 0 w 942392"/>
              <a:gd name="connsiteY1" fmla="*/ 0 h 905069"/>
              <a:gd name="connsiteX2" fmla="*/ 774441 w 942392"/>
              <a:gd name="connsiteY2" fmla="*/ 0 h 905069"/>
              <a:gd name="connsiteX3" fmla="*/ 933061 w 942392"/>
              <a:gd name="connsiteY3" fmla="*/ 158620 h 905069"/>
              <a:gd name="connsiteX4" fmla="*/ 942392 w 942392"/>
              <a:gd name="connsiteY4" fmla="*/ 905069 h 905069"/>
              <a:gd name="connsiteX5" fmla="*/ 0 w 942392"/>
              <a:gd name="connsiteY5" fmla="*/ 905069 h 90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392" h="905069">
                <a:moveTo>
                  <a:pt x="0" y="905069"/>
                </a:moveTo>
                <a:lnTo>
                  <a:pt x="0" y="0"/>
                </a:lnTo>
                <a:lnTo>
                  <a:pt x="774441" y="0"/>
                </a:lnTo>
                <a:lnTo>
                  <a:pt x="933061" y="158620"/>
                </a:lnTo>
                <a:lnTo>
                  <a:pt x="942392" y="905069"/>
                </a:lnTo>
                <a:lnTo>
                  <a:pt x="0" y="90506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Tape</a:t>
            </a:r>
          </a:p>
        </p:txBody>
      </p:sp>
      <p:sp>
        <p:nvSpPr>
          <p:cNvPr id="55" name="Freeform 50"/>
          <p:cNvSpPr/>
          <p:nvPr/>
        </p:nvSpPr>
        <p:spPr>
          <a:xfrm>
            <a:off x="8092691" y="3797362"/>
            <a:ext cx="737914" cy="752350"/>
          </a:xfrm>
          <a:custGeom>
            <a:avLst/>
            <a:gdLst>
              <a:gd name="connsiteX0" fmla="*/ 0 w 942392"/>
              <a:gd name="connsiteY0" fmla="*/ 905069 h 905069"/>
              <a:gd name="connsiteX1" fmla="*/ 0 w 942392"/>
              <a:gd name="connsiteY1" fmla="*/ 0 h 905069"/>
              <a:gd name="connsiteX2" fmla="*/ 774441 w 942392"/>
              <a:gd name="connsiteY2" fmla="*/ 0 h 905069"/>
              <a:gd name="connsiteX3" fmla="*/ 933061 w 942392"/>
              <a:gd name="connsiteY3" fmla="*/ 158620 h 905069"/>
              <a:gd name="connsiteX4" fmla="*/ 942392 w 942392"/>
              <a:gd name="connsiteY4" fmla="*/ 905069 h 905069"/>
              <a:gd name="connsiteX5" fmla="*/ 0 w 942392"/>
              <a:gd name="connsiteY5" fmla="*/ 905069 h 90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392" h="905069">
                <a:moveTo>
                  <a:pt x="0" y="905069"/>
                </a:moveTo>
                <a:lnTo>
                  <a:pt x="0" y="0"/>
                </a:lnTo>
                <a:lnTo>
                  <a:pt x="774441" y="0"/>
                </a:lnTo>
                <a:lnTo>
                  <a:pt x="933061" y="158620"/>
                </a:lnTo>
                <a:lnTo>
                  <a:pt x="942392" y="905069"/>
                </a:lnTo>
                <a:lnTo>
                  <a:pt x="0" y="90506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Tape</a:t>
            </a:r>
          </a:p>
        </p:txBody>
      </p:sp>
      <p:sp>
        <p:nvSpPr>
          <p:cNvPr id="56" name="Freeform 51"/>
          <p:cNvSpPr/>
          <p:nvPr/>
        </p:nvSpPr>
        <p:spPr>
          <a:xfrm>
            <a:off x="7993063" y="3935475"/>
            <a:ext cx="736226" cy="752350"/>
          </a:xfrm>
          <a:custGeom>
            <a:avLst/>
            <a:gdLst>
              <a:gd name="connsiteX0" fmla="*/ 0 w 942392"/>
              <a:gd name="connsiteY0" fmla="*/ 905069 h 905069"/>
              <a:gd name="connsiteX1" fmla="*/ 0 w 942392"/>
              <a:gd name="connsiteY1" fmla="*/ 0 h 905069"/>
              <a:gd name="connsiteX2" fmla="*/ 774441 w 942392"/>
              <a:gd name="connsiteY2" fmla="*/ 0 h 905069"/>
              <a:gd name="connsiteX3" fmla="*/ 933061 w 942392"/>
              <a:gd name="connsiteY3" fmla="*/ 158620 h 905069"/>
              <a:gd name="connsiteX4" fmla="*/ 942392 w 942392"/>
              <a:gd name="connsiteY4" fmla="*/ 905069 h 905069"/>
              <a:gd name="connsiteX5" fmla="*/ 0 w 942392"/>
              <a:gd name="connsiteY5" fmla="*/ 905069 h 90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392" h="905069">
                <a:moveTo>
                  <a:pt x="0" y="905069"/>
                </a:moveTo>
                <a:lnTo>
                  <a:pt x="0" y="0"/>
                </a:lnTo>
                <a:lnTo>
                  <a:pt x="774441" y="0"/>
                </a:lnTo>
                <a:lnTo>
                  <a:pt x="933061" y="158620"/>
                </a:lnTo>
                <a:lnTo>
                  <a:pt x="942392" y="905069"/>
                </a:lnTo>
                <a:lnTo>
                  <a:pt x="0" y="90506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Tape</a:t>
            </a:r>
          </a:p>
        </p:txBody>
      </p:sp>
    </p:spTree>
    <p:extLst>
      <p:ext uri="{BB962C8B-B14F-4D97-AF65-F5344CB8AC3E}">
        <p14:creationId xmlns:p14="http://schemas.microsoft.com/office/powerpoint/2010/main" val="425512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for CTA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Less </a:t>
            </a:r>
            <a:r>
              <a:rPr lang="en-US" sz="2800" dirty="0"/>
              <a:t>daemons</a:t>
            </a:r>
          </a:p>
          <a:p>
            <a:pPr lvl="1"/>
            <a:r>
              <a:rPr lang="en-US" b="1" dirty="0" smtClean="0"/>
              <a:t>CASTOR</a:t>
            </a:r>
          </a:p>
          <a:p>
            <a:pPr lvl="2"/>
            <a:r>
              <a:rPr lang="en-US" b="1" dirty="0" smtClean="0"/>
              <a:t>5 </a:t>
            </a:r>
            <a:r>
              <a:rPr lang="en-US" b="1" dirty="0"/>
              <a:t>types of daemon</a:t>
            </a:r>
          </a:p>
          <a:p>
            <a:pPr lvl="2"/>
            <a:r>
              <a:rPr lang="en-US" dirty="0" err="1" smtClean="0"/>
              <a:t>stagerd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tapegatewayd</a:t>
            </a:r>
            <a:r>
              <a:rPr lang="en-US" dirty="0"/>
              <a:t> + </a:t>
            </a:r>
            <a:r>
              <a:rPr lang="en-US" dirty="0" err="1"/>
              <a:t>vmgrd</a:t>
            </a:r>
            <a:r>
              <a:rPr lang="en-US" dirty="0"/>
              <a:t> + </a:t>
            </a:r>
            <a:r>
              <a:rPr lang="en-US" dirty="0" err="1"/>
              <a:t>vdqmd</a:t>
            </a:r>
            <a:r>
              <a:rPr lang="en-US" dirty="0"/>
              <a:t> + </a:t>
            </a:r>
            <a:r>
              <a:rPr lang="en-US" dirty="0" err="1"/>
              <a:t>tapeserverd</a:t>
            </a:r>
            <a:endParaRPr lang="en-US" dirty="0"/>
          </a:p>
          <a:p>
            <a:pPr lvl="1"/>
            <a:r>
              <a:rPr lang="en-US" b="1" dirty="0" smtClean="0"/>
              <a:t>CTA</a:t>
            </a:r>
          </a:p>
          <a:p>
            <a:pPr lvl="2"/>
            <a:r>
              <a:rPr lang="en-US" b="1" dirty="0" smtClean="0"/>
              <a:t>2 </a:t>
            </a:r>
            <a:r>
              <a:rPr lang="en-US" b="1" dirty="0"/>
              <a:t>types of daemon</a:t>
            </a:r>
          </a:p>
          <a:p>
            <a:pPr lvl="2"/>
            <a:r>
              <a:rPr lang="en-US" dirty="0" err="1" smtClean="0"/>
              <a:t>xrootd</a:t>
            </a:r>
            <a:r>
              <a:rPr lang="en-US" dirty="0" smtClean="0"/>
              <a:t> </a:t>
            </a:r>
            <a:r>
              <a:rPr lang="en-US" dirty="0"/>
              <a:t>(front end) + </a:t>
            </a:r>
            <a:r>
              <a:rPr lang="en-US" dirty="0" err="1"/>
              <a:t>tapeserverd</a:t>
            </a:r>
            <a:r>
              <a:rPr lang="en-US" dirty="0"/>
              <a:t> </a:t>
            </a:r>
          </a:p>
          <a:p>
            <a:pPr marL="635508" lvl="2" indent="0">
              <a:buNone/>
            </a:pPr>
            <a:endParaRPr lang="en-US" dirty="0"/>
          </a:p>
          <a:p>
            <a:r>
              <a:rPr lang="en-US" sz="2800" dirty="0"/>
              <a:t>Tapes </a:t>
            </a:r>
            <a:r>
              <a:rPr lang="en-US" sz="2800" dirty="0" smtClean="0"/>
              <a:t>and </a:t>
            </a:r>
            <a:r>
              <a:rPr lang="en-US" sz="2800" dirty="0"/>
              <a:t>drives can </a:t>
            </a:r>
            <a:r>
              <a:rPr lang="en-US" sz="2800" dirty="0" smtClean="0"/>
              <a:t>be </a:t>
            </a:r>
            <a:r>
              <a:rPr lang="en-US" sz="2800" dirty="0"/>
              <a:t>scheduled </a:t>
            </a:r>
            <a:r>
              <a:rPr lang="en-US" sz="2800" dirty="0" smtClean="0"/>
              <a:t>simultaneously</a:t>
            </a:r>
            <a:endParaRPr lang="en-US" sz="2800" dirty="0"/>
          </a:p>
          <a:p>
            <a:pPr marL="928116" lvl="3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7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January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75568" y="3325763"/>
            <a:ext cx="1686579" cy="5506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tapegatewayd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98138" y="1154868"/>
            <a:ext cx="1686579" cy="5506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vdqmd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91484" y="1158557"/>
            <a:ext cx="1686579" cy="5506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vmgrd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75567" y="4033690"/>
            <a:ext cx="1686579" cy="5506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stagerd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259" y="4791510"/>
            <a:ext cx="44374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Schedules a archival mount based because: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are enough files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is enough data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pending file is too old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53342" y="4375212"/>
            <a:ext cx="541794" cy="334299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9071" y="1970692"/>
            <a:ext cx="151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Requests a free tape from the destination tape pool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34773" y="1818968"/>
            <a:ext cx="8466" cy="13888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259" y="844543"/>
            <a:ext cx="147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Locks the tape for write access</a:t>
            </a:r>
            <a:endParaRPr lang="en-US" sz="16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95581" y="1521864"/>
            <a:ext cx="654600" cy="0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62147" y="1818968"/>
            <a:ext cx="713755" cy="13068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31348" y="1970692"/>
            <a:ext cx="1722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Queues a request for drive compatible with the chosen tape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7235066" y="1158557"/>
            <a:ext cx="1686579" cy="5506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tapeserverd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26020" y="1428296"/>
            <a:ext cx="131387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2403" y="788252"/>
            <a:ext cx="163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Sends the job to the drive</a:t>
            </a:r>
            <a:endParaRPr lang="en-US" sz="16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-59739"/>
            <a:ext cx="9144000" cy="94044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/>
              <a:t>Scheduling a CASTOR archival</a:t>
            </a:r>
            <a:endParaRPr lang="en-US" sz="4400" dirty="0"/>
          </a:p>
        </p:txBody>
      </p:sp>
      <p:grpSp>
        <p:nvGrpSpPr>
          <p:cNvPr id="15" name="Group 2"/>
          <p:cNvGrpSpPr/>
          <p:nvPr/>
        </p:nvGrpSpPr>
        <p:grpSpPr>
          <a:xfrm>
            <a:off x="7679631" y="1776498"/>
            <a:ext cx="797449" cy="652882"/>
            <a:chOff x="7750629" y="1881052"/>
            <a:chExt cx="797449" cy="652882"/>
          </a:xfrm>
        </p:grpSpPr>
        <p:sp>
          <p:nvSpPr>
            <p:cNvPr id="3" name="Flowchart: Sequential Access Storage 11"/>
            <p:cNvSpPr/>
            <p:nvPr/>
          </p:nvSpPr>
          <p:spPr>
            <a:xfrm>
              <a:off x="7750629" y="1881052"/>
              <a:ext cx="797449" cy="652882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6"/>
            <p:cNvSpPr txBox="1"/>
            <p:nvPr/>
          </p:nvSpPr>
          <p:spPr>
            <a:xfrm>
              <a:off x="7808391" y="2012119"/>
              <a:ext cx="684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Tape</a:t>
              </a:r>
              <a:endParaRPr lang="en-US" dirty="0"/>
            </a:p>
          </p:txBody>
        </p:sp>
      </p:grpSp>
      <p:grpSp>
        <p:nvGrpSpPr>
          <p:cNvPr id="26" name="Group 21"/>
          <p:cNvGrpSpPr/>
          <p:nvPr/>
        </p:nvGrpSpPr>
        <p:grpSpPr>
          <a:xfrm>
            <a:off x="5096933" y="3318933"/>
            <a:ext cx="3843867" cy="2734734"/>
            <a:chOff x="5096933" y="3318933"/>
            <a:chExt cx="3843867" cy="2734734"/>
          </a:xfrm>
        </p:grpSpPr>
        <p:sp>
          <p:nvSpPr>
            <p:cNvPr id="2" name="TextBox 26"/>
            <p:cNvSpPr txBox="1"/>
            <p:nvPr/>
          </p:nvSpPr>
          <p:spPr>
            <a:xfrm>
              <a:off x="5215467" y="3423798"/>
              <a:ext cx="358661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Organic/legacy system resulting in 5 types of daemon</a:t>
              </a:r>
            </a:p>
            <a:p>
              <a:endParaRPr lang="en-US" sz="1600" b="1" dirty="0" smtClean="0"/>
            </a:p>
            <a:p>
              <a:r>
                <a:rPr lang="en-US" sz="1600" b="1" dirty="0" smtClean="0"/>
                <a:t>Partial decisions made by different daemons results in tape being chosen independently of drive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Generates </a:t>
              </a:r>
              <a:r>
                <a:rPr lang="en-US" sz="1600" b="1" dirty="0"/>
                <a:t>needless </a:t>
              </a:r>
              <a:r>
                <a:rPr lang="en-US" sz="1600" b="1" dirty="0" smtClean="0"/>
                <a:t>queues on busy drives whilst other eligible drives are idle</a:t>
              </a:r>
              <a:endParaRPr lang="en-US" sz="1600" b="1" dirty="0"/>
            </a:p>
          </p:txBody>
        </p:sp>
        <p:sp>
          <p:nvSpPr>
            <p:cNvPr id="17" name="Rectangle 28"/>
            <p:cNvSpPr/>
            <p:nvPr/>
          </p:nvSpPr>
          <p:spPr>
            <a:xfrm>
              <a:off x="5096933" y="3318933"/>
              <a:ext cx="3843867" cy="273473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25"/>
          <p:cNvGrpSpPr/>
          <p:nvPr/>
        </p:nvGrpSpPr>
        <p:grpSpPr>
          <a:xfrm>
            <a:off x="5096933" y="3318933"/>
            <a:ext cx="3843867" cy="2734734"/>
            <a:chOff x="5096933" y="3318933"/>
            <a:chExt cx="3843867" cy="2734734"/>
          </a:xfrm>
        </p:grpSpPr>
        <p:sp>
          <p:nvSpPr>
            <p:cNvPr id="30" name="TextBox 1"/>
            <p:cNvSpPr txBox="1"/>
            <p:nvPr/>
          </p:nvSpPr>
          <p:spPr>
            <a:xfrm>
              <a:off x="5215467" y="3423798"/>
              <a:ext cx="358661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Organic/legacy system resulting in 5 types of daemon</a:t>
              </a:r>
            </a:p>
            <a:p>
              <a:endParaRPr lang="en-US" sz="1600" b="1" dirty="0" smtClean="0"/>
            </a:p>
            <a:p>
              <a:r>
                <a:rPr lang="en-US" sz="1600" b="1" dirty="0" smtClean="0"/>
                <a:t>Partial decisions made by different daemons results in tape being chosen independently of drive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Generates </a:t>
              </a:r>
              <a:r>
                <a:rPr lang="en-US" sz="1600" b="1" dirty="0"/>
                <a:t>needless </a:t>
              </a:r>
              <a:r>
                <a:rPr lang="en-US" sz="1600" b="1" dirty="0" smtClean="0"/>
                <a:t>queues on busy drives whilst other eligible drives are idle</a:t>
              </a:r>
              <a:endParaRPr lang="en-US" sz="1600" b="1" dirty="0"/>
            </a:p>
          </p:txBody>
        </p:sp>
        <p:sp>
          <p:nvSpPr>
            <p:cNvPr id="31" name="Rectangle 16"/>
            <p:cNvSpPr/>
            <p:nvPr/>
          </p:nvSpPr>
          <p:spPr>
            <a:xfrm>
              <a:off x="5096933" y="3318933"/>
              <a:ext cx="3843867" cy="273473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221189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DD9D3DA753F45BA1DF598EF8B456E" ma:contentTypeVersion="0" ma:contentTypeDescription="Create a new document." ma:contentTypeScope="" ma:versionID="1a63f4670ed0d7c360e45eeadfb4e8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4dc5db631eda1d9dcc76d60df50418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AA1CDA-BE7C-4E71-89B9-D8B6BE56D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833B33-7747-4C83-98B4-15C3D3C8E55E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F2B4F7-DCF9-44DA-A8AB-5A746CF4B7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1383</Words>
  <Application>Microsoft Macintosh PowerPoint</Application>
  <PresentationFormat>On-screen Show (4:3)</PresentationFormat>
  <Paragraphs>369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CERNCorporate4-3</vt:lpstr>
      <vt:lpstr>Acrobat Document</vt:lpstr>
      <vt:lpstr>CTA: CERN (CASTOR) Tape Archive Rationale and Status </vt:lpstr>
      <vt:lpstr>A talk in two parts</vt:lpstr>
      <vt:lpstr>Main characteristics of tape</vt:lpstr>
      <vt:lpstr>Our infrastructure and forecast</vt:lpstr>
      <vt:lpstr>Requirements for tape efficiency</vt:lpstr>
      <vt:lpstr>Jobs queues </vt:lpstr>
      <vt:lpstr>Global architecture </vt:lpstr>
      <vt:lpstr>Rationale for CTA</vt:lpstr>
      <vt:lpstr>PowerPoint Presentation</vt:lpstr>
      <vt:lpstr>Scheduling a CTA archival</vt:lpstr>
      <vt:lpstr>Rationale for CTA</vt:lpstr>
      <vt:lpstr>Rationale for CTA</vt:lpstr>
      <vt:lpstr>Rationale for CTA</vt:lpstr>
      <vt:lpstr>CTA prototype</vt:lpstr>
      <vt:lpstr>CTA prototype</vt:lpstr>
      <vt:lpstr>CTA prototype</vt:lpstr>
      <vt:lpstr>What’s next</vt:lpstr>
      <vt:lpstr>What’s next</vt:lpstr>
      <vt:lpstr>What’s next</vt:lpstr>
      <vt:lpstr>What’s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2015-07-07T14:27:37Z</dcterms:created>
  <dcterms:modified xsi:type="dcterms:W3CDTF">2016-01-22T12:13:06Z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0x010100A6ADD9D3DA753F45BA1DF598EF8B456E</vt:lpwstr>
  </property>
  <property fmtid="{D5CDD505-2E9C-101B-9397-08002B2CF9AE}" pid="3" name="IsMyDocuments">
    <vt:bool>true</vt:bool>
  </property>
</Properties>
</file>