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6" r:id="rId6"/>
    <p:sldId id="259" r:id="rId7"/>
    <p:sldId id="263" r:id="rId8"/>
    <p:sldId id="261" r:id="rId9"/>
    <p:sldId id="264" r:id="rId10"/>
    <p:sldId id="260" r:id="rId11"/>
    <p:sldId id="262" r:id="rId12"/>
  </p:sldIdLst>
  <p:sldSz cx="9906000" cy="6858000" type="A4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581" kern="1200">
        <a:solidFill>
          <a:schemeClr val="tx1"/>
        </a:solidFill>
        <a:latin typeface="Arial" charset="0"/>
        <a:ea typeface="+mn-ea"/>
        <a:cs typeface="+mn-cs"/>
      </a:defRPr>
    </a:lvl1pPr>
    <a:lvl2pPr marL="88180" algn="l" rtl="0" fontAlgn="base">
      <a:spcBef>
        <a:spcPct val="0"/>
      </a:spcBef>
      <a:spcAft>
        <a:spcPct val="0"/>
      </a:spcAft>
      <a:defRPr sz="1581" kern="1200">
        <a:solidFill>
          <a:schemeClr val="tx1"/>
        </a:solidFill>
        <a:latin typeface="Arial" charset="0"/>
        <a:ea typeface="+mn-ea"/>
        <a:cs typeface="+mn-cs"/>
      </a:defRPr>
    </a:lvl2pPr>
    <a:lvl3pPr marL="176360" algn="l" rtl="0" fontAlgn="base">
      <a:spcBef>
        <a:spcPct val="0"/>
      </a:spcBef>
      <a:spcAft>
        <a:spcPct val="0"/>
      </a:spcAft>
      <a:defRPr sz="1581" kern="1200">
        <a:solidFill>
          <a:schemeClr val="tx1"/>
        </a:solidFill>
        <a:latin typeface="Arial" charset="0"/>
        <a:ea typeface="+mn-ea"/>
        <a:cs typeface="+mn-cs"/>
      </a:defRPr>
    </a:lvl3pPr>
    <a:lvl4pPr marL="264540" algn="l" rtl="0" fontAlgn="base">
      <a:spcBef>
        <a:spcPct val="0"/>
      </a:spcBef>
      <a:spcAft>
        <a:spcPct val="0"/>
      </a:spcAft>
      <a:defRPr sz="1581" kern="1200">
        <a:solidFill>
          <a:schemeClr val="tx1"/>
        </a:solidFill>
        <a:latin typeface="Arial" charset="0"/>
        <a:ea typeface="+mn-ea"/>
        <a:cs typeface="+mn-cs"/>
      </a:defRPr>
    </a:lvl4pPr>
    <a:lvl5pPr marL="352719" algn="l" rtl="0" fontAlgn="base">
      <a:spcBef>
        <a:spcPct val="0"/>
      </a:spcBef>
      <a:spcAft>
        <a:spcPct val="0"/>
      </a:spcAft>
      <a:defRPr sz="1581" kern="1200">
        <a:solidFill>
          <a:schemeClr val="tx1"/>
        </a:solidFill>
        <a:latin typeface="Arial" charset="0"/>
        <a:ea typeface="+mn-ea"/>
        <a:cs typeface="+mn-cs"/>
      </a:defRPr>
    </a:lvl5pPr>
    <a:lvl6pPr marL="440899" algn="l" defTabSz="176360" rtl="0" eaLnBrk="1" latinLnBrk="0" hangingPunct="1">
      <a:defRPr sz="1581" kern="1200">
        <a:solidFill>
          <a:schemeClr val="tx1"/>
        </a:solidFill>
        <a:latin typeface="Arial" charset="0"/>
        <a:ea typeface="+mn-ea"/>
        <a:cs typeface="+mn-cs"/>
      </a:defRPr>
    </a:lvl6pPr>
    <a:lvl7pPr marL="529079" algn="l" defTabSz="176360" rtl="0" eaLnBrk="1" latinLnBrk="0" hangingPunct="1">
      <a:defRPr sz="1581" kern="1200">
        <a:solidFill>
          <a:schemeClr val="tx1"/>
        </a:solidFill>
        <a:latin typeface="Arial" charset="0"/>
        <a:ea typeface="+mn-ea"/>
        <a:cs typeface="+mn-cs"/>
      </a:defRPr>
    </a:lvl7pPr>
    <a:lvl8pPr marL="617259" algn="l" defTabSz="176360" rtl="0" eaLnBrk="1" latinLnBrk="0" hangingPunct="1">
      <a:defRPr sz="1581" kern="1200">
        <a:solidFill>
          <a:schemeClr val="tx1"/>
        </a:solidFill>
        <a:latin typeface="Arial" charset="0"/>
        <a:ea typeface="+mn-ea"/>
        <a:cs typeface="+mn-cs"/>
      </a:defRPr>
    </a:lvl8pPr>
    <a:lvl9pPr marL="705439" algn="l" defTabSz="176360" rtl="0" eaLnBrk="1" latinLnBrk="0" hangingPunct="1">
      <a:defRPr sz="158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1"/>
    <a:srgbClr val="777777"/>
    <a:srgbClr val="9BE5FF"/>
    <a:srgbClr val="05BCFE"/>
    <a:srgbClr val="C5F0FF"/>
    <a:srgbClr val="3961A9"/>
    <a:srgbClr val="FEFEFE"/>
    <a:srgbClr val="3961AD"/>
    <a:srgbClr val="EFEFEF"/>
    <a:srgbClr val="FF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5" autoAdjust="0"/>
    <p:restoredTop sz="94660" autoAdjust="0"/>
  </p:normalViewPr>
  <p:slideViewPr>
    <p:cSldViewPr snapToGrid="0">
      <p:cViewPr varScale="1">
        <p:scale>
          <a:sx n="124" d="100"/>
          <a:sy n="124" d="100"/>
        </p:scale>
        <p:origin x="66" y="1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635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34" y="0"/>
            <a:ext cx="2937049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62F2FBD1-00C6-4929-BBF7-75F3ADBAE271}" type="datetimeFigureOut">
              <a:rPr lang="it-IT"/>
              <a:pPr>
                <a:defRPr/>
              </a:pPr>
              <a:t>08/02/2017</a:t>
            </a:fld>
            <a:endParaRPr lang="it-IT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9982"/>
            <a:ext cx="2954635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34" y="9369982"/>
            <a:ext cx="2937049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79C34823-9A5D-4F7A-AEBD-AB6EEF0B83F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479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635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34" y="0"/>
            <a:ext cx="2937049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AD0759B2-753D-477C-A409-D6DA2D3225C4}" type="datetimeFigureOut">
              <a:rPr lang="it-IT"/>
              <a:pPr>
                <a:defRPr/>
              </a:pPr>
              <a:t>08/02/2017</a:t>
            </a:fld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39775"/>
            <a:ext cx="5357812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84" y="4686682"/>
            <a:ext cx="4977269" cy="444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82"/>
            <a:ext cx="2954635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34" y="9369982"/>
            <a:ext cx="2937049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3480E7C5-5A0D-431F-BE3F-D6E5B773880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247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3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88180" algn="l" rtl="0" eaLnBrk="0" fontAlgn="base" hangingPunct="0">
      <a:spcBef>
        <a:spcPct val="30000"/>
      </a:spcBef>
      <a:spcAft>
        <a:spcPct val="0"/>
      </a:spcAft>
      <a:defRPr sz="23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76360" algn="l" rtl="0" eaLnBrk="0" fontAlgn="base" hangingPunct="0">
      <a:spcBef>
        <a:spcPct val="30000"/>
      </a:spcBef>
      <a:spcAft>
        <a:spcPct val="0"/>
      </a:spcAft>
      <a:defRPr sz="23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264540" algn="l" rtl="0" eaLnBrk="0" fontAlgn="base" hangingPunct="0">
      <a:spcBef>
        <a:spcPct val="30000"/>
      </a:spcBef>
      <a:spcAft>
        <a:spcPct val="0"/>
      </a:spcAft>
      <a:defRPr sz="23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352719" algn="l" rtl="0" eaLnBrk="0" fontAlgn="base" hangingPunct="0">
      <a:spcBef>
        <a:spcPct val="30000"/>
      </a:spcBef>
      <a:spcAft>
        <a:spcPct val="0"/>
      </a:spcAft>
      <a:defRPr sz="23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440899" algn="l" defTabSz="176360" rtl="0" eaLnBrk="1" latinLnBrk="0" hangingPunct="1">
      <a:defRPr sz="231" kern="1200">
        <a:solidFill>
          <a:schemeClr val="tx1"/>
        </a:solidFill>
        <a:latin typeface="+mn-lt"/>
        <a:ea typeface="+mn-ea"/>
        <a:cs typeface="+mn-cs"/>
      </a:defRPr>
    </a:lvl6pPr>
    <a:lvl7pPr marL="529079" algn="l" defTabSz="176360" rtl="0" eaLnBrk="1" latinLnBrk="0" hangingPunct="1">
      <a:defRPr sz="231" kern="1200">
        <a:solidFill>
          <a:schemeClr val="tx1"/>
        </a:solidFill>
        <a:latin typeface="+mn-lt"/>
        <a:ea typeface="+mn-ea"/>
        <a:cs typeface="+mn-cs"/>
      </a:defRPr>
    </a:lvl7pPr>
    <a:lvl8pPr marL="617259" algn="l" defTabSz="176360" rtl="0" eaLnBrk="1" latinLnBrk="0" hangingPunct="1">
      <a:defRPr sz="231" kern="1200">
        <a:solidFill>
          <a:schemeClr val="tx1"/>
        </a:solidFill>
        <a:latin typeface="+mn-lt"/>
        <a:ea typeface="+mn-ea"/>
        <a:cs typeface="+mn-cs"/>
      </a:defRPr>
    </a:lvl8pPr>
    <a:lvl9pPr marL="705439" algn="l" defTabSz="176360" rtl="0" eaLnBrk="1" latinLnBrk="0" hangingPunct="1">
      <a:defRPr sz="2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39775"/>
            <a:ext cx="5357812" cy="37084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73963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39775"/>
            <a:ext cx="5357812" cy="37084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400971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39775"/>
            <a:ext cx="5357812" cy="37084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274673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39775"/>
            <a:ext cx="5357812" cy="37084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41591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39775"/>
            <a:ext cx="5357812" cy="37084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75042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39775"/>
            <a:ext cx="5357812" cy="37084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168688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739775"/>
            <a:ext cx="5357812" cy="37084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  <p:extLst>
      <p:ext uri="{BB962C8B-B14F-4D97-AF65-F5344CB8AC3E}">
        <p14:creationId xmlns:p14="http://schemas.microsoft.com/office/powerpoint/2010/main" val="30183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869" y="2130294"/>
            <a:ext cx="8420265" cy="1470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738" y="3886238"/>
            <a:ext cx="6934531" cy="1752708"/>
          </a:xfrm>
        </p:spPr>
        <p:txBody>
          <a:bodyPr/>
          <a:lstStyle>
            <a:lvl1pPr marL="0" indent="0" algn="ctr">
              <a:buNone/>
              <a:defRPr/>
            </a:lvl1pPr>
            <a:lvl2pPr marL="206173" indent="0" algn="ctr">
              <a:buNone/>
              <a:defRPr/>
            </a:lvl2pPr>
            <a:lvl3pPr marL="412348" indent="0" algn="ctr">
              <a:buNone/>
              <a:defRPr/>
            </a:lvl3pPr>
            <a:lvl4pPr marL="618522" indent="0" algn="ctr">
              <a:buNone/>
              <a:defRPr/>
            </a:lvl4pPr>
            <a:lvl5pPr marL="824695" indent="0" algn="ctr">
              <a:buNone/>
              <a:defRPr/>
            </a:lvl5pPr>
            <a:lvl6pPr marL="1030868" indent="0" algn="ctr">
              <a:buNone/>
              <a:defRPr/>
            </a:lvl6pPr>
            <a:lvl7pPr marL="1237043" indent="0" algn="ctr">
              <a:buNone/>
              <a:defRPr/>
            </a:lvl7pPr>
            <a:lvl8pPr marL="1443216" indent="0" algn="ctr">
              <a:buNone/>
              <a:defRPr/>
            </a:lvl8pPr>
            <a:lvl9pPr marL="164939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79879-0569-431B-8A41-F95471CA1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FA016-BF12-4988-BC8B-58E8B954A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2155" y="274740"/>
            <a:ext cx="2228603" cy="5851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247" y="274740"/>
            <a:ext cx="6651639" cy="5851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FBF1-49AD-4D53-9093-119C8B80C5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0CFD8-F08E-495C-9B28-E385474FF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46" y="4406945"/>
            <a:ext cx="8419898" cy="1362178"/>
          </a:xfrm>
        </p:spPr>
        <p:txBody>
          <a:bodyPr anchor="t"/>
          <a:lstStyle>
            <a:lvl1pPr algn="l">
              <a:defRPr sz="180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46" y="2906679"/>
            <a:ext cx="8419898" cy="1500266"/>
          </a:xfrm>
        </p:spPr>
        <p:txBody>
          <a:bodyPr anchor="b"/>
          <a:lstStyle>
            <a:lvl1pPr marL="0" indent="0">
              <a:buNone/>
              <a:defRPr sz="901"/>
            </a:lvl1pPr>
            <a:lvl2pPr marL="206173" indent="0">
              <a:buNone/>
              <a:defRPr sz="812"/>
            </a:lvl2pPr>
            <a:lvl3pPr marL="412348" indent="0">
              <a:buNone/>
              <a:defRPr sz="721"/>
            </a:lvl3pPr>
            <a:lvl4pPr marL="618522" indent="0">
              <a:buNone/>
              <a:defRPr sz="631"/>
            </a:lvl4pPr>
            <a:lvl5pPr marL="824695" indent="0">
              <a:buNone/>
              <a:defRPr sz="631"/>
            </a:lvl5pPr>
            <a:lvl6pPr marL="1030868" indent="0">
              <a:buNone/>
              <a:defRPr sz="631"/>
            </a:lvl6pPr>
            <a:lvl7pPr marL="1237043" indent="0">
              <a:buNone/>
              <a:defRPr sz="631"/>
            </a:lvl7pPr>
            <a:lvl8pPr marL="1443216" indent="0">
              <a:buNone/>
              <a:defRPr sz="631"/>
            </a:lvl8pPr>
            <a:lvl9pPr marL="1649391" indent="0">
              <a:buNone/>
              <a:defRPr sz="6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34FE-7307-4B68-95B0-F8D07CAD9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245" y="1600239"/>
            <a:ext cx="4439936" cy="4525971"/>
          </a:xfrm>
        </p:spPr>
        <p:txBody>
          <a:bodyPr/>
          <a:lstStyle>
            <a:lvl1pPr>
              <a:defRPr sz="1262"/>
            </a:lvl1pPr>
            <a:lvl2pPr>
              <a:defRPr sz="1082"/>
            </a:lvl2pPr>
            <a:lvl3pPr>
              <a:defRPr sz="901"/>
            </a:lvl3pPr>
            <a:lvl4pPr>
              <a:defRPr sz="812"/>
            </a:lvl4pPr>
            <a:lvl5pPr>
              <a:defRPr sz="812"/>
            </a:lvl5pPr>
            <a:lvl6pPr>
              <a:defRPr sz="812"/>
            </a:lvl6pPr>
            <a:lvl7pPr>
              <a:defRPr sz="812"/>
            </a:lvl7pPr>
            <a:lvl8pPr>
              <a:defRPr sz="812"/>
            </a:lvl8pPr>
            <a:lvl9pPr>
              <a:defRPr sz="8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0454" y="1600239"/>
            <a:ext cx="4440305" cy="4525971"/>
          </a:xfrm>
        </p:spPr>
        <p:txBody>
          <a:bodyPr/>
          <a:lstStyle>
            <a:lvl1pPr>
              <a:defRPr sz="1262"/>
            </a:lvl1pPr>
            <a:lvl2pPr>
              <a:defRPr sz="1082"/>
            </a:lvl2pPr>
            <a:lvl3pPr>
              <a:defRPr sz="901"/>
            </a:lvl3pPr>
            <a:lvl4pPr>
              <a:defRPr sz="812"/>
            </a:lvl4pPr>
            <a:lvl5pPr>
              <a:defRPr sz="812"/>
            </a:lvl5pPr>
            <a:lvl6pPr>
              <a:defRPr sz="812"/>
            </a:lvl6pPr>
            <a:lvl7pPr>
              <a:defRPr sz="812"/>
            </a:lvl7pPr>
            <a:lvl8pPr>
              <a:defRPr sz="812"/>
            </a:lvl8pPr>
            <a:lvl9pPr>
              <a:defRPr sz="8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9B1F0-D263-4EB4-B396-082937D1E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245" y="1535150"/>
            <a:ext cx="4376745" cy="639735"/>
          </a:xfrm>
        </p:spPr>
        <p:txBody>
          <a:bodyPr anchor="b"/>
          <a:lstStyle>
            <a:lvl1pPr marL="0" indent="0">
              <a:buNone/>
              <a:defRPr sz="1082" b="1"/>
            </a:lvl1pPr>
            <a:lvl2pPr marL="206173" indent="0">
              <a:buNone/>
              <a:defRPr sz="901" b="1"/>
            </a:lvl2pPr>
            <a:lvl3pPr marL="412348" indent="0">
              <a:buNone/>
              <a:defRPr sz="812" b="1"/>
            </a:lvl3pPr>
            <a:lvl4pPr marL="618522" indent="0">
              <a:buNone/>
              <a:defRPr sz="721" b="1"/>
            </a:lvl4pPr>
            <a:lvl5pPr marL="824695" indent="0">
              <a:buNone/>
              <a:defRPr sz="721" b="1"/>
            </a:lvl5pPr>
            <a:lvl6pPr marL="1030868" indent="0">
              <a:buNone/>
              <a:defRPr sz="721" b="1"/>
            </a:lvl6pPr>
            <a:lvl7pPr marL="1237043" indent="0">
              <a:buNone/>
              <a:defRPr sz="721" b="1"/>
            </a:lvl7pPr>
            <a:lvl8pPr marL="1443216" indent="0">
              <a:buNone/>
              <a:defRPr sz="721" b="1"/>
            </a:lvl8pPr>
            <a:lvl9pPr marL="1649391" indent="0">
              <a:buNone/>
              <a:defRPr sz="72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245" y="2174883"/>
            <a:ext cx="4376745" cy="3951324"/>
          </a:xfrm>
        </p:spPr>
        <p:txBody>
          <a:bodyPr/>
          <a:lstStyle>
            <a:lvl1pPr>
              <a:defRPr sz="1082"/>
            </a:lvl1pPr>
            <a:lvl2pPr>
              <a:defRPr sz="901"/>
            </a:lvl2pPr>
            <a:lvl3pPr>
              <a:defRPr sz="812"/>
            </a:lvl3pPr>
            <a:lvl4pPr>
              <a:defRPr sz="721"/>
            </a:lvl4pPr>
            <a:lvl5pPr>
              <a:defRPr sz="721"/>
            </a:lvl5pPr>
            <a:lvl6pPr>
              <a:defRPr sz="721"/>
            </a:lvl6pPr>
            <a:lvl7pPr>
              <a:defRPr sz="721"/>
            </a:lvl7pPr>
            <a:lvl8pPr>
              <a:defRPr sz="721"/>
            </a:lvl8pPr>
            <a:lvl9pPr>
              <a:defRPr sz="72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74" y="1535150"/>
            <a:ext cx="4378582" cy="639735"/>
          </a:xfrm>
        </p:spPr>
        <p:txBody>
          <a:bodyPr anchor="b"/>
          <a:lstStyle>
            <a:lvl1pPr marL="0" indent="0">
              <a:buNone/>
              <a:defRPr sz="1082" b="1"/>
            </a:lvl1pPr>
            <a:lvl2pPr marL="206173" indent="0">
              <a:buNone/>
              <a:defRPr sz="901" b="1"/>
            </a:lvl2pPr>
            <a:lvl3pPr marL="412348" indent="0">
              <a:buNone/>
              <a:defRPr sz="812" b="1"/>
            </a:lvl3pPr>
            <a:lvl4pPr marL="618522" indent="0">
              <a:buNone/>
              <a:defRPr sz="721" b="1"/>
            </a:lvl4pPr>
            <a:lvl5pPr marL="824695" indent="0">
              <a:buNone/>
              <a:defRPr sz="721" b="1"/>
            </a:lvl5pPr>
            <a:lvl6pPr marL="1030868" indent="0">
              <a:buNone/>
              <a:defRPr sz="721" b="1"/>
            </a:lvl6pPr>
            <a:lvl7pPr marL="1237043" indent="0">
              <a:buNone/>
              <a:defRPr sz="721" b="1"/>
            </a:lvl7pPr>
            <a:lvl8pPr marL="1443216" indent="0">
              <a:buNone/>
              <a:defRPr sz="721" b="1"/>
            </a:lvl8pPr>
            <a:lvl9pPr marL="1649391" indent="0">
              <a:buNone/>
              <a:defRPr sz="72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74" y="2174883"/>
            <a:ext cx="4378582" cy="3951324"/>
          </a:xfrm>
        </p:spPr>
        <p:txBody>
          <a:bodyPr/>
          <a:lstStyle>
            <a:lvl1pPr>
              <a:defRPr sz="1082"/>
            </a:lvl1pPr>
            <a:lvl2pPr>
              <a:defRPr sz="901"/>
            </a:lvl2pPr>
            <a:lvl3pPr>
              <a:defRPr sz="812"/>
            </a:lvl3pPr>
            <a:lvl4pPr>
              <a:defRPr sz="721"/>
            </a:lvl4pPr>
            <a:lvl5pPr>
              <a:defRPr sz="721"/>
            </a:lvl5pPr>
            <a:lvl6pPr>
              <a:defRPr sz="721"/>
            </a:lvl6pPr>
            <a:lvl7pPr>
              <a:defRPr sz="721"/>
            </a:lvl7pPr>
            <a:lvl8pPr>
              <a:defRPr sz="721"/>
            </a:lvl8pPr>
            <a:lvl9pPr>
              <a:defRPr sz="72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6C77C-3C5A-452D-88E4-49791E7C2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96C80-9404-43D5-B6BE-EDC3020A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DCE34-4305-4195-A01D-75DAEC070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47" y="272942"/>
            <a:ext cx="3259137" cy="1162239"/>
          </a:xfrm>
        </p:spPr>
        <p:txBody>
          <a:bodyPr anchor="b"/>
          <a:lstStyle>
            <a:lvl1pPr algn="l">
              <a:defRPr sz="90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050" y="272939"/>
            <a:ext cx="5537705" cy="5853268"/>
          </a:xfrm>
        </p:spPr>
        <p:txBody>
          <a:bodyPr/>
          <a:lstStyle>
            <a:lvl1pPr>
              <a:defRPr sz="1443"/>
            </a:lvl1pPr>
            <a:lvl2pPr>
              <a:defRPr sz="1262"/>
            </a:lvl2pPr>
            <a:lvl3pPr>
              <a:defRPr sz="1082"/>
            </a:lvl3pPr>
            <a:lvl4pPr>
              <a:defRPr sz="901"/>
            </a:lvl4pPr>
            <a:lvl5pPr>
              <a:defRPr sz="901"/>
            </a:lvl5pPr>
            <a:lvl6pPr>
              <a:defRPr sz="901"/>
            </a:lvl6pPr>
            <a:lvl7pPr>
              <a:defRPr sz="901"/>
            </a:lvl7pPr>
            <a:lvl8pPr>
              <a:defRPr sz="901"/>
            </a:lvl8pPr>
            <a:lvl9pPr>
              <a:defRPr sz="9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247" y="1435179"/>
            <a:ext cx="3259137" cy="4691028"/>
          </a:xfrm>
        </p:spPr>
        <p:txBody>
          <a:bodyPr/>
          <a:lstStyle>
            <a:lvl1pPr marL="0" indent="0">
              <a:buNone/>
              <a:defRPr sz="631"/>
            </a:lvl1pPr>
            <a:lvl2pPr marL="206173" indent="0">
              <a:buNone/>
              <a:defRPr sz="542"/>
            </a:lvl2pPr>
            <a:lvl3pPr marL="412348" indent="0">
              <a:buNone/>
              <a:defRPr sz="451"/>
            </a:lvl3pPr>
            <a:lvl4pPr marL="618522" indent="0">
              <a:buNone/>
              <a:defRPr sz="406"/>
            </a:lvl4pPr>
            <a:lvl5pPr marL="824695" indent="0">
              <a:buNone/>
              <a:defRPr sz="406"/>
            </a:lvl5pPr>
            <a:lvl6pPr marL="1030868" indent="0">
              <a:buNone/>
              <a:defRPr sz="406"/>
            </a:lvl6pPr>
            <a:lvl7pPr marL="1237043" indent="0">
              <a:buNone/>
              <a:defRPr sz="406"/>
            </a:lvl7pPr>
            <a:lvl8pPr marL="1443216" indent="0">
              <a:buNone/>
              <a:defRPr sz="406"/>
            </a:lvl8pPr>
            <a:lvl9pPr marL="1649391" indent="0">
              <a:buNone/>
              <a:defRPr sz="4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5A9D3-66B8-4BEB-933C-E7C9FFC58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70" y="4800708"/>
            <a:ext cx="5943674" cy="566736"/>
          </a:xfrm>
        </p:spPr>
        <p:txBody>
          <a:bodyPr anchor="b"/>
          <a:lstStyle>
            <a:lvl1pPr algn="l">
              <a:defRPr sz="90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70" y="612765"/>
            <a:ext cx="5943674" cy="4114944"/>
          </a:xfrm>
        </p:spPr>
        <p:txBody>
          <a:bodyPr/>
          <a:lstStyle>
            <a:lvl1pPr marL="0" indent="0">
              <a:buNone/>
              <a:defRPr sz="1443"/>
            </a:lvl1pPr>
            <a:lvl2pPr marL="206173" indent="0">
              <a:buNone/>
              <a:defRPr sz="1262"/>
            </a:lvl2pPr>
            <a:lvl3pPr marL="412348" indent="0">
              <a:buNone/>
              <a:defRPr sz="1082"/>
            </a:lvl3pPr>
            <a:lvl4pPr marL="618522" indent="0">
              <a:buNone/>
              <a:defRPr sz="901"/>
            </a:lvl4pPr>
            <a:lvl5pPr marL="824695" indent="0">
              <a:buNone/>
              <a:defRPr sz="901"/>
            </a:lvl5pPr>
            <a:lvl6pPr marL="1030868" indent="0">
              <a:buNone/>
              <a:defRPr sz="901"/>
            </a:lvl6pPr>
            <a:lvl7pPr marL="1237043" indent="0">
              <a:buNone/>
              <a:defRPr sz="901"/>
            </a:lvl7pPr>
            <a:lvl8pPr marL="1443216" indent="0">
              <a:buNone/>
              <a:defRPr sz="901"/>
            </a:lvl8pPr>
            <a:lvl9pPr marL="1649391" indent="0">
              <a:buNone/>
              <a:defRPr sz="901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70" y="5367444"/>
            <a:ext cx="5943674" cy="804792"/>
          </a:xfrm>
        </p:spPr>
        <p:txBody>
          <a:bodyPr/>
          <a:lstStyle>
            <a:lvl1pPr marL="0" indent="0">
              <a:buNone/>
              <a:defRPr sz="631"/>
            </a:lvl1pPr>
            <a:lvl2pPr marL="206173" indent="0">
              <a:buNone/>
              <a:defRPr sz="542"/>
            </a:lvl2pPr>
            <a:lvl3pPr marL="412348" indent="0">
              <a:buNone/>
              <a:defRPr sz="451"/>
            </a:lvl3pPr>
            <a:lvl4pPr marL="618522" indent="0">
              <a:buNone/>
              <a:defRPr sz="406"/>
            </a:lvl4pPr>
            <a:lvl5pPr marL="824695" indent="0">
              <a:buNone/>
              <a:defRPr sz="406"/>
            </a:lvl5pPr>
            <a:lvl6pPr marL="1030868" indent="0">
              <a:buNone/>
              <a:defRPr sz="406"/>
            </a:lvl6pPr>
            <a:lvl7pPr marL="1237043" indent="0">
              <a:buNone/>
              <a:defRPr sz="406"/>
            </a:lvl7pPr>
            <a:lvl8pPr marL="1443216" indent="0">
              <a:buNone/>
              <a:defRPr sz="406"/>
            </a:lvl8pPr>
            <a:lvl9pPr marL="1649391" indent="0">
              <a:buNone/>
              <a:defRPr sz="40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D593E-ADC2-4972-BC21-1EE1CAB0D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246" y="274738"/>
            <a:ext cx="8915510" cy="1142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246" y="1600239"/>
            <a:ext cx="8915510" cy="452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245" y="6245236"/>
            <a:ext cx="2311633" cy="47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>
              <a:defRPr sz="2886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419" y="6245236"/>
            <a:ext cx="3137163" cy="47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>
              <a:defRPr sz="2886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126" y="6245236"/>
            <a:ext cx="2311633" cy="47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>
              <a:defRPr sz="2886"/>
            </a:lvl1pPr>
          </a:lstStyle>
          <a:p>
            <a:pPr>
              <a:defRPr/>
            </a:pPr>
            <a:fld id="{C006BA97-1E13-4492-81E0-3A1DA2A4F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2768" rtl="0" eaLnBrk="0" fontAlgn="base" hangingPunct="0">
        <a:spcBef>
          <a:spcPct val="0"/>
        </a:spcBef>
        <a:spcAft>
          <a:spcPct val="0"/>
        </a:spcAft>
        <a:defRPr sz="9064">
          <a:solidFill>
            <a:schemeClr val="tx2"/>
          </a:solidFill>
          <a:latin typeface="+mj-lt"/>
          <a:ea typeface="+mj-ea"/>
          <a:cs typeface="+mj-cs"/>
        </a:defRPr>
      </a:lvl1pPr>
      <a:lvl2pPr algn="ctr" defTabSz="1882768" rtl="0" eaLnBrk="0" fontAlgn="base" hangingPunct="0">
        <a:spcBef>
          <a:spcPct val="0"/>
        </a:spcBef>
        <a:spcAft>
          <a:spcPct val="0"/>
        </a:spcAft>
        <a:defRPr sz="9064">
          <a:solidFill>
            <a:schemeClr val="tx2"/>
          </a:solidFill>
          <a:latin typeface="Arial" charset="0"/>
        </a:defRPr>
      </a:lvl2pPr>
      <a:lvl3pPr algn="ctr" defTabSz="1882768" rtl="0" eaLnBrk="0" fontAlgn="base" hangingPunct="0">
        <a:spcBef>
          <a:spcPct val="0"/>
        </a:spcBef>
        <a:spcAft>
          <a:spcPct val="0"/>
        </a:spcAft>
        <a:defRPr sz="9064">
          <a:solidFill>
            <a:schemeClr val="tx2"/>
          </a:solidFill>
          <a:latin typeface="Arial" charset="0"/>
        </a:defRPr>
      </a:lvl3pPr>
      <a:lvl4pPr algn="ctr" defTabSz="1882768" rtl="0" eaLnBrk="0" fontAlgn="base" hangingPunct="0">
        <a:spcBef>
          <a:spcPct val="0"/>
        </a:spcBef>
        <a:spcAft>
          <a:spcPct val="0"/>
        </a:spcAft>
        <a:defRPr sz="9064">
          <a:solidFill>
            <a:schemeClr val="tx2"/>
          </a:solidFill>
          <a:latin typeface="Arial" charset="0"/>
        </a:defRPr>
      </a:lvl4pPr>
      <a:lvl5pPr algn="ctr" defTabSz="1882768" rtl="0" eaLnBrk="0" fontAlgn="base" hangingPunct="0">
        <a:spcBef>
          <a:spcPct val="0"/>
        </a:spcBef>
        <a:spcAft>
          <a:spcPct val="0"/>
        </a:spcAft>
        <a:defRPr sz="9064">
          <a:solidFill>
            <a:schemeClr val="tx2"/>
          </a:solidFill>
          <a:latin typeface="Arial" charset="0"/>
        </a:defRPr>
      </a:lvl5pPr>
      <a:lvl6pPr marL="206173" algn="ctr" defTabSz="1882768" rtl="0" fontAlgn="base">
        <a:spcBef>
          <a:spcPct val="0"/>
        </a:spcBef>
        <a:spcAft>
          <a:spcPct val="0"/>
        </a:spcAft>
        <a:defRPr sz="9064">
          <a:solidFill>
            <a:schemeClr val="tx2"/>
          </a:solidFill>
          <a:latin typeface="Arial" charset="0"/>
        </a:defRPr>
      </a:lvl6pPr>
      <a:lvl7pPr marL="412348" algn="ctr" defTabSz="1882768" rtl="0" fontAlgn="base">
        <a:spcBef>
          <a:spcPct val="0"/>
        </a:spcBef>
        <a:spcAft>
          <a:spcPct val="0"/>
        </a:spcAft>
        <a:defRPr sz="9064">
          <a:solidFill>
            <a:schemeClr val="tx2"/>
          </a:solidFill>
          <a:latin typeface="Arial" charset="0"/>
        </a:defRPr>
      </a:lvl7pPr>
      <a:lvl8pPr marL="618522" algn="ctr" defTabSz="1882768" rtl="0" fontAlgn="base">
        <a:spcBef>
          <a:spcPct val="0"/>
        </a:spcBef>
        <a:spcAft>
          <a:spcPct val="0"/>
        </a:spcAft>
        <a:defRPr sz="9064">
          <a:solidFill>
            <a:schemeClr val="tx2"/>
          </a:solidFill>
          <a:latin typeface="Arial" charset="0"/>
        </a:defRPr>
      </a:lvl8pPr>
      <a:lvl9pPr marL="824695" algn="ctr" defTabSz="1882768" rtl="0" fontAlgn="base">
        <a:spcBef>
          <a:spcPct val="0"/>
        </a:spcBef>
        <a:spcAft>
          <a:spcPct val="0"/>
        </a:spcAft>
        <a:defRPr sz="9064">
          <a:solidFill>
            <a:schemeClr val="tx2"/>
          </a:solidFill>
          <a:latin typeface="Arial" charset="0"/>
        </a:defRPr>
      </a:lvl9pPr>
    </p:titleStyle>
    <p:bodyStyle>
      <a:lvl1pPr marL="705859" indent="-705859" algn="l" defTabSz="1882768" rtl="0" eaLnBrk="0" fontAlgn="base" hangingPunct="0">
        <a:spcBef>
          <a:spcPct val="20000"/>
        </a:spcBef>
        <a:spcAft>
          <a:spcPct val="0"/>
        </a:spcAft>
        <a:buChar char="•"/>
        <a:defRPr sz="6583">
          <a:solidFill>
            <a:schemeClr val="tx1"/>
          </a:solidFill>
          <a:latin typeface="+mn-lt"/>
          <a:ea typeface="+mn-ea"/>
          <a:cs typeface="+mn-cs"/>
        </a:defRPr>
      </a:lvl1pPr>
      <a:lvl2pPr marL="1529837" indent="-588455" algn="l" defTabSz="1882768" rtl="0" eaLnBrk="0" fontAlgn="base" hangingPunct="0">
        <a:spcBef>
          <a:spcPct val="20000"/>
        </a:spcBef>
        <a:spcAft>
          <a:spcPct val="0"/>
        </a:spcAft>
        <a:buChar char="–"/>
        <a:defRPr sz="5772">
          <a:solidFill>
            <a:schemeClr val="tx1"/>
          </a:solidFill>
          <a:latin typeface="+mn-lt"/>
        </a:defRPr>
      </a:lvl2pPr>
      <a:lvl3pPr marL="2353817" indent="-471049" algn="l" defTabSz="1882768" rtl="0" eaLnBrk="0" fontAlgn="base" hangingPunct="0">
        <a:spcBef>
          <a:spcPct val="20000"/>
        </a:spcBef>
        <a:spcAft>
          <a:spcPct val="0"/>
        </a:spcAft>
        <a:buChar char="•"/>
        <a:defRPr sz="4960">
          <a:solidFill>
            <a:schemeClr val="tx1"/>
          </a:solidFill>
          <a:latin typeface="+mn-lt"/>
        </a:defRPr>
      </a:lvl3pPr>
      <a:lvl4pPr marL="3295201" indent="-470334" algn="l" defTabSz="1882768" rtl="0" eaLnBrk="0" fontAlgn="base" hangingPunct="0">
        <a:spcBef>
          <a:spcPct val="20000"/>
        </a:spcBef>
        <a:spcAft>
          <a:spcPct val="0"/>
        </a:spcAft>
        <a:buChar char="–"/>
        <a:defRPr sz="4103">
          <a:solidFill>
            <a:schemeClr val="tx1"/>
          </a:solidFill>
          <a:latin typeface="+mn-lt"/>
        </a:defRPr>
      </a:lvl4pPr>
      <a:lvl5pPr marL="4237301" indent="-471049" algn="l" defTabSz="1882768" rtl="0" eaLnBrk="0" fontAlgn="base" hangingPunct="0">
        <a:spcBef>
          <a:spcPct val="20000"/>
        </a:spcBef>
        <a:spcAft>
          <a:spcPct val="0"/>
        </a:spcAft>
        <a:buChar char="»"/>
        <a:defRPr sz="4103">
          <a:solidFill>
            <a:schemeClr val="tx1"/>
          </a:solidFill>
          <a:latin typeface="+mn-lt"/>
        </a:defRPr>
      </a:lvl5pPr>
      <a:lvl6pPr marL="4443475" indent="-471049" algn="l" defTabSz="1882768" rtl="0" fontAlgn="base">
        <a:spcBef>
          <a:spcPct val="20000"/>
        </a:spcBef>
        <a:spcAft>
          <a:spcPct val="0"/>
        </a:spcAft>
        <a:buChar char="»"/>
        <a:defRPr sz="4103">
          <a:solidFill>
            <a:schemeClr val="tx1"/>
          </a:solidFill>
          <a:latin typeface="+mn-lt"/>
        </a:defRPr>
      </a:lvl6pPr>
      <a:lvl7pPr marL="4649648" indent="-471049" algn="l" defTabSz="1882768" rtl="0" fontAlgn="base">
        <a:spcBef>
          <a:spcPct val="20000"/>
        </a:spcBef>
        <a:spcAft>
          <a:spcPct val="0"/>
        </a:spcAft>
        <a:buChar char="»"/>
        <a:defRPr sz="4103">
          <a:solidFill>
            <a:schemeClr val="tx1"/>
          </a:solidFill>
          <a:latin typeface="+mn-lt"/>
        </a:defRPr>
      </a:lvl7pPr>
      <a:lvl8pPr marL="4855821" indent="-471049" algn="l" defTabSz="1882768" rtl="0" fontAlgn="base">
        <a:spcBef>
          <a:spcPct val="20000"/>
        </a:spcBef>
        <a:spcAft>
          <a:spcPct val="0"/>
        </a:spcAft>
        <a:buChar char="»"/>
        <a:defRPr sz="4103">
          <a:solidFill>
            <a:schemeClr val="tx1"/>
          </a:solidFill>
          <a:latin typeface="+mn-lt"/>
        </a:defRPr>
      </a:lvl8pPr>
      <a:lvl9pPr marL="5061996" indent="-471049" algn="l" defTabSz="1882768" rtl="0" fontAlgn="base">
        <a:spcBef>
          <a:spcPct val="20000"/>
        </a:spcBef>
        <a:spcAft>
          <a:spcPct val="0"/>
        </a:spcAft>
        <a:buChar char="»"/>
        <a:defRPr sz="410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12348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1pPr>
      <a:lvl2pPr marL="206173" algn="l" defTabSz="412348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2pPr>
      <a:lvl3pPr marL="412348" algn="l" defTabSz="412348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3pPr>
      <a:lvl4pPr marL="618522" algn="l" defTabSz="412348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4pPr>
      <a:lvl5pPr marL="824695" algn="l" defTabSz="412348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5pPr>
      <a:lvl6pPr marL="1030868" algn="l" defTabSz="412348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6pPr>
      <a:lvl7pPr marL="1237043" algn="l" defTabSz="412348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7pPr>
      <a:lvl8pPr marL="1443216" algn="l" defTabSz="412348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8pPr>
      <a:lvl9pPr marL="1649391" algn="l" defTabSz="412348" rtl="0" eaLnBrk="1" latinLnBrk="0" hangingPunct="1">
        <a:defRPr sz="8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3961A9"/>
                </a:solidFill>
              </a:rPr>
              <a:t>What, why and when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738" y="3800517"/>
            <a:ext cx="6934531" cy="796042"/>
          </a:xfrm>
        </p:spPr>
        <p:txBody>
          <a:bodyPr/>
          <a:lstStyle/>
          <a:p>
            <a:r>
              <a:rPr lang="en-US" sz="4050" b="1" dirty="0">
                <a:solidFill>
                  <a:srgbClr val="3961A9"/>
                </a:solidFill>
              </a:rPr>
              <a:t>CTA and the Tier 1s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5774"/>
            <a:ext cx="9911022" cy="970402"/>
            <a:chOff x="-187027" y="2676301"/>
            <a:chExt cx="21948477" cy="2762656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87027" y="2676301"/>
              <a:ext cx="21948477" cy="2762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Image 4" descr="logooutline.ep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7" y="2923298"/>
              <a:ext cx="2073568" cy="2453569"/>
            </a:xfrm>
            <a:prstGeom prst="rect">
              <a:avLst/>
            </a:prstGeom>
          </p:spPr>
        </p:pic>
      </p:grp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033191" y="24462"/>
            <a:ext cx="737091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882768"/>
            <a:r>
              <a:rPr lang="en-US" sz="4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CTA – CERN Tape Archive</a:t>
            </a:r>
            <a:endParaRPr lang="en-US" sz="371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1484" y="110095"/>
            <a:ext cx="1140056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WLCG Grid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Deployment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629" y="4944690"/>
            <a:ext cx="5941050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75" b="1" dirty="0">
                <a:solidFill>
                  <a:srgbClr val="3961A9"/>
                </a:solidFill>
              </a:rPr>
              <a:t>German Cancio, Eric Cano, Julien Leduc and Steven Murray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70" y="6524636"/>
            <a:ext cx="9997883" cy="343674"/>
            <a:chOff x="5457" y="9312802"/>
            <a:chExt cx="17773480" cy="610957"/>
          </a:xfrm>
        </p:grpSpPr>
        <p:grpSp>
          <p:nvGrpSpPr>
            <p:cNvPr id="16" name="Group 15"/>
            <p:cNvGrpSpPr/>
            <p:nvPr/>
          </p:nvGrpSpPr>
          <p:grpSpPr>
            <a:xfrm>
              <a:off x="5457" y="9312802"/>
              <a:ext cx="17773480" cy="610957"/>
              <a:chOff x="-47923" y="42192796"/>
              <a:chExt cx="30556029" cy="671902"/>
            </a:xfrm>
          </p:grpSpPr>
          <p:pic>
            <p:nvPicPr>
              <p:cNvPr id="17" name="Picture 1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47923" y="42192796"/>
                <a:ext cx="30281572" cy="671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22320602" y="42258398"/>
                <a:ext cx="8187504" cy="495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1882768"/>
                <a:r>
                  <a:rPr lang="en-GB" sz="1047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Contact: Steven.Murray@cern.ch Page 1 </a:t>
                </a:r>
              </a:p>
            </p:txBody>
          </p:sp>
          <p:pic>
            <p:nvPicPr>
              <p:cNvPr id="19" name="Image 4" descr="logooutline.eps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6" y="42237507"/>
                <a:ext cx="712004" cy="464980"/>
              </a:xfrm>
              <a:prstGeom prst="rect">
                <a:avLst/>
              </a:prstGeom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577843" y="9382007"/>
              <a:ext cx="9326998" cy="441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13" dirty="0">
                  <a:solidFill>
                    <a:schemeClr val="bg1"/>
                  </a:solidFill>
                </a:rPr>
                <a:t>German Cancio, Eric Cano, Julien Leduc and Steven Murray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73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5"/>
          <p:cNvSpPr txBox="1"/>
          <p:nvPr/>
        </p:nvSpPr>
        <p:spPr>
          <a:xfrm>
            <a:off x="0" y="1615552"/>
            <a:ext cx="3407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1800" b="1" dirty="0">
                <a:solidFill>
                  <a:srgbClr val="3961AD"/>
                </a:solidFill>
              </a:rPr>
              <a:t>CTA is:</a:t>
            </a:r>
          </a:p>
          <a:p>
            <a:pPr marL="420015" lvl="2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961AD"/>
                </a:solidFill>
              </a:rPr>
              <a:t>Natural evolution of CASTOR</a:t>
            </a:r>
          </a:p>
          <a:p>
            <a:pPr marL="420015" lvl="2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961AD"/>
                </a:solidFill>
              </a:rPr>
              <a:t>A tape backend for EOS</a:t>
            </a:r>
          </a:p>
          <a:p>
            <a:pPr marL="420015" lvl="2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961AD"/>
                </a:solidFill>
              </a:rPr>
              <a:t>A preemptive tape drive</a:t>
            </a:r>
            <a:br>
              <a:rPr lang="en-US" sz="1800" b="1" dirty="0">
                <a:solidFill>
                  <a:srgbClr val="3961AD"/>
                </a:solidFill>
              </a:rPr>
            </a:br>
            <a:r>
              <a:rPr lang="en-US" sz="1800" b="1" dirty="0">
                <a:solidFill>
                  <a:srgbClr val="3961AD"/>
                </a:solidFill>
              </a:rPr>
              <a:t>scheduler</a:t>
            </a:r>
          </a:p>
          <a:p>
            <a:pPr marL="420015" lvl="2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961AD"/>
                </a:solidFill>
              </a:rPr>
              <a:t>A clean separation</a:t>
            </a:r>
            <a:br>
              <a:rPr lang="en-US" sz="1800" b="1" dirty="0">
                <a:solidFill>
                  <a:srgbClr val="3961AD"/>
                </a:solidFill>
              </a:rPr>
            </a:br>
            <a:r>
              <a:rPr lang="en-US" sz="1800" b="1" dirty="0">
                <a:solidFill>
                  <a:srgbClr val="3961AD"/>
                </a:solidFill>
              </a:rPr>
              <a:t>between disk and tape</a:t>
            </a:r>
          </a:p>
        </p:txBody>
      </p:sp>
      <p:sp>
        <p:nvSpPr>
          <p:cNvPr id="165" name="Rounded Rectangle 164"/>
          <p:cNvSpPr/>
          <p:nvPr/>
        </p:nvSpPr>
        <p:spPr bwMode="auto">
          <a:xfrm>
            <a:off x="3725078" y="1792748"/>
            <a:ext cx="1581316" cy="3771092"/>
          </a:xfrm>
          <a:prstGeom prst="roundRect">
            <a:avLst>
              <a:gd name="adj" fmla="val 820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defTabSz="2348508"/>
            <a:endParaRPr lang="en-US" sz="1125" dirty="0"/>
          </a:p>
        </p:txBody>
      </p:sp>
      <p:sp>
        <p:nvSpPr>
          <p:cNvPr id="164" name="Rounded Rectangle 163"/>
          <p:cNvSpPr/>
          <p:nvPr/>
        </p:nvSpPr>
        <p:spPr bwMode="auto">
          <a:xfrm>
            <a:off x="3597857" y="1886267"/>
            <a:ext cx="1624370" cy="3771092"/>
          </a:xfrm>
          <a:prstGeom prst="roundRect">
            <a:avLst>
              <a:gd name="adj" fmla="val 820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defTabSz="2348508"/>
            <a:endParaRPr lang="en-US" sz="1125" dirty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3500516" y="1978225"/>
            <a:ext cx="1632013" cy="3771092"/>
          </a:xfrm>
          <a:prstGeom prst="roundRect">
            <a:avLst>
              <a:gd name="adj" fmla="val 820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defTabSz="2348508"/>
            <a:endParaRPr lang="en-US" sz="1125" dirty="0"/>
          </a:p>
        </p:txBody>
      </p:sp>
      <p:sp>
        <p:nvSpPr>
          <p:cNvPr id="159" name="Rounded Rectangle 158"/>
          <p:cNvSpPr/>
          <p:nvPr/>
        </p:nvSpPr>
        <p:spPr bwMode="auto">
          <a:xfrm>
            <a:off x="3812311" y="4803734"/>
            <a:ext cx="1181580" cy="672207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extrusionH="254000"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2348508"/>
            <a:r>
              <a:rPr lang="en-US" sz="1125" dirty="0">
                <a:solidFill>
                  <a:schemeClr val="tx1"/>
                </a:solidFill>
                <a:latin typeface="Arial" charset="0"/>
              </a:rPr>
              <a:t>EOS</a:t>
            </a:r>
            <a:br>
              <a:rPr lang="en-US" sz="1125" dirty="0">
                <a:solidFill>
                  <a:schemeClr val="tx1"/>
                </a:solidFill>
                <a:latin typeface="Arial" charset="0"/>
              </a:rPr>
            </a:br>
            <a:r>
              <a:rPr lang="en-US" sz="1125" dirty="0">
                <a:solidFill>
                  <a:schemeClr val="tx1"/>
                </a:solidFill>
                <a:latin typeface="Arial" charset="0"/>
              </a:rPr>
              <a:t>disk server</a:t>
            </a:r>
          </a:p>
        </p:txBody>
      </p:sp>
      <p:sp>
        <p:nvSpPr>
          <p:cNvPr id="158" name="Rounded Rectangle 157"/>
          <p:cNvSpPr/>
          <p:nvPr/>
        </p:nvSpPr>
        <p:spPr bwMode="auto">
          <a:xfrm>
            <a:off x="3726584" y="4876988"/>
            <a:ext cx="1181580" cy="672207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extrusionH="254000"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2348508"/>
            <a:r>
              <a:rPr lang="en-US" sz="1125" dirty="0">
                <a:solidFill>
                  <a:schemeClr val="tx1"/>
                </a:solidFill>
                <a:latin typeface="Arial" charset="0"/>
              </a:rPr>
              <a:t>EOS</a:t>
            </a:r>
            <a:br>
              <a:rPr lang="en-US" sz="1125" dirty="0">
                <a:solidFill>
                  <a:schemeClr val="tx1"/>
                </a:solidFill>
                <a:latin typeface="Arial" charset="0"/>
              </a:rPr>
            </a:br>
            <a:r>
              <a:rPr lang="en-US" sz="1125" dirty="0">
                <a:solidFill>
                  <a:schemeClr val="tx1"/>
                </a:solidFill>
                <a:latin typeface="Arial" charset="0"/>
              </a:rPr>
              <a:t>disk server</a:t>
            </a:r>
          </a:p>
        </p:txBody>
      </p:sp>
      <p:sp>
        <p:nvSpPr>
          <p:cNvPr id="157" name="Rounded Rectangle 156"/>
          <p:cNvSpPr/>
          <p:nvPr/>
        </p:nvSpPr>
        <p:spPr bwMode="auto">
          <a:xfrm>
            <a:off x="3659560" y="4978302"/>
            <a:ext cx="1181580" cy="672207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extrusionH="254000"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2348508"/>
            <a:r>
              <a:rPr lang="en-US" sz="1125" dirty="0">
                <a:solidFill>
                  <a:schemeClr val="tx1"/>
                </a:solidFill>
                <a:latin typeface="Arial" charset="0"/>
              </a:rPr>
              <a:t>EOS</a:t>
            </a:r>
            <a:br>
              <a:rPr lang="en-US" sz="1125" dirty="0">
                <a:solidFill>
                  <a:schemeClr val="tx1"/>
                </a:solidFill>
                <a:latin typeface="Arial" charset="0"/>
              </a:rPr>
            </a:br>
            <a:r>
              <a:rPr lang="en-US" sz="1125" dirty="0">
                <a:solidFill>
                  <a:schemeClr val="tx1"/>
                </a:solidFill>
                <a:latin typeface="Arial" charset="0"/>
              </a:rPr>
              <a:t>disk server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6780976" y="4822781"/>
            <a:ext cx="1181580" cy="667099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2348508"/>
            <a:r>
              <a:rPr lang="en-US" sz="1125" dirty="0">
                <a:solidFill>
                  <a:schemeClr val="tx1"/>
                </a:solidFill>
                <a:latin typeface="Arial" charset="0"/>
              </a:rPr>
              <a:t>CTA</a:t>
            </a:r>
            <a:br>
              <a:rPr lang="en-US" sz="1125" dirty="0">
                <a:solidFill>
                  <a:schemeClr val="tx1"/>
                </a:solidFill>
                <a:latin typeface="Arial" charset="0"/>
              </a:rPr>
            </a:br>
            <a:r>
              <a:rPr lang="en-US" sz="1125" dirty="0">
                <a:solidFill>
                  <a:schemeClr val="tx1"/>
                </a:solidFill>
                <a:latin typeface="Arial" charset="0"/>
              </a:rPr>
              <a:t>tape server</a:t>
            </a: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6695249" y="4896034"/>
            <a:ext cx="1181580" cy="667099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2348508"/>
            <a:r>
              <a:rPr lang="en-US" sz="1125" dirty="0">
                <a:solidFill>
                  <a:schemeClr val="tx1"/>
                </a:solidFill>
                <a:latin typeface="Arial" charset="0"/>
              </a:rPr>
              <a:t>CTA</a:t>
            </a:r>
            <a:br>
              <a:rPr lang="en-US" sz="1125" dirty="0">
                <a:solidFill>
                  <a:schemeClr val="tx1"/>
                </a:solidFill>
                <a:latin typeface="Arial" charset="0"/>
              </a:rPr>
            </a:br>
            <a:r>
              <a:rPr lang="en-US" sz="1125" dirty="0">
                <a:solidFill>
                  <a:schemeClr val="tx1"/>
                </a:solidFill>
                <a:latin typeface="Arial" charset="0"/>
              </a:rPr>
              <a:t>tape server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7378"/>
            <a:ext cx="9911022" cy="970402"/>
            <a:chOff x="0" y="-7576591"/>
            <a:chExt cx="17597170" cy="1725108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-7576591"/>
              <a:ext cx="17597170" cy="1725108"/>
              <a:chOff x="-187027" y="2676301"/>
              <a:chExt cx="21948477" cy="2762656"/>
            </a:xfrm>
          </p:grpSpPr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87027" y="2676301"/>
                <a:ext cx="21948477" cy="2762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" y="2923298"/>
                <a:ext cx="2073568" cy="2453569"/>
              </a:xfrm>
              <a:prstGeom prst="rect">
                <a:avLst/>
              </a:prstGeom>
            </p:spPr>
          </p:pic>
        </p:grp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34446" y="-7522840"/>
              <a:ext cx="13087170" cy="1641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882768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is CTA – 1 of 3</a:t>
              </a:r>
            </a:p>
          </p:txBody>
        </p:sp>
      </p:grpSp>
      <p:sp>
        <p:nvSpPr>
          <p:cNvPr id="28" name="Rounded Rectangle 27"/>
          <p:cNvSpPr/>
          <p:nvPr/>
        </p:nvSpPr>
        <p:spPr bwMode="auto">
          <a:xfrm>
            <a:off x="6351882" y="1978225"/>
            <a:ext cx="3439913" cy="3794818"/>
          </a:xfrm>
          <a:prstGeom prst="roundRect">
            <a:avLst>
              <a:gd name="adj" fmla="val 7235"/>
            </a:avLst>
          </a:prstGeom>
          <a:noFill/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defTabSz="2348508"/>
            <a:endParaRPr lang="en-US" sz="1125" dirty="0"/>
          </a:p>
        </p:txBody>
      </p:sp>
      <p:sp>
        <p:nvSpPr>
          <p:cNvPr id="29" name="TextBox 28"/>
          <p:cNvSpPr txBox="1"/>
          <p:nvPr/>
        </p:nvSpPr>
        <p:spPr>
          <a:xfrm>
            <a:off x="7298436" y="2097666"/>
            <a:ext cx="1643399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/>
              <a:t>Central CTA instance</a:t>
            </a: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6635749" y="2460368"/>
            <a:ext cx="1181580" cy="667099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2348508"/>
            <a:r>
              <a:rPr lang="en-US" sz="1125" dirty="0">
                <a:solidFill>
                  <a:schemeClr val="tx1"/>
                </a:solidFill>
                <a:latin typeface="Arial" charset="0"/>
              </a:rPr>
              <a:t>CTA</a:t>
            </a:r>
          </a:p>
          <a:p>
            <a:pPr algn="ctr" defTabSz="2348508"/>
            <a:r>
              <a:rPr lang="en-US" sz="1125" dirty="0">
                <a:solidFill>
                  <a:schemeClr val="tx1"/>
                </a:solidFill>
                <a:latin typeface="Arial" charset="0"/>
              </a:rPr>
              <a:t>front-end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3679143" y="2457931"/>
            <a:ext cx="1181580" cy="672207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 extrusionH="254000"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2348508"/>
            <a:r>
              <a:rPr lang="en-US" sz="1125" dirty="0">
                <a:solidFill>
                  <a:schemeClr val="tx1"/>
                </a:solidFill>
                <a:latin typeface="Arial" charset="0"/>
              </a:rPr>
              <a:t>EOS</a:t>
            </a:r>
          </a:p>
          <a:p>
            <a:pPr algn="ctr" defTabSz="2348508"/>
            <a:r>
              <a:rPr lang="en-US" sz="1125" dirty="0">
                <a:solidFill>
                  <a:schemeClr val="tx1"/>
                </a:solidFill>
                <a:latin typeface="Arial" charset="0"/>
              </a:rPr>
              <a:t>namespace and redirector</a:t>
            </a:r>
          </a:p>
        </p:txBody>
      </p:sp>
      <p:sp>
        <p:nvSpPr>
          <p:cNvPr id="36" name="Folded Corner 35"/>
          <p:cNvSpPr/>
          <p:nvPr/>
        </p:nvSpPr>
        <p:spPr bwMode="auto">
          <a:xfrm>
            <a:off x="8206149" y="2533572"/>
            <a:ext cx="1493649" cy="773743"/>
          </a:xfrm>
          <a:prstGeom prst="foldedCorner">
            <a:avLst/>
          </a:prstGeom>
          <a:solidFill>
            <a:srgbClr val="EFEFEF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defTabSz="2348508"/>
            <a:r>
              <a:rPr lang="en-US" sz="900" dirty="0">
                <a:solidFill>
                  <a:schemeClr val="tx1"/>
                </a:solidFill>
                <a:latin typeface="Arial" charset="0"/>
              </a:rPr>
              <a:t>Tape file catalogue,</a:t>
            </a:r>
            <a:br>
              <a:rPr lang="en-US" sz="900" dirty="0">
                <a:solidFill>
                  <a:schemeClr val="tx1"/>
                </a:solidFill>
                <a:latin typeface="Arial" charset="0"/>
              </a:rPr>
            </a:br>
            <a:r>
              <a:rPr lang="en-US" sz="900" dirty="0">
                <a:solidFill>
                  <a:schemeClr val="tx1"/>
                </a:solidFill>
                <a:latin typeface="Arial" charset="0"/>
              </a:rPr>
              <a:t>archive / retrieve queues,</a:t>
            </a:r>
            <a:br>
              <a:rPr lang="en-US" sz="900" dirty="0">
                <a:solidFill>
                  <a:schemeClr val="tx1"/>
                </a:solidFill>
                <a:latin typeface="Arial" charset="0"/>
              </a:rPr>
            </a:br>
            <a:r>
              <a:rPr lang="en-US" sz="900" dirty="0">
                <a:solidFill>
                  <a:schemeClr val="tx1"/>
                </a:solidFill>
                <a:latin typeface="Arial" charset="0"/>
              </a:rPr>
              <a:t>tape drive statuses,</a:t>
            </a:r>
            <a:br>
              <a:rPr lang="en-US" sz="900" dirty="0">
                <a:solidFill>
                  <a:schemeClr val="tx1"/>
                </a:solidFill>
                <a:latin typeface="Arial" charset="0"/>
              </a:rPr>
            </a:br>
            <a:r>
              <a:rPr lang="en-US" sz="900" dirty="0">
                <a:solidFill>
                  <a:schemeClr val="tx1"/>
                </a:solidFill>
                <a:latin typeface="Arial" charset="0"/>
              </a:rPr>
              <a:t>archive routes and</a:t>
            </a:r>
          </a:p>
          <a:p>
            <a:pPr defTabSz="2348508"/>
            <a:r>
              <a:rPr lang="en-US" sz="900" dirty="0">
                <a:solidFill>
                  <a:schemeClr val="tx1"/>
                </a:solidFill>
                <a:latin typeface="Arial" charset="0"/>
              </a:rPr>
              <a:t>mount policies</a:t>
            </a:r>
          </a:p>
        </p:txBody>
      </p:sp>
      <p:cxnSp>
        <p:nvCxnSpPr>
          <p:cNvPr id="37" name="Straight Connector 36"/>
          <p:cNvCxnSpPr>
            <a:stCxn id="36" idx="2"/>
            <a:endCxn id="127" idx="3"/>
          </p:cNvCxnSpPr>
          <p:nvPr/>
        </p:nvCxnSpPr>
        <p:spPr bwMode="auto">
          <a:xfrm flipH="1">
            <a:off x="7817329" y="3307315"/>
            <a:ext cx="1135645" cy="7237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245179" y="4452751"/>
            <a:ext cx="157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Scheduling information</a:t>
            </a:r>
          </a:p>
          <a:p>
            <a:r>
              <a:rPr lang="en-US" sz="900" dirty="0"/>
              <a:t>and tape file locations</a:t>
            </a:r>
          </a:p>
        </p:txBody>
      </p:sp>
      <p:cxnSp>
        <p:nvCxnSpPr>
          <p:cNvPr id="39" name="Straight Connector 38"/>
          <p:cNvCxnSpPr>
            <a:stCxn id="31" idx="3"/>
            <a:endCxn id="117" idx="1"/>
          </p:cNvCxnSpPr>
          <p:nvPr/>
        </p:nvCxnSpPr>
        <p:spPr bwMode="auto">
          <a:xfrm flipV="1">
            <a:off x="4860723" y="2793918"/>
            <a:ext cx="1775025" cy="1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77777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pSp>
        <p:nvGrpSpPr>
          <p:cNvPr id="41" name="Group 40"/>
          <p:cNvGrpSpPr/>
          <p:nvPr/>
        </p:nvGrpSpPr>
        <p:grpSpPr>
          <a:xfrm>
            <a:off x="8772853" y="4015678"/>
            <a:ext cx="854286" cy="1636940"/>
            <a:chOff x="17978614" y="15198377"/>
            <a:chExt cx="2108184" cy="4568243"/>
          </a:xfrm>
        </p:grpSpPr>
        <p:sp>
          <p:nvSpPr>
            <p:cNvPr id="93" name="Rectangle 92"/>
            <p:cNvSpPr/>
            <p:nvPr/>
          </p:nvSpPr>
          <p:spPr bwMode="auto">
            <a:xfrm>
              <a:off x="18102790" y="19531326"/>
              <a:ext cx="326026" cy="2352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20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8033832" y="16021847"/>
              <a:ext cx="1726536" cy="3100230"/>
              <a:chOff x="12333766" y="21521575"/>
              <a:chExt cx="1726536" cy="3100230"/>
            </a:xfrm>
          </p:grpSpPr>
          <p:sp>
            <p:nvSpPr>
              <p:cNvPr id="99" name="Rectangle 98"/>
              <p:cNvSpPr/>
              <p:nvPr/>
            </p:nvSpPr>
            <p:spPr bwMode="auto">
              <a:xfrm>
                <a:off x="12333766" y="21521575"/>
                <a:ext cx="1726536" cy="31002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400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12533089" y="22665224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2533089" y="23297797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2533089" y="23917365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12536125" y="22052793"/>
                <a:ext cx="1149661" cy="605293"/>
                <a:chOff x="9394184" y="20682500"/>
                <a:chExt cx="1164474" cy="649325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9394184" y="20682500"/>
                  <a:ext cx="1164474" cy="649325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 anchorCtr="0"/>
                <a:lstStyle/>
                <a:p>
                  <a:r>
                    <a:rPr lang="en-US" sz="400" dirty="0">
                      <a:solidFill>
                        <a:prstClr val="black"/>
                      </a:solidFill>
                    </a:rPr>
                    <a:t>Tape drive</a:t>
                  </a:r>
                </a:p>
              </p:txBody>
            </p:sp>
            <p:sp>
              <p:nvSpPr>
                <p:cNvPr id="106" name="Rectangle 105"/>
                <p:cNvSpPr/>
                <p:nvPr/>
              </p:nvSpPr>
              <p:spPr bwMode="auto">
                <a:xfrm>
                  <a:off x="9516047" y="21014354"/>
                  <a:ext cx="757382" cy="15463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51437" tIns="25718" rIns="51437" bIns="25718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2348508"/>
                  <a:endParaRPr lang="en-US" sz="400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96" name="Freeform 95"/>
            <p:cNvSpPr/>
            <p:nvPr/>
          </p:nvSpPr>
          <p:spPr bwMode="auto">
            <a:xfrm>
              <a:off x="17978614" y="15198377"/>
              <a:ext cx="2108184" cy="4319320"/>
            </a:xfrm>
            <a:custGeom>
              <a:avLst/>
              <a:gdLst>
                <a:gd name="connsiteX0" fmla="*/ 919434 w 2587032"/>
                <a:gd name="connsiteY0" fmla="*/ 1774610 h 4319320"/>
                <a:gd name="connsiteX1" fmla="*/ 156285 w 2587032"/>
                <a:gd name="connsiteY1" fmla="*/ 2663980 h 4319320"/>
                <a:gd name="connsiteX2" fmla="*/ 919434 w 2587032"/>
                <a:gd name="connsiteY2" fmla="*/ 3553350 h 4319320"/>
                <a:gd name="connsiteX3" fmla="*/ 1682583 w 2587032"/>
                <a:gd name="connsiteY3" fmla="*/ 2663980 h 4319320"/>
                <a:gd name="connsiteX4" fmla="*/ 919434 w 2587032"/>
                <a:gd name="connsiteY4" fmla="*/ 1774610 h 4319320"/>
                <a:gd name="connsiteX5" fmla="*/ 0 w 2587032"/>
                <a:gd name="connsiteY5" fmla="*/ 0 h 4319320"/>
                <a:gd name="connsiteX6" fmla="*/ 2587032 w 2587032"/>
                <a:gd name="connsiteY6" fmla="*/ 0 h 4319320"/>
                <a:gd name="connsiteX7" fmla="*/ 2587032 w 2587032"/>
                <a:gd name="connsiteY7" fmla="*/ 4319320 h 4319320"/>
                <a:gd name="connsiteX8" fmla="*/ 0 w 2587032"/>
                <a:gd name="connsiteY8" fmla="*/ 4319320 h 431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87032" h="4319320">
                  <a:moveTo>
                    <a:pt x="919434" y="1774610"/>
                  </a:moveTo>
                  <a:cubicBezTo>
                    <a:pt x="497958" y="1774610"/>
                    <a:pt x="156285" y="2172796"/>
                    <a:pt x="156285" y="2663980"/>
                  </a:cubicBezTo>
                  <a:cubicBezTo>
                    <a:pt x="156285" y="3155164"/>
                    <a:pt x="497958" y="3553350"/>
                    <a:pt x="919434" y="3553350"/>
                  </a:cubicBezTo>
                  <a:cubicBezTo>
                    <a:pt x="1340910" y="3553350"/>
                    <a:pt x="1682583" y="3155164"/>
                    <a:pt x="1682583" y="2663980"/>
                  </a:cubicBezTo>
                  <a:cubicBezTo>
                    <a:pt x="1682583" y="2172796"/>
                    <a:pt x="1340910" y="1774610"/>
                    <a:pt x="919434" y="1774610"/>
                  </a:cubicBezTo>
                  <a:close/>
                  <a:moveTo>
                    <a:pt x="0" y="0"/>
                  </a:moveTo>
                  <a:lnTo>
                    <a:pt x="2587032" y="0"/>
                  </a:lnTo>
                  <a:lnTo>
                    <a:pt x="2587032" y="4319320"/>
                  </a:lnTo>
                  <a:lnTo>
                    <a:pt x="0" y="431932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2348508"/>
              <a:r>
                <a:rPr lang="en-US" sz="700" dirty="0">
                  <a:solidFill>
                    <a:schemeClr val="tx1"/>
                  </a:solidFill>
                  <a:latin typeface="Arial" charset="0"/>
                </a:rPr>
                <a:t>Tape library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9653750" y="19526728"/>
              <a:ext cx="326026" cy="2352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8102790" y="15612598"/>
              <a:ext cx="880602" cy="10659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6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599018" y="2031903"/>
            <a:ext cx="1435009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b="1" dirty="0"/>
              <a:t>One EOS instance</a:t>
            </a:r>
          </a:p>
          <a:p>
            <a:pPr algn="ctr"/>
            <a:r>
              <a:rPr lang="en-US" sz="1125" b="1" dirty="0"/>
              <a:t>per experiment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5179" y="324320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Archive and</a:t>
            </a:r>
            <a:br>
              <a:rPr lang="en-US" sz="900" dirty="0"/>
            </a:br>
            <a:r>
              <a:rPr lang="en-US" sz="900" dirty="0"/>
              <a:t>retrieve requests</a:t>
            </a:r>
          </a:p>
        </p:txBody>
      </p:sp>
      <p:cxnSp>
        <p:nvCxnSpPr>
          <p:cNvPr id="58" name="Straight Connector 57"/>
          <p:cNvCxnSpPr>
            <a:stCxn id="127" idx="2"/>
            <a:endCxn id="126" idx="0"/>
          </p:cNvCxnSpPr>
          <p:nvPr/>
        </p:nvCxnSpPr>
        <p:spPr bwMode="auto">
          <a:xfrm flipH="1">
            <a:off x="7222821" y="4364578"/>
            <a:ext cx="3718" cy="6028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77777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291037" y="2410763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Archive and</a:t>
            </a:r>
            <a:br>
              <a:rPr lang="en-US" sz="900" dirty="0"/>
            </a:br>
            <a:r>
              <a:rPr lang="en-US" sz="900" dirty="0"/>
              <a:t>retrieve requests</a:t>
            </a:r>
          </a:p>
        </p:txBody>
      </p:sp>
      <p:sp>
        <p:nvSpPr>
          <p:cNvPr id="68" name="Folded Corner 67"/>
          <p:cNvSpPr/>
          <p:nvPr/>
        </p:nvSpPr>
        <p:spPr bwMode="auto">
          <a:xfrm>
            <a:off x="3755338" y="3534385"/>
            <a:ext cx="1250801" cy="926472"/>
          </a:xfrm>
          <a:prstGeom prst="foldedCorner">
            <a:avLst/>
          </a:prstGeom>
          <a:solidFill>
            <a:srgbClr val="EFEFEF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dirty="0"/>
              <a:t>Tape files appear in EOS namespace as replicas.</a:t>
            </a:r>
          </a:p>
          <a:p>
            <a:endParaRPr lang="en-US" sz="900" dirty="0"/>
          </a:p>
          <a:p>
            <a:r>
              <a:rPr lang="en-US" sz="900" dirty="0"/>
              <a:t>EOS workflow engine glues EOS to CTA </a:t>
            </a:r>
          </a:p>
        </p:txBody>
      </p:sp>
      <p:cxnSp>
        <p:nvCxnSpPr>
          <p:cNvPr id="69" name="Straight Connector 68"/>
          <p:cNvCxnSpPr>
            <a:stCxn id="31" idx="2"/>
            <a:endCxn id="68" idx="0"/>
          </p:cNvCxnSpPr>
          <p:nvPr/>
        </p:nvCxnSpPr>
        <p:spPr bwMode="auto">
          <a:xfrm>
            <a:off x="4269933" y="3130138"/>
            <a:ext cx="110806" cy="404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Rounded Rectangle 125"/>
          <p:cNvSpPr/>
          <p:nvPr/>
        </p:nvSpPr>
        <p:spPr bwMode="auto">
          <a:xfrm>
            <a:off x="6632030" y="4967411"/>
            <a:ext cx="1181580" cy="667099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2348508"/>
            <a:r>
              <a:rPr lang="en-US" sz="1125" dirty="0">
                <a:solidFill>
                  <a:schemeClr val="tx1"/>
                </a:solidFill>
                <a:latin typeface="Arial" charset="0"/>
              </a:rPr>
              <a:t>CTA</a:t>
            </a:r>
            <a:br>
              <a:rPr lang="en-US" sz="1125" dirty="0">
                <a:solidFill>
                  <a:schemeClr val="tx1"/>
                </a:solidFill>
                <a:latin typeface="Arial" charset="0"/>
              </a:rPr>
            </a:br>
            <a:r>
              <a:rPr lang="en-US" sz="1125" dirty="0">
                <a:solidFill>
                  <a:schemeClr val="tx1"/>
                </a:solidFill>
                <a:latin typeface="Arial" charset="0"/>
              </a:rPr>
              <a:t>tape server</a:t>
            </a:r>
          </a:p>
        </p:txBody>
      </p:sp>
      <p:sp>
        <p:nvSpPr>
          <p:cNvPr id="127" name="Rounded Rectangle 126"/>
          <p:cNvSpPr/>
          <p:nvPr/>
        </p:nvSpPr>
        <p:spPr bwMode="auto">
          <a:xfrm>
            <a:off x="6635749" y="3697479"/>
            <a:ext cx="1181580" cy="667099"/>
          </a:xfrm>
          <a:prstGeom prst="roundRect">
            <a:avLst/>
          </a:prstGeom>
          <a:gradFill flip="none" rotWithShape="1">
            <a:gsLst>
              <a:gs pos="0">
                <a:srgbClr val="819DEB">
                  <a:tint val="66000"/>
                  <a:satMod val="160000"/>
                </a:srgbClr>
              </a:gs>
              <a:gs pos="50000">
                <a:srgbClr val="819DEB">
                  <a:tint val="44500"/>
                  <a:satMod val="160000"/>
                </a:srgbClr>
              </a:gs>
              <a:gs pos="100000">
                <a:srgbClr val="819DEB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51437" tIns="25718" rIns="51437" bIns="25718" numCol="1" rtlCol="0" anchor="t" anchorCtr="0" compatLnSpc="1">
            <a:prstTxWarp prst="textNoShape">
              <a:avLst/>
            </a:prstTxWarp>
          </a:bodyPr>
          <a:lstStyle/>
          <a:p>
            <a:pPr algn="ctr" defTabSz="2348508"/>
            <a:r>
              <a:rPr lang="en-US" sz="1125" dirty="0">
                <a:solidFill>
                  <a:schemeClr val="tx1"/>
                </a:solidFill>
                <a:latin typeface="Arial" charset="0"/>
              </a:rPr>
              <a:t>CTA</a:t>
            </a:r>
            <a:br>
              <a:rPr lang="en-US" sz="1125" dirty="0">
                <a:solidFill>
                  <a:schemeClr val="tx1"/>
                </a:solidFill>
                <a:latin typeface="Arial" charset="0"/>
              </a:rPr>
            </a:br>
            <a:r>
              <a:rPr lang="en-US" sz="1125" dirty="0">
                <a:solidFill>
                  <a:schemeClr val="tx1"/>
                </a:solidFill>
                <a:latin typeface="Arial" charset="0"/>
              </a:rPr>
              <a:t>metadata</a:t>
            </a:r>
          </a:p>
        </p:txBody>
      </p:sp>
      <p:grpSp>
        <p:nvGrpSpPr>
          <p:cNvPr id="1055" name="Group 1054"/>
          <p:cNvGrpSpPr/>
          <p:nvPr/>
        </p:nvGrpSpPr>
        <p:grpSpPr>
          <a:xfrm>
            <a:off x="7724365" y="5125898"/>
            <a:ext cx="1135268" cy="376607"/>
            <a:chOff x="13732624" y="7969617"/>
            <a:chExt cx="1618357" cy="669503"/>
          </a:xfrm>
        </p:grpSpPr>
        <p:sp>
          <p:nvSpPr>
            <p:cNvPr id="45" name="Left-Right Arrow 44"/>
            <p:cNvSpPr/>
            <p:nvPr/>
          </p:nvSpPr>
          <p:spPr bwMode="auto">
            <a:xfrm>
              <a:off x="13732624" y="7969617"/>
              <a:ext cx="1618357" cy="669503"/>
            </a:xfrm>
            <a:prstGeom prst="leftRightArrow">
              <a:avLst>
                <a:gd name="adj1" fmla="val 40085"/>
                <a:gd name="adj2" fmla="val 6096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3375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969982" y="8145651"/>
              <a:ext cx="1143643" cy="41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Files</a:t>
              </a:r>
            </a:p>
          </p:txBody>
        </p:sp>
      </p:grpSp>
      <p:cxnSp>
        <p:nvCxnSpPr>
          <p:cNvPr id="139" name="Straight Connector 138"/>
          <p:cNvCxnSpPr>
            <a:stCxn id="117" idx="2"/>
            <a:endCxn id="127" idx="0"/>
          </p:cNvCxnSpPr>
          <p:nvPr/>
        </p:nvCxnSpPr>
        <p:spPr bwMode="auto">
          <a:xfrm>
            <a:off x="7226539" y="3127467"/>
            <a:ext cx="0" cy="5700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77777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grpSp>
        <p:nvGrpSpPr>
          <p:cNvPr id="128" name="Group 127"/>
          <p:cNvGrpSpPr/>
          <p:nvPr/>
        </p:nvGrpSpPr>
        <p:grpSpPr>
          <a:xfrm>
            <a:off x="4717064" y="5128647"/>
            <a:ext cx="1961813" cy="376607"/>
            <a:chOff x="8273255" y="7974503"/>
            <a:chExt cx="3599947" cy="669503"/>
          </a:xfrm>
        </p:grpSpPr>
        <p:sp>
          <p:nvSpPr>
            <p:cNvPr id="169" name="Left-Right Arrow 168"/>
            <p:cNvSpPr/>
            <p:nvPr/>
          </p:nvSpPr>
          <p:spPr bwMode="auto">
            <a:xfrm>
              <a:off x="8273255" y="7974503"/>
              <a:ext cx="3599947" cy="669503"/>
            </a:xfrm>
            <a:prstGeom prst="leftRightArrow">
              <a:avLst>
                <a:gd name="adj1" fmla="val 40085"/>
                <a:gd name="adj2" fmla="val 6096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7777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7" tIns="25718" rIns="51437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348508"/>
              <a:endParaRPr lang="en-US" sz="3375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501407" y="8150537"/>
              <a:ext cx="1143643" cy="41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Files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0" y="6516889"/>
            <a:ext cx="9961015" cy="343674"/>
            <a:chOff x="5457" y="9312802"/>
            <a:chExt cx="17707939" cy="610957"/>
          </a:xfrm>
        </p:grpSpPr>
        <p:grpSp>
          <p:nvGrpSpPr>
            <p:cNvPr id="102" name="Group 101"/>
            <p:cNvGrpSpPr/>
            <p:nvPr/>
          </p:nvGrpSpPr>
          <p:grpSpPr>
            <a:xfrm>
              <a:off x="5457" y="9312802"/>
              <a:ext cx="17707939" cy="610957"/>
              <a:chOff x="-47923" y="42192796"/>
              <a:chExt cx="30443351" cy="671902"/>
            </a:xfrm>
          </p:grpSpPr>
          <p:pic>
            <p:nvPicPr>
              <p:cNvPr id="62" name="Picture 6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7923" y="42192796"/>
                <a:ext cx="30281572" cy="671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4" name="Text Box 15"/>
              <p:cNvSpPr txBox="1">
                <a:spLocks noChangeArrowheads="1"/>
              </p:cNvSpPr>
              <p:nvPr/>
            </p:nvSpPr>
            <p:spPr bwMode="auto">
              <a:xfrm>
                <a:off x="22320602" y="42258398"/>
                <a:ext cx="8074826" cy="495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1882768"/>
                <a:r>
                  <a:rPr lang="en-GB" sz="1047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Contact: Steven.Murray@cern.ch Page 2</a:t>
                </a:r>
              </a:p>
            </p:txBody>
          </p:sp>
          <p:pic>
            <p:nvPicPr>
              <p:cNvPr id="63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6" y="42237507"/>
                <a:ext cx="712004" cy="464980"/>
              </a:xfrm>
              <a:prstGeom prst="rect">
                <a:avLst/>
              </a:prstGeom>
            </p:spPr>
          </p:pic>
        </p:grpSp>
        <p:sp>
          <p:nvSpPr>
            <p:cNvPr id="66" name="Rectangle 65"/>
            <p:cNvSpPr/>
            <p:nvPr/>
          </p:nvSpPr>
          <p:spPr>
            <a:xfrm>
              <a:off x="577843" y="9382007"/>
              <a:ext cx="9340774" cy="441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13" dirty="0">
                  <a:solidFill>
                    <a:schemeClr val="bg1"/>
                  </a:solidFill>
                </a:rPr>
                <a:t>German Cancio, Eric Cano, Julien Leduc and Steven Murray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8661484" y="110095"/>
            <a:ext cx="1140056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WLCG Grid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Deployment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372"/>
            <a:ext cx="9911022" cy="970402"/>
            <a:chOff x="0" y="-7576591"/>
            <a:chExt cx="17597170" cy="1725108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-7576591"/>
              <a:ext cx="17597170" cy="1725108"/>
              <a:chOff x="-187027" y="2676301"/>
              <a:chExt cx="21948477" cy="2762656"/>
            </a:xfrm>
          </p:grpSpPr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87027" y="2676301"/>
                <a:ext cx="21948477" cy="2762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" y="2923298"/>
                <a:ext cx="2073568" cy="2453569"/>
              </a:xfrm>
              <a:prstGeom prst="rect">
                <a:avLst/>
              </a:prstGeom>
            </p:spPr>
          </p:pic>
        </p:grp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34446" y="-7522840"/>
              <a:ext cx="13087170" cy="1641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882768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is CTA – 2 of 3</a:t>
              </a:r>
              <a:endParaRPr lang="en-US" sz="4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05437" y="3280302"/>
            <a:ext cx="4097212" cy="1788395"/>
            <a:chOff x="274586" y="26755516"/>
            <a:chExt cx="8421594" cy="3675949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2993225" y="29641640"/>
              <a:ext cx="2425190" cy="6661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348508"/>
              <a:r>
                <a:rPr lang="en-US" sz="1125" b="1" dirty="0">
                  <a:solidFill>
                    <a:schemeClr val="tx1"/>
                  </a:solidFill>
                  <a:latin typeface="Arial" charset="0"/>
                </a:rPr>
                <a:t>EOS + CTA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274586" y="28215262"/>
              <a:ext cx="2538971" cy="6055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348508"/>
              <a:r>
                <a:rPr lang="en-US" sz="1125" b="1" dirty="0">
                  <a:solidFill>
                    <a:schemeClr val="tx1"/>
                  </a:solidFill>
                  <a:latin typeface="Arial" charset="0"/>
                </a:rPr>
                <a:t>Experiment 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050052" y="28067775"/>
              <a:ext cx="1646128" cy="2363690"/>
              <a:chOff x="8696374" y="29385486"/>
              <a:chExt cx="1646128" cy="236369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8733958" y="29385486"/>
                <a:ext cx="1608544" cy="2363690"/>
                <a:chOff x="1000107" y="32784155"/>
                <a:chExt cx="1608544" cy="2363690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1329176" y="32784155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52" name="Rectangle 51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2348508"/>
                    <a:endParaRPr lang="en-US" sz="1125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1167521" y="32886284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48" name="Rectangle 47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2348508"/>
                    <a:endParaRPr lang="en-US" sz="1125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000107" y="33001719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44" name="Rectangle 43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2348508"/>
                    <a:endParaRPr lang="en-US" sz="1125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40" name="TextBox 39"/>
              <p:cNvSpPr txBox="1"/>
              <p:nvPr/>
            </p:nvSpPr>
            <p:spPr>
              <a:xfrm>
                <a:off x="8696374" y="30713404"/>
                <a:ext cx="1302139" cy="759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/>
                  <a:t>Tape</a:t>
                </a:r>
              </a:p>
              <a:p>
                <a:r>
                  <a:rPr lang="en-US" sz="900" b="1" dirty="0"/>
                  <a:t>libraries</a:t>
                </a:r>
              </a:p>
            </p:txBody>
          </p:sp>
        </p:grpSp>
        <p:sp>
          <p:nvSpPr>
            <p:cNvPr id="26" name="Rounded Rectangle 25"/>
            <p:cNvSpPr/>
            <p:nvPr/>
          </p:nvSpPr>
          <p:spPr bwMode="auto">
            <a:xfrm>
              <a:off x="2993225" y="26755516"/>
              <a:ext cx="2425190" cy="6661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348508"/>
              <a:r>
                <a:rPr lang="en-US" sz="1125" b="1" dirty="0">
                  <a:solidFill>
                    <a:schemeClr val="tx1"/>
                  </a:solidFill>
                  <a:latin typeface="Arial" charset="0"/>
                </a:rPr>
                <a:t>EOS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533213" y="29570317"/>
              <a:ext cx="1402298" cy="803857"/>
              <a:chOff x="5621571" y="30779411"/>
              <a:chExt cx="1402298" cy="803857"/>
            </a:xfrm>
          </p:grpSpPr>
          <p:sp>
            <p:nvSpPr>
              <p:cNvPr id="37" name="Left-Right Arrow 36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788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12182" y="30951199"/>
                <a:ext cx="821084" cy="43901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788" dirty="0"/>
                  <a:t>Files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2400000">
              <a:off x="1584649" y="29115348"/>
              <a:ext cx="1402298" cy="803857"/>
              <a:chOff x="5621571" y="30779411"/>
              <a:chExt cx="1402298" cy="803857"/>
            </a:xfrm>
          </p:grpSpPr>
          <p:sp>
            <p:nvSpPr>
              <p:cNvPr id="35" name="Left-Right Arrow 34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788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912180" y="30951199"/>
                <a:ext cx="821084" cy="43901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788" dirty="0"/>
                  <a:t>Files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-2400000">
              <a:off x="1543731" y="27160288"/>
              <a:ext cx="1402298" cy="803857"/>
              <a:chOff x="5621571" y="30779411"/>
              <a:chExt cx="1402298" cy="803857"/>
            </a:xfrm>
          </p:grpSpPr>
          <p:sp>
            <p:nvSpPr>
              <p:cNvPr id="33" name="Left-Right Arrow 32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788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912179" y="30951202"/>
                <a:ext cx="821084" cy="43901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788" dirty="0"/>
                  <a:t>Files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5400000">
              <a:off x="3189270" y="28135817"/>
              <a:ext cx="2030810" cy="803857"/>
              <a:chOff x="5621571" y="30779411"/>
              <a:chExt cx="1402298" cy="803857"/>
            </a:xfrm>
          </p:grpSpPr>
          <p:sp>
            <p:nvSpPr>
              <p:cNvPr id="31" name="Left-Right Arrow 30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788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039234" y="30951199"/>
                <a:ext cx="566969" cy="43901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788" dirty="0"/>
                  <a:t>Files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206066" y="3280302"/>
            <a:ext cx="4134782" cy="1804795"/>
            <a:chOff x="274586" y="26755516"/>
            <a:chExt cx="8421594" cy="3675949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2993225" y="29641640"/>
              <a:ext cx="2425190" cy="6661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348508"/>
              <a:r>
                <a:rPr lang="en-US" sz="1125" b="1" dirty="0">
                  <a:solidFill>
                    <a:schemeClr val="tx1"/>
                  </a:solidFill>
                  <a:latin typeface="Arial" charset="0"/>
                </a:rPr>
                <a:t>CASTOR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274586" y="28215262"/>
              <a:ext cx="2538971" cy="60558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348508"/>
              <a:r>
                <a:rPr lang="en-US" sz="1125" b="1" dirty="0">
                  <a:solidFill>
                    <a:schemeClr val="tx1"/>
                  </a:solidFill>
                  <a:latin typeface="Arial" charset="0"/>
                </a:rPr>
                <a:t>Experiment 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050052" y="28067775"/>
              <a:ext cx="1646128" cy="2363690"/>
              <a:chOff x="8696374" y="29385486"/>
              <a:chExt cx="1646128" cy="2363690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733958" y="29385486"/>
                <a:ext cx="1608544" cy="2363690"/>
                <a:chOff x="1000107" y="32784155"/>
                <a:chExt cx="1608544" cy="236369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329176" y="32784155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89" name="Rectangle 88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2348508"/>
                    <a:endParaRPr lang="en-US" sz="1125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1167521" y="32886284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85" name="Rectangle 84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2348508"/>
                    <a:endParaRPr lang="en-US" sz="1125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1000107" y="33001719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81" name="Rectangle 80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2" name="Rectangle 81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2348508"/>
                    <a:endParaRPr lang="en-US" sz="1125" dirty="0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51437" tIns="25718" rIns="51437" bIns="25718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2348508"/>
                    <a:endParaRPr lang="en-US" sz="1125">
                      <a:solidFill>
                        <a:schemeClr val="tx1"/>
                      </a:solidFill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77" name="TextBox 76"/>
              <p:cNvSpPr txBox="1"/>
              <p:nvPr/>
            </p:nvSpPr>
            <p:spPr>
              <a:xfrm>
                <a:off x="8696374" y="30713404"/>
                <a:ext cx="1290307" cy="752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/>
                  <a:t>Tape</a:t>
                </a:r>
              </a:p>
              <a:p>
                <a:r>
                  <a:rPr lang="en-US" sz="900" b="1" dirty="0"/>
                  <a:t>libraries</a:t>
                </a:r>
              </a:p>
            </p:txBody>
          </p:sp>
        </p:grpSp>
        <p:sp>
          <p:nvSpPr>
            <p:cNvPr id="60" name="Rounded Rectangle 59"/>
            <p:cNvSpPr/>
            <p:nvPr/>
          </p:nvSpPr>
          <p:spPr bwMode="auto">
            <a:xfrm>
              <a:off x="2993225" y="26755516"/>
              <a:ext cx="2425190" cy="66610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51437" tIns="25718" rIns="51437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348508"/>
              <a:r>
                <a:rPr lang="en-US" sz="1125" b="1" dirty="0">
                  <a:solidFill>
                    <a:schemeClr val="tx1"/>
                  </a:solidFill>
                  <a:latin typeface="Arial" charset="0"/>
                </a:rPr>
                <a:t>EOS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533213" y="29570317"/>
              <a:ext cx="1402298" cy="803857"/>
              <a:chOff x="5621571" y="30779411"/>
              <a:chExt cx="1402298" cy="803857"/>
            </a:xfrm>
          </p:grpSpPr>
          <p:sp>
            <p:nvSpPr>
              <p:cNvPr id="74" name="Left-Right Arrow 73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788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915906" y="30953194"/>
                <a:ext cx="813623" cy="43502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788" dirty="0"/>
                  <a:t>Files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2400000">
              <a:off x="1584649" y="29115347"/>
              <a:ext cx="1402298" cy="803857"/>
              <a:chOff x="5621571" y="30779411"/>
              <a:chExt cx="1402298" cy="803857"/>
            </a:xfrm>
          </p:grpSpPr>
          <p:sp>
            <p:nvSpPr>
              <p:cNvPr id="72" name="Left-Right Arrow 71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788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915908" y="30953193"/>
                <a:ext cx="813623" cy="43502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788" dirty="0"/>
                  <a:t>Files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-2400000">
              <a:off x="1543732" y="27160288"/>
              <a:ext cx="1402298" cy="803857"/>
              <a:chOff x="5621571" y="30779411"/>
              <a:chExt cx="1402298" cy="803857"/>
            </a:xfrm>
          </p:grpSpPr>
          <p:sp>
            <p:nvSpPr>
              <p:cNvPr id="70" name="Left-Right Arrow 69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788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915910" y="30953192"/>
                <a:ext cx="813623" cy="43502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788" dirty="0"/>
                  <a:t>Files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5400000">
              <a:off x="3189270" y="28135817"/>
              <a:ext cx="2030810" cy="803857"/>
              <a:chOff x="5621571" y="30779411"/>
              <a:chExt cx="1402298" cy="803857"/>
            </a:xfrm>
          </p:grpSpPr>
          <p:sp>
            <p:nvSpPr>
              <p:cNvPr id="68" name="Left-Right Arrow 67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51437" tIns="25718" rIns="51437" bIns="2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2348508"/>
                <a:endParaRPr lang="en-US" sz="788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041808" y="30953193"/>
                <a:ext cx="561816" cy="43502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788" dirty="0"/>
                  <a:t>Files</a:t>
                </a:r>
              </a:p>
            </p:txBody>
          </p:sp>
        </p:grpSp>
      </p:grpSp>
      <p:sp>
        <p:nvSpPr>
          <p:cNvPr id="93" name="TextBox 92"/>
          <p:cNvSpPr txBox="1"/>
          <p:nvPr/>
        </p:nvSpPr>
        <p:spPr>
          <a:xfrm>
            <a:off x="0" y="1712604"/>
            <a:ext cx="991102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015" lvl="2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25" b="1" dirty="0">
                <a:solidFill>
                  <a:srgbClr val="3961AD"/>
                </a:solidFill>
              </a:rPr>
              <a:t>EOS plus CTA is a “drop in” replacement for CASTOR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012518" y="2598473"/>
            <a:ext cx="9351" cy="302072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81118" y="2637508"/>
            <a:ext cx="2773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Current deployments with CASTOR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05133" y="2637508"/>
            <a:ext cx="308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Future deployments with EOS plus CTA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70" y="6524637"/>
            <a:ext cx="9997883" cy="343674"/>
            <a:chOff x="5457" y="9312802"/>
            <a:chExt cx="17773480" cy="610957"/>
          </a:xfrm>
        </p:grpSpPr>
        <p:grpSp>
          <p:nvGrpSpPr>
            <p:cNvPr id="102" name="Group 101"/>
            <p:cNvGrpSpPr/>
            <p:nvPr/>
          </p:nvGrpSpPr>
          <p:grpSpPr>
            <a:xfrm>
              <a:off x="5457" y="9312802"/>
              <a:ext cx="17773480" cy="610957"/>
              <a:chOff x="-47923" y="42192796"/>
              <a:chExt cx="30556029" cy="671902"/>
            </a:xfrm>
          </p:grpSpPr>
          <p:pic>
            <p:nvPicPr>
              <p:cNvPr id="62" name="Picture 6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7923" y="42192796"/>
                <a:ext cx="30281572" cy="671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4" name="Text Box 15"/>
              <p:cNvSpPr txBox="1">
                <a:spLocks noChangeArrowheads="1"/>
              </p:cNvSpPr>
              <p:nvPr/>
            </p:nvSpPr>
            <p:spPr bwMode="auto">
              <a:xfrm>
                <a:off x="22320602" y="42258398"/>
                <a:ext cx="8187504" cy="495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1882768"/>
                <a:r>
                  <a:rPr lang="en-GB" sz="1047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Contact: Steven.Murray@cern.ch Page 3 </a:t>
                </a:r>
              </a:p>
            </p:txBody>
          </p:sp>
          <p:pic>
            <p:nvPicPr>
              <p:cNvPr id="63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6" y="42237507"/>
                <a:ext cx="712004" cy="464980"/>
              </a:xfrm>
              <a:prstGeom prst="rect">
                <a:avLst/>
              </a:prstGeom>
            </p:spPr>
          </p:pic>
        </p:grpSp>
        <p:sp>
          <p:nvSpPr>
            <p:cNvPr id="95" name="Rectangle 94"/>
            <p:cNvSpPr/>
            <p:nvPr/>
          </p:nvSpPr>
          <p:spPr>
            <a:xfrm>
              <a:off x="577843" y="9382007"/>
              <a:ext cx="10560651" cy="441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13" dirty="0">
                  <a:solidFill>
                    <a:schemeClr val="bg1"/>
                  </a:solidFill>
                </a:rPr>
                <a:t>German Cancio, Eric Cano, Julien Leduc and Steven Murray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661484" y="125596"/>
            <a:ext cx="1140056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WLCG Grid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Deployment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21351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970171"/>
            <a:ext cx="99110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840" lvl="2">
              <a:lnSpc>
                <a:spcPct val="200000"/>
              </a:lnSpc>
            </a:pPr>
            <a:r>
              <a:rPr lang="en-US" sz="2025" b="1" dirty="0">
                <a:solidFill>
                  <a:srgbClr val="3961AD"/>
                </a:solidFill>
              </a:rPr>
              <a:t>EOS plus CTA is a “drop in” replacement for CASTOR</a:t>
            </a:r>
          </a:p>
          <a:p>
            <a:pPr marL="478702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25" b="1" dirty="0" smtClean="0">
                <a:solidFill>
                  <a:srgbClr val="3961AD"/>
                </a:solidFill>
              </a:rPr>
              <a:t>Users access file through EOS protocols (</a:t>
            </a:r>
            <a:r>
              <a:rPr lang="en-US" sz="2025" b="1" dirty="0" err="1" smtClean="0">
                <a:solidFill>
                  <a:srgbClr val="3961AD"/>
                </a:solidFill>
              </a:rPr>
              <a:t>xrootd</a:t>
            </a:r>
            <a:r>
              <a:rPr lang="en-US" sz="2025" b="1" dirty="0" smtClean="0">
                <a:solidFill>
                  <a:srgbClr val="3961AD"/>
                </a:solidFill>
              </a:rPr>
              <a:t>, </a:t>
            </a:r>
            <a:r>
              <a:rPr lang="en-US" sz="2025" b="1" dirty="0" err="1" smtClean="0">
                <a:solidFill>
                  <a:srgbClr val="3961AD"/>
                </a:solidFill>
              </a:rPr>
              <a:t>GridFTP</a:t>
            </a:r>
            <a:r>
              <a:rPr lang="en-US" sz="2025" b="1" dirty="0" smtClean="0">
                <a:solidFill>
                  <a:srgbClr val="3961AD"/>
                </a:solidFill>
              </a:rPr>
              <a:t> and http)</a:t>
            </a:r>
          </a:p>
          <a:p>
            <a:pPr marL="478702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25" b="1" dirty="0" smtClean="0">
                <a:solidFill>
                  <a:srgbClr val="3961AD"/>
                </a:solidFill>
              </a:rPr>
              <a:t>CASTOR </a:t>
            </a:r>
            <a:r>
              <a:rPr lang="en-US" sz="2025" b="1" dirty="0">
                <a:solidFill>
                  <a:srgbClr val="3961AD"/>
                </a:solidFill>
              </a:rPr>
              <a:t>like file lifecycle implemented by EOS workflow engine</a:t>
            </a:r>
          </a:p>
          <a:p>
            <a:pPr marL="919601" lvl="7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25" b="1" dirty="0">
                <a:solidFill>
                  <a:srgbClr val="3961AD"/>
                </a:solidFill>
              </a:rPr>
              <a:t>Immutable tape files</a:t>
            </a:r>
          </a:p>
          <a:p>
            <a:pPr marL="919601" lvl="7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25" b="1" dirty="0">
                <a:solidFill>
                  <a:srgbClr val="3961AD"/>
                </a:solidFill>
              </a:rPr>
              <a:t>Implicit archive to tape (directories that are tagged for tape)</a:t>
            </a:r>
          </a:p>
          <a:p>
            <a:pPr marL="919601" lvl="7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25" b="1" dirty="0">
                <a:solidFill>
                  <a:srgbClr val="3961AD"/>
                </a:solidFill>
              </a:rPr>
              <a:t>Explicit retrieves from tape (</a:t>
            </a:r>
            <a:r>
              <a:rPr lang="en-US" sz="2025" b="1" dirty="0" err="1">
                <a:solidFill>
                  <a:srgbClr val="3961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stager_get</a:t>
            </a:r>
            <a:r>
              <a:rPr lang="en-US" sz="2025" b="1" dirty="0">
                <a:solidFill>
                  <a:srgbClr val="3961AD"/>
                </a:solidFill>
              </a:rPr>
              <a:t> replaced by </a:t>
            </a:r>
            <a:r>
              <a:rPr lang="en-US" sz="2025" b="1" dirty="0" err="1">
                <a:solidFill>
                  <a:srgbClr val="3961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xrdfs</a:t>
            </a:r>
            <a:r>
              <a:rPr lang="en-US" sz="2025" b="1" dirty="0">
                <a:solidFill>
                  <a:srgbClr val="3961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prepare</a:t>
            </a:r>
            <a:r>
              <a:rPr lang="en-US" sz="2025" b="1" dirty="0">
                <a:solidFill>
                  <a:srgbClr val="3961AD"/>
                </a:solidFill>
              </a:rPr>
              <a:t>)</a:t>
            </a:r>
          </a:p>
          <a:p>
            <a:pPr marL="919601" lvl="7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25" b="1" dirty="0">
                <a:solidFill>
                  <a:srgbClr val="3961AD"/>
                </a:solidFill>
              </a:rPr>
              <a:t>Implicit retrieves from tape (open for read blocks until file is retrieved)</a:t>
            </a:r>
          </a:p>
          <a:p>
            <a:pPr marL="919601" lvl="7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25" b="1" dirty="0" smtClean="0">
                <a:solidFill>
                  <a:srgbClr val="3961AD"/>
                </a:solidFill>
              </a:rPr>
              <a:t>D0T1 </a:t>
            </a:r>
            <a:r>
              <a:rPr lang="en-US" sz="2025" b="1" dirty="0">
                <a:solidFill>
                  <a:srgbClr val="3961AD"/>
                </a:solidFill>
              </a:rPr>
              <a:t>– Garbage collected disk cache on top of permanent tape files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371"/>
            <a:ext cx="9911022" cy="970402"/>
            <a:chOff x="0" y="-7576591"/>
            <a:chExt cx="17597170" cy="1725108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-7576591"/>
              <a:ext cx="17597170" cy="1725108"/>
              <a:chOff x="-187027" y="2676301"/>
              <a:chExt cx="21948477" cy="2762656"/>
            </a:xfrm>
          </p:grpSpPr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87027" y="2676301"/>
                <a:ext cx="21948477" cy="2762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" y="2923298"/>
                <a:ext cx="2073568" cy="2453569"/>
              </a:xfrm>
              <a:prstGeom prst="rect">
                <a:avLst/>
              </a:prstGeom>
            </p:spPr>
          </p:pic>
        </p:grp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34446" y="-7522840"/>
              <a:ext cx="13087170" cy="1641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882768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What is CTA – 3 of 3</a:t>
              </a:r>
              <a:endParaRPr lang="en-US" sz="4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0" y="6516888"/>
            <a:ext cx="9997883" cy="343674"/>
            <a:chOff x="5457" y="9312802"/>
            <a:chExt cx="17773480" cy="610957"/>
          </a:xfrm>
        </p:grpSpPr>
        <p:grpSp>
          <p:nvGrpSpPr>
            <p:cNvPr id="102" name="Group 101"/>
            <p:cNvGrpSpPr/>
            <p:nvPr/>
          </p:nvGrpSpPr>
          <p:grpSpPr>
            <a:xfrm>
              <a:off x="5457" y="9312802"/>
              <a:ext cx="17773480" cy="610957"/>
              <a:chOff x="-47923" y="42192796"/>
              <a:chExt cx="30556029" cy="671902"/>
            </a:xfrm>
          </p:grpSpPr>
          <p:pic>
            <p:nvPicPr>
              <p:cNvPr id="62" name="Picture 6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7923" y="42192796"/>
                <a:ext cx="30281572" cy="671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4" name="Text Box 15"/>
              <p:cNvSpPr txBox="1">
                <a:spLocks noChangeArrowheads="1"/>
              </p:cNvSpPr>
              <p:nvPr/>
            </p:nvSpPr>
            <p:spPr bwMode="auto">
              <a:xfrm>
                <a:off x="22320602" y="42258398"/>
                <a:ext cx="8187504" cy="495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1882768"/>
                <a:r>
                  <a:rPr lang="en-GB" sz="1047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Contact: Steven.Murray@cern.ch Page 4 </a:t>
                </a:r>
              </a:p>
            </p:txBody>
          </p:sp>
          <p:pic>
            <p:nvPicPr>
              <p:cNvPr id="63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6" y="42237507"/>
                <a:ext cx="712004" cy="464980"/>
              </a:xfrm>
              <a:prstGeom prst="rect">
                <a:avLst/>
              </a:prstGeom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577843" y="9382007"/>
              <a:ext cx="9754048" cy="441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13" dirty="0">
                  <a:solidFill>
                    <a:schemeClr val="bg1"/>
                  </a:solidFill>
                </a:rPr>
                <a:t>German Cancio, Eric Cano, Julien Leduc and Steven Murray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61484" y="125595"/>
            <a:ext cx="1140056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WLCG Grid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Deployment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8822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531103"/>
            <a:ext cx="9911022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015" lvl="2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961AD"/>
                </a:solidFill>
              </a:rPr>
              <a:t>EOS has become the de facto disk storage for LHC physics data</a:t>
            </a:r>
          </a:p>
          <a:p>
            <a:pPr marL="420015" lvl="2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961AD"/>
                </a:solidFill>
              </a:rPr>
              <a:t>Natural evolution from CASTOR</a:t>
            </a:r>
          </a:p>
          <a:p>
            <a:pPr marL="809990" lvl="6" indent="-32146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961AD"/>
                </a:solidFill>
              </a:rPr>
              <a:t>Remove duplication between CASTOR disk storage and EOS</a:t>
            </a:r>
          </a:p>
          <a:p>
            <a:pPr marL="809990" lvl="6" indent="-32146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961AD"/>
                </a:solidFill>
              </a:rPr>
              <a:t>Thin layer on top of existing CASTOR tape server</a:t>
            </a:r>
          </a:p>
          <a:p>
            <a:pPr marL="809990" lvl="6" indent="-32146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3961AD"/>
                </a:solidFill>
              </a:rPr>
              <a:t>Stronger and more decoupled separation between disk and tape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7380"/>
            <a:ext cx="9911022" cy="970402"/>
            <a:chOff x="0" y="-7576591"/>
            <a:chExt cx="17597170" cy="1725108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-7576591"/>
              <a:ext cx="17597170" cy="1725108"/>
              <a:chOff x="-187027" y="2676301"/>
              <a:chExt cx="21948477" cy="2762656"/>
            </a:xfrm>
          </p:grpSpPr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87027" y="2676301"/>
                <a:ext cx="21948477" cy="2762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" y="2923298"/>
                <a:ext cx="2073568" cy="2453569"/>
              </a:xfrm>
              <a:prstGeom prst="rect">
                <a:avLst/>
              </a:prstGeom>
            </p:spPr>
          </p:pic>
        </p:grp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34446" y="-7522840"/>
              <a:ext cx="13087170" cy="1641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882768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Why CTA – 1 of 2</a:t>
              </a:r>
              <a:endParaRPr lang="en-US" sz="4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0" y="6516889"/>
            <a:ext cx="9997883" cy="343674"/>
            <a:chOff x="5457" y="9312802"/>
            <a:chExt cx="17773480" cy="610957"/>
          </a:xfrm>
        </p:grpSpPr>
        <p:grpSp>
          <p:nvGrpSpPr>
            <p:cNvPr id="102" name="Group 101"/>
            <p:cNvGrpSpPr/>
            <p:nvPr/>
          </p:nvGrpSpPr>
          <p:grpSpPr>
            <a:xfrm>
              <a:off x="5457" y="9312802"/>
              <a:ext cx="17773480" cy="610957"/>
              <a:chOff x="-47923" y="42192796"/>
              <a:chExt cx="30556029" cy="671902"/>
            </a:xfrm>
          </p:grpSpPr>
          <p:pic>
            <p:nvPicPr>
              <p:cNvPr id="62" name="Picture 6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7923" y="42192796"/>
                <a:ext cx="30281572" cy="671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4" name="Text Box 15"/>
              <p:cNvSpPr txBox="1">
                <a:spLocks noChangeArrowheads="1"/>
              </p:cNvSpPr>
              <p:nvPr/>
            </p:nvSpPr>
            <p:spPr bwMode="auto">
              <a:xfrm>
                <a:off x="22320602" y="42258398"/>
                <a:ext cx="8187504" cy="495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1882768"/>
                <a:r>
                  <a:rPr lang="en-GB" sz="1047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Contact: Steven.Murray@cern.ch Page 5 </a:t>
                </a:r>
              </a:p>
            </p:txBody>
          </p:sp>
          <p:pic>
            <p:nvPicPr>
              <p:cNvPr id="63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6" y="42237507"/>
                <a:ext cx="712004" cy="464980"/>
              </a:xfrm>
              <a:prstGeom prst="rect">
                <a:avLst/>
              </a:prstGeom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577843" y="9382007"/>
              <a:ext cx="10125998" cy="441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13" dirty="0">
                  <a:solidFill>
                    <a:schemeClr val="bg1"/>
                  </a:solidFill>
                </a:rPr>
                <a:t>German Cancio, Eric Cano, Julien Leduc and Steven Murray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61484" y="117844"/>
            <a:ext cx="1140056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WLCG Grid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Deployment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0420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600198"/>
            <a:ext cx="991102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4309" lvl="2" indent="-32146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25" b="1" dirty="0">
                <a:solidFill>
                  <a:srgbClr val="3961AD"/>
                </a:solidFill>
              </a:rPr>
              <a:t>CTA preemptive scheduler</a:t>
            </a:r>
          </a:p>
          <a:p>
            <a:pPr marL="891410" lvl="7" indent="-32146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25" b="1" dirty="0">
                <a:solidFill>
                  <a:srgbClr val="3961AD"/>
                </a:solidFill>
              </a:rPr>
              <a:t>Use drives at full speed all of the time</a:t>
            </a:r>
          </a:p>
          <a:p>
            <a:pPr marL="891410" lvl="7" indent="-32146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25" b="1" dirty="0">
                <a:solidFill>
                  <a:srgbClr val="3961AD"/>
                </a:solidFill>
              </a:rPr>
              <a:t>Single step scheduling vs the partial step scheduling of CASTOR</a:t>
            </a:r>
          </a:p>
          <a:p>
            <a:pPr marL="484309" lvl="2" indent="-32146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25" b="1" dirty="0">
                <a:solidFill>
                  <a:srgbClr val="3961AD"/>
                </a:solidFill>
              </a:rPr>
              <a:t>Same tape format as CASTOR – only need to migrate metadata</a:t>
            </a:r>
          </a:p>
          <a:p>
            <a:pPr marL="484309" lvl="2" indent="-32146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25" b="1" dirty="0">
                <a:solidFill>
                  <a:srgbClr val="3961AD"/>
                </a:solidFill>
              </a:rPr>
              <a:t>Full flat catalogue of all tape files can be used for disaster recovery</a:t>
            </a:r>
          </a:p>
          <a:p>
            <a:pPr marL="484309" lvl="2" indent="-32146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25" b="1" dirty="0">
                <a:solidFill>
                  <a:srgbClr val="3961AD"/>
                </a:solidFill>
              </a:rPr>
              <a:t>Less networked components than CASTOR (no CUPV, VDQM or VMGR)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7380"/>
            <a:ext cx="9911022" cy="970402"/>
            <a:chOff x="0" y="-7576591"/>
            <a:chExt cx="17597170" cy="1725108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-7576591"/>
              <a:ext cx="17597170" cy="1725108"/>
              <a:chOff x="-187027" y="2676301"/>
              <a:chExt cx="21948477" cy="2762656"/>
            </a:xfrm>
          </p:grpSpPr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87027" y="2676301"/>
                <a:ext cx="21948477" cy="2762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" y="2923298"/>
                <a:ext cx="2073568" cy="2453569"/>
              </a:xfrm>
              <a:prstGeom prst="rect">
                <a:avLst/>
              </a:prstGeom>
            </p:spPr>
          </p:pic>
        </p:grp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34446" y="-7522840"/>
              <a:ext cx="13087170" cy="1641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882768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Why CTA – 2 of 2</a:t>
              </a:r>
              <a:endParaRPr lang="en-US" sz="4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0" y="6516890"/>
            <a:ext cx="9997883" cy="343674"/>
            <a:chOff x="5457" y="9312802"/>
            <a:chExt cx="17773480" cy="610957"/>
          </a:xfrm>
        </p:grpSpPr>
        <p:grpSp>
          <p:nvGrpSpPr>
            <p:cNvPr id="102" name="Group 101"/>
            <p:cNvGrpSpPr/>
            <p:nvPr/>
          </p:nvGrpSpPr>
          <p:grpSpPr>
            <a:xfrm>
              <a:off x="5457" y="9312802"/>
              <a:ext cx="17773480" cy="610957"/>
              <a:chOff x="-47923" y="42192796"/>
              <a:chExt cx="30556029" cy="671902"/>
            </a:xfrm>
          </p:grpSpPr>
          <p:pic>
            <p:nvPicPr>
              <p:cNvPr id="62" name="Picture 6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7923" y="42192796"/>
                <a:ext cx="30281572" cy="671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4" name="Text Box 15"/>
              <p:cNvSpPr txBox="1">
                <a:spLocks noChangeArrowheads="1"/>
              </p:cNvSpPr>
              <p:nvPr/>
            </p:nvSpPr>
            <p:spPr bwMode="auto">
              <a:xfrm>
                <a:off x="22320602" y="42258398"/>
                <a:ext cx="8187504" cy="495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1882768"/>
                <a:r>
                  <a:rPr lang="en-GB" sz="1047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Contact: Steven.Murray@cern.ch Page 6 </a:t>
                </a:r>
              </a:p>
            </p:txBody>
          </p:sp>
          <p:pic>
            <p:nvPicPr>
              <p:cNvPr id="63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6" y="42237507"/>
                <a:ext cx="712004" cy="464980"/>
              </a:xfrm>
              <a:prstGeom prst="rect">
                <a:avLst/>
              </a:prstGeom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577843" y="9382007"/>
              <a:ext cx="9822928" cy="441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13" dirty="0">
                  <a:solidFill>
                    <a:schemeClr val="bg1"/>
                  </a:solidFill>
                </a:rPr>
                <a:t>German Cancio, Eric Cano, Julien Leduc and Steven Murray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61484" y="117844"/>
            <a:ext cx="1140056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WLCG Grid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Deployment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1651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7379"/>
            <a:ext cx="9911022" cy="970402"/>
            <a:chOff x="0" y="-7576591"/>
            <a:chExt cx="17597170" cy="1725108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-7576591"/>
              <a:ext cx="17597170" cy="1725108"/>
              <a:chOff x="-187027" y="2676301"/>
              <a:chExt cx="21948477" cy="2762656"/>
            </a:xfrm>
          </p:grpSpPr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87027" y="2676301"/>
                <a:ext cx="21948477" cy="2762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" y="2923298"/>
                <a:ext cx="2073568" cy="2453569"/>
              </a:xfrm>
              <a:prstGeom prst="rect">
                <a:avLst/>
              </a:prstGeom>
            </p:spPr>
          </p:pic>
        </p:grp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34446" y="-7522840"/>
              <a:ext cx="13087170" cy="1641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882768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When is CTA</a:t>
              </a:r>
              <a:endParaRPr lang="en-US" sz="4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8048" y="1963727"/>
            <a:ext cx="1632146" cy="812857"/>
          </a:xfrm>
          <a:prstGeom prst="roundRect">
            <a:avLst/>
          </a:prstGeom>
          <a:gradFill>
            <a:gsLst>
              <a:gs pos="26000">
                <a:srgbClr val="0070C0"/>
              </a:gs>
              <a:gs pos="60000">
                <a:srgbClr val="00B0F0"/>
              </a:gs>
              <a:gs pos="100000">
                <a:srgbClr val="9BE5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Middle of 2017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087894" y="2139643"/>
            <a:ext cx="1863481" cy="461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89"/>
          </a:p>
        </p:txBody>
      </p:sp>
      <p:sp>
        <p:nvSpPr>
          <p:cNvPr id="33" name="Folded Corner 32"/>
          <p:cNvSpPr/>
          <p:nvPr/>
        </p:nvSpPr>
        <p:spPr>
          <a:xfrm>
            <a:off x="226749" y="3311560"/>
            <a:ext cx="1794742" cy="126174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Additional and redundant backups of AFS/NFS</a:t>
            </a:r>
          </a:p>
          <a:p>
            <a:r>
              <a:rPr lang="en-US" sz="1400" dirty="0"/>
              <a:t>and LEP data</a:t>
            </a:r>
          </a:p>
        </p:txBody>
      </p:sp>
      <p:sp>
        <p:nvSpPr>
          <p:cNvPr id="34" name="Folded Corner 33"/>
          <p:cNvSpPr/>
          <p:nvPr/>
        </p:nvSpPr>
        <p:spPr>
          <a:xfrm>
            <a:off x="4077936" y="3311561"/>
            <a:ext cx="1675097" cy="126174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Ready for small experiments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5" name="Folded Corner 34"/>
          <p:cNvSpPr/>
          <p:nvPr/>
        </p:nvSpPr>
        <p:spPr>
          <a:xfrm>
            <a:off x="7873395" y="3311561"/>
            <a:ext cx="1675097" cy="126174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Ready for LHC experiments</a:t>
            </a:r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38" name="Straight Connector 37"/>
          <p:cNvCxnSpPr>
            <a:stCxn id="33" idx="0"/>
            <a:endCxn id="23" idx="2"/>
          </p:cNvCxnSpPr>
          <p:nvPr/>
        </p:nvCxnSpPr>
        <p:spPr>
          <a:xfrm flipV="1">
            <a:off x="1124120" y="2776583"/>
            <a:ext cx="1" cy="5349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4" idx="0"/>
            <a:endCxn id="47" idx="2"/>
          </p:cNvCxnSpPr>
          <p:nvPr/>
        </p:nvCxnSpPr>
        <p:spPr>
          <a:xfrm flipH="1" flipV="1">
            <a:off x="4915149" y="2776583"/>
            <a:ext cx="335" cy="5349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0"/>
            <a:endCxn id="48" idx="2"/>
          </p:cNvCxnSpPr>
          <p:nvPr/>
        </p:nvCxnSpPr>
        <p:spPr>
          <a:xfrm flipH="1" flipV="1">
            <a:off x="8706178" y="2776583"/>
            <a:ext cx="4766" cy="5349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099076" y="1963727"/>
            <a:ext cx="1632146" cy="812857"/>
          </a:xfrm>
          <a:prstGeom prst="roundRect">
            <a:avLst/>
          </a:prstGeom>
          <a:gradFill>
            <a:gsLst>
              <a:gs pos="26000">
                <a:srgbClr val="0070C0"/>
              </a:gs>
              <a:gs pos="60000">
                <a:srgbClr val="00B0F0"/>
              </a:gs>
              <a:gs pos="100000">
                <a:srgbClr val="9BE5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Middle of 2018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890104" y="1963727"/>
            <a:ext cx="1632146" cy="812857"/>
          </a:xfrm>
          <a:prstGeom prst="roundRect">
            <a:avLst/>
          </a:prstGeom>
          <a:gradFill>
            <a:gsLst>
              <a:gs pos="26000">
                <a:srgbClr val="0070C0"/>
              </a:gs>
              <a:gs pos="60000">
                <a:srgbClr val="00B0F0"/>
              </a:gs>
              <a:gs pos="100000">
                <a:srgbClr val="9BE5FF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 of 2018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5878922" y="2139643"/>
            <a:ext cx="1863481" cy="46102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89"/>
          </a:p>
        </p:txBody>
      </p:sp>
      <p:sp>
        <p:nvSpPr>
          <p:cNvPr id="13" name="TextBox 12"/>
          <p:cNvSpPr txBox="1"/>
          <p:nvPr/>
        </p:nvSpPr>
        <p:spPr>
          <a:xfrm>
            <a:off x="5731222" y="4967349"/>
            <a:ext cx="3817071" cy="738664"/>
          </a:xfrm>
          <a:prstGeom prst="rect">
            <a:avLst/>
          </a:prstGeom>
          <a:solidFill>
            <a:srgbClr val="FFFFC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CTA and CASTOR use the same tape format.</a:t>
            </a:r>
            <a:br>
              <a:rPr lang="en-US" sz="1400" dirty="0"/>
            </a:br>
            <a:r>
              <a:rPr lang="en-US" sz="1400" dirty="0"/>
              <a:t>Only metadata will need to be migrated.</a:t>
            </a:r>
          </a:p>
          <a:p>
            <a:r>
              <a:rPr lang="en-US" sz="1400" dirty="0"/>
              <a:t>No files will need to be copied between tapes.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70" y="6516891"/>
            <a:ext cx="9997883" cy="343674"/>
            <a:chOff x="5457" y="9312802"/>
            <a:chExt cx="17773480" cy="610957"/>
          </a:xfrm>
        </p:grpSpPr>
        <p:grpSp>
          <p:nvGrpSpPr>
            <p:cNvPr id="29" name="Group 28"/>
            <p:cNvGrpSpPr/>
            <p:nvPr/>
          </p:nvGrpSpPr>
          <p:grpSpPr>
            <a:xfrm>
              <a:off x="5457" y="9312802"/>
              <a:ext cx="17773480" cy="610957"/>
              <a:chOff x="-47923" y="42192796"/>
              <a:chExt cx="30556029" cy="671902"/>
            </a:xfrm>
          </p:grpSpPr>
          <p:pic>
            <p:nvPicPr>
              <p:cNvPr id="30" name="Picture 2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7923" y="42192796"/>
                <a:ext cx="30281572" cy="671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1" name="Text Box 15"/>
              <p:cNvSpPr txBox="1">
                <a:spLocks noChangeArrowheads="1"/>
              </p:cNvSpPr>
              <p:nvPr/>
            </p:nvSpPr>
            <p:spPr bwMode="auto">
              <a:xfrm>
                <a:off x="22320602" y="42258398"/>
                <a:ext cx="8187504" cy="495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1882768"/>
                <a:r>
                  <a:rPr lang="en-GB" sz="1047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Contact: Steven.Murray@cern.ch Page 7 </a:t>
                </a:r>
              </a:p>
            </p:txBody>
          </p:sp>
          <p:pic>
            <p:nvPicPr>
              <p:cNvPr id="32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6" y="42237507"/>
                <a:ext cx="712004" cy="464980"/>
              </a:xfrm>
              <a:prstGeom prst="rect">
                <a:avLst/>
              </a:prstGeom>
            </p:spPr>
          </p:pic>
        </p:grpSp>
        <p:sp>
          <p:nvSpPr>
            <p:cNvPr id="36" name="Rectangle 35"/>
            <p:cNvSpPr/>
            <p:nvPr/>
          </p:nvSpPr>
          <p:spPr>
            <a:xfrm>
              <a:off x="577843" y="9382007"/>
              <a:ext cx="9437204" cy="441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13" dirty="0">
                  <a:solidFill>
                    <a:schemeClr val="bg1"/>
                  </a:solidFill>
                </a:rPr>
                <a:t>German Cancio, Eric Cano, Julien Leduc and Steven Murray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280798" y="4967491"/>
            <a:ext cx="1965346" cy="738664"/>
          </a:xfrm>
          <a:prstGeom prst="rect">
            <a:avLst/>
          </a:prstGeom>
          <a:solidFill>
            <a:srgbClr val="FFFFC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Volunteer experiments</a:t>
            </a:r>
            <a:br>
              <a:rPr lang="en-US" sz="1400" dirty="0"/>
            </a:br>
            <a:r>
              <a:rPr lang="en-US" sz="1400" dirty="0" smtClean="0"/>
              <a:t>to test are more than</a:t>
            </a:r>
          </a:p>
          <a:p>
            <a:r>
              <a:rPr lang="en-US" sz="1400" dirty="0" smtClean="0"/>
              <a:t>welcome</a:t>
            </a:r>
            <a:r>
              <a:rPr lang="en-US" sz="1400" dirty="0"/>
              <a:t>!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61484" y="117845"/>
            <a:ext cx="1140056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WLCG Grid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Deployment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8190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537912"/>
            <a:ext cx="9911022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0015" lvl="2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75" b="1" dirty="0">
                <a:solidFill>
                  <a:srgbClr val="3961AD"/>
                </a:solidFill>
              </a:rPr>
              <a:t>CTA will be usable anywhere EOS is used</a:t>
            </a:r>
          </a:p>
          <a:p>
            <a:pPr marL="420015" lvl="2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75" b="1" dirty="0">
                <a:solidFill>
                  <a:srgbClr val="3961AD"/>
                </a:solidFill>
              </a:rPr>
              <a:t>CTA could go behind another disk storage system if:</a:t>
            </a:r>
          </a:p>
          <a:p>
            <a:pPr marL="809990" lvl="6" indent="-32146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575" b="1" dirty="0">
                <a:solidFill>
                  <a:srgbClr val="3961AD"/>
                </a:solidFill>
              </a:rPr>
              <a:t>The disk storage system manages the disk and tape lifecycle of each file</a:t>
            </a:r>
          </a:p>
          <a:p>
            <a:pPr marL="809990" lvl="6" indent="-32146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575" b="1" dirty="0">
                <a:solidFill>
                  <a:srgbClr val="3961AD"/>
                </a:solidFill>
              </a:rPr>
              <a:t>The disk storage system can transfer files using one of the protocols supported by the CTA tape </a:t>
            </a:r>
            <a:r>
              <a:rPr lang="en-US" sz="1575" b="1" dirty="0" smtClean="0">
                <a:solidFill>
                  <a:srgbClr val="3961AD"/>
                </a:solidFill>
              </a:rPr>
              <a:t>server</a:t>
            </a:r>
          </a:p>
          <a:p>
            <a:pPr marL="809990" lvl="6" indent="-32146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575" b="1" dirty="0" smtClean="0">
                <a:solidFill>
                  <a:srgbClr val="3961AD"/>
                </a:solidFill>
              </a:rPr>
              <a:t>The </a:t>
            </a:r>
            <a:r>
              <a:rPr lang="en-US" sz="1575" b="1" dirty="0">
                <a:solidFill>
                  <a:srgbClr val="3961AD"/>
                </a:solidFill>
              </a:rPr>
              <a:t>CTA tape server can easily be modified to support other transport protocols</a:t>
            </a:r>
          </a:p>
          <a:p>
            <a:pPr marL="484309" lvl="2" indent="-32146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75" b="1" dirty="0">
                <a:solidFill>
                  <a:srgbClr val="3961AD"/>
                </a:solidFill>
              </a:rPr>
              <a:t>CTA currently uses Oracle for the tape file catalogue</a:t>
            </a:r>
          </a:p>
          <a:p>
            <a:pPr marL="809990" lvl="6" indent="-32146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575" b="1" dirty="0">
                <a:solidFill>
                  <a:srgbClr val="3961AD"/>
                </a:solidFill>
              </a:rPr>
              <a:t>CTA has a thin RDBMS layer that isolates Oracle specifics from the rest of CTA</a:t>
            </a:r>
          </a:p>
          <a:p>
            <a:pPr marL="809990" lvl="6" indent="-321469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575" b="1" dirty="0">
                <a:solidFill>
                  <a:srgbClr val="3961AD"/>
                </a:solidFill>
              </a:rPr>
              <a:t>The RDMS layer means CTA could be modified to run with a different database technology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-7382"/>
            <a:ext cx="9911022" cy="970402"/>
            <a:chOff x="0" y="-7576591"/>
            <a:chExt cx="17597170" cy="1725108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-7576591"/>
              <a:ext cx="17597170" cy="1725108"/>
              <a:chOff x="-187027" y="2676301"/>
              <a:chExt cx="21948477" cy="2762656"/>
            </a:xfrm>
          </p:grpSpPr>
          <p:pic>
            <p:nvPicPr>
              <p:cNvPr id="18" name="Picture 1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87027" y="2676301"/>
                <a:ext cx="21948477" cy="27626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97" y="2923298"/>
                <a:ext cx="2073568" cy="2453569"/>
              </a:xfrm>
              <a:prstGeom prst="rect">
                <a:avLst/>
              </a:prstGeom>
            </p:spPr>
          </p:pic>
        </p:grp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34446" y="-7522840"/>
              <a:ext cx="13087170" cy="1641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1882768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CTA and the Tier 1s</a:t>
              </a:r>
              <a:endParaRPr lang="en-US" sz="4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0" y="6524637"/>
            <a:ext cx="9997883" cy="343674"/>
            <a:chOff x="5457" y="9312802"/>
            <a:chExt cx="17773480" cy="610957"/>
          </a:xfrm>
        </p:grpSpPr>
        <p:grpSp>
          <p:nvGrpSpPr>
            <p:cNvPr id="102" name="Group 101"/>
            <p:cNvGrpSpPr/>
            <p:nvPr/>
          </p:nvGrpSpPr>
          <p:grpSpPr>
            <a:xfrm>
              <a:off x="5457" y="9312802"/>
              <a:ext cx="17773480" cy="610957"/>
              <a:chOff x="-47923" y="42192796"/>
              <a:chExt cx="30556029" cy="671902"/>
            </a:xfrm>
          </p:grpSpPr>
          <p:pic>
            <p:nvPicPr>
              <p:cNvPr id="62" name="Picture 6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47923" y="42192796"/>
                <a:ext cx="30281572" cy="6719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4" name="Text Box 15"/>
              <p:cNvSpPr txBox="1">
                <a:spLocks noChangeArrowheads="1"/>
              </p:cNvSpPr>
              <p:nvPr/>
            </p:nvSpPr>
            <p:spPr bwMode="auto">
              <a:xfrm>
                <a:off x="22320602" y="42258398"/>
                <a:ext cx="8187504" cy="495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1882768"/>
                <a:r>
                  <a:rPr lang="en-GB" sz="1047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Contact: Steven.Murray@cern.ch Page 8 </a:t>
                </a:r>
              </a:p>
            </p:txBody>
          </p:sp>
          <p:pic>
            <p:nvPicPr>
              <p:cNvPr id="63" name="Image 4" descr="logooutline.ep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96" y="42237507"/>
                <a:ext cx="712004" cy="464980"/>
              </a:xfrm>
              <a:prstGeom prst="rect">
                <a:avLst/>
              </a:prstGeom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577843" y="9382007"/>
              <a:ext cx="9216790" cy="441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13" dirty="0">
                  <a:solidFill>
                    <a:schemeClr val="bg1"/>
                  </a:solidFill>
                </a:rPr>
                <a:t>German Cancio, Eric Cano, Julien Leduc and Steven Murray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661484" y="117842"/>
            <a:ext cx="1140056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WLCG Grid</a:t>
            </a:r>
          </a:p>
          <a:p>
            <a:r>
              <a:rPr lang="en-US" sz="1400" dirty="0">
                <a:solidFill>
                  <a:schemeClr val="bg1"/>
                </a:solidFill>
              </a:rPr>
              <a:t>Deployment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23986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102AF2D0053428879FE67D37F1E44" ma:contentTypeVersion="0" ma:contentTypeDescription="Create a new document." ma:contentTypeScope="" ma:versionID="737cfe8c20b4f56d95eeedd7ff508c4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7693937-2FEC-475A-8184-97AED8928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61D2B26-5086-4609-A8CA-C116225763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6DAC33-CFF7-41E7-85A5-6CB846289E2F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52649</TotalTime>
  <Words>673</Words>
  <Application>Microsoft Office PowerPoint</Application>
  <PresentationFormat>A4 Paper (210x297 mm)</PresentationFormat>
  <Paragraphs>145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Default Design</vt:lpstr>
      <vt:lpstr>What, why and when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IT-DM Poster template</dc:title>
  <dc:creator>Alberto Pace</dc:creator>
  <cp:lastModifiedBy>Steven Murray</cp:lastModifiedBy>
  <cp:revision>1055</cp:revision>
  <cp:lastPrinted>2017-02-08T08:34:39Z</cp:lastPrinted>
  <dcterms:created xsi:type="dcterms:W3CDTF">2012-05-09T09:55:47Z</dcterms:created>
  <dcterms:modified xsi:type="dcterms:W3CDTF">2017-02-08T15:29:46Z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0x010100320102AF2D0053428879FE67D37F1E44</vt:lpwstr>
  </property>
</Properties>
</file>