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64" r:id="rId5"/>
    <p:sldId id="256" r:id="rId6"/>
    <p:sldId id="257" r:id="rId7"/>
    <p:sldId id="261" r:id="rId8"/>
    <p:sldId id="258" r:id="rId9"/>
    <p:sldId id="259" r:id="rId10"/>
    <p:sldId id="260" r:id="rId11"/>
  </p:sldIdLst>
  <p:sldSz cx="9144000" cy="6858000" type="screen4x3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2" userDrawn="1">
          <p15:clr>
            <a:srgbClr val="A4A3A4"/>
          </p15:clr>
        </p15:guide>
        <p15:guide id="2" pos="2857" userDrawn="1">
          <p15:clr>
            <a:srgbClr val="A4A3A4"/>
          </p15:clr>
        </p15:guide>
        <p15:guide id="3" pos="272" userDrawn="1">
          <p15:clr>
            <a:srgbClr val="A4A3A4"/>
          </p15:clr>
        </p15:guide>
        <p15:guide id="4" orient="horz" pos="21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8EB3D4"/>
    <a:srgbClr val="ACD8FF"/>
    <a:srgbClr val="B9DEFF"/>
    <a:srgbClr val="FDFF7C"/>
    <a:srgbClr val="4D4D4D"/>
    <a:srgbClr val="E0E11B"/>
    <a:srgbClr val="FF00FF"/>
    <a:srgbClr val="104282"/>
    <a:srgbClr val="0B387C"/>
    <a:srgbClr val="0055A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71" autoAdjust="0"/>
    <p:restoredTop sz="86441" autoAdjust="0"/>
  </p:normalViewPr>
  <p:slideViewPr>
    <p:cSldViewPr snapToGrid="0" snapToObjects="1">
      <p:cViewPr>
        <p:scale>
          <a:sx n="120" d="100"/>
          <a:sy n="120" d="100"/>
        </p:scale>
        <p:origin x="1352" y="480"/>
      </p:cViewPr>
      <p:guideLst>
        <p:guide orient="horz" pos="142"/>
        <p:guide pos="2857"/>
        <p:guide pos="272"/>
        <p:guide orient="horz" pos="21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 showGuides="1">
      <p:cViewPr varScale="1">
        <p:scale>
          <a:sx n="158" d="100"/>
          <a:sy n="158" d="100"/>
        </p:scale>
        <p:origin x="175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3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3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r">
              <a:defRPr sz="1200"/>
            </a:lvl1pPr>
          </a:lstStyle>
          <a:p>
            <a:fld id="{1B4F55CB-4CDA-D840-9714-0224F0A02C83}" type="datetimeFigureOut">
              <a:rPr lang="en-US" smtClean="0"/>
              <a:t>5/12/17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4"/>
            <a:ext cx="4302231" cy="339883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4"/>
            <a:ext cx="4302231" cy="339883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r">
              <a:defRPr sz="1200"/>
            </a:lvl1pPr>
          </a:lstStyle>
          <a:p>
            <a:fld id="{5E9E60DE-4C1B-954D-8871-FC4EBEF4E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14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3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3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r">
              <a:defRPr sz="1200"/>
            </a:lvl1pPr>
          </a:lstStyle>
          <a:p>
            <a:fld id="{16F43243-E929-8F44-AE8C-26B6D7686931}" type="datetimeFigureOut">
              <a:rPr lang="en-US" smtClean="0"/>
              <a:t>5/12/17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217488"/>
            <a:ext cx="4076700" cy="3059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4" rIns="91430" bIns="457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405847"/>
            <a:ext cx="7942580" cy="3195608"/>
          </a:xfrm>
          <a:prstGeom prst="rect">
            <a:avLst/>
          </a:prstGeom>
        </p:spPr>
        <p:txBody>
          <a:bodyPr vert="horz" lIns="91430" tIns="45714" rIns="91430" bIns="45714" rtlCol="0"/>
          <a:lstStyle/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4"/>
            <a:ext cx="4302231" cy="339883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4"/>
            <a:ext cx="4302231" cy="339883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r">
              <a:defRPr sz="1200"/>
            </a:lvl1pPr>
          </a:lstStyle>
          <a:p>
            <a:fld id="{6A55269D-28C8-D34C-8B30-5CCDDAF8B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8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263525" indent="0" algn="l" defTabSz="4572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536575" indent="0" algn="l" defTabSz="4572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811213" indent="0" algn="l" defTabSz="4572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1074738" indent="0" algn="l" defTabSz="4572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3311525" y="2181225"/>
            <a:ext cx="2520950" cy="2495550"/>
            <a:chOff x="2086" y="1374"/>
            <a:chExt cx="1588" cy="1572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2086" y="1374"/>
              <a:ext cx="1588" cy="1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" name="Freeform 5"/>
            <p:cNvSpPr>
              <a:spLocks/>
            </p:cNvSpPr>
            <p:nvPr userDrawn="1"/>
          </p:nvSpPr>
          <p:spPr bwMode="auto">
            <a:xfrm>
              <a:off x="2215" y="1813"/>
              <a:ext cx="209" cy="240"/>
            </a:xfrm>
            <a:custGeom>
              <a:avLst/>
              <a:gdLst>
                <a:gd name="T0" fmla="*/ 339 w 347"/>
                <a:gd name="T1" fmla="*/ 359 h 398"/>
                <a:gd name="T2" fmla="*/ 339 w 347"/>
                <a:gd name="T3" fmla="*/ 359 h 398"/>
                <a:gd name="T4" fmla="*/ 211 w 347"/>
                <a:gd name="T5" fmla="*/ 398 h 398"/>
                <a:gd name="T6" fmla="*/ 0 w 347"/>
                <a:gd name="T7" fmla="*/ 199 h 398"/>
                <a:gd name="T8" fmla="*/ 214 w 347"/>
                <a:gd name="T9" fmla="*/ 0 h 398"/>
                <a:gd name="T10" fmla="*/ 347 w 347"/>
                <a:gd name="T11" fmla="*/ 27 h 398"/>
                <a:gd name="T12" fmla="*/ 333 w 347"/>
                <a:gd name="T13" fmla="*/ 72 h 398"/>
                <a:gd name="T14" fmla="*/ 329 w 347"/>
                <a:gd name="T15" fmla="*/ 73 h 398"/>
                <a:gd name="T16" fmla="*/ 212 w 347"/>
                <a:gd name="T17" fmla="*/ 24 h 398"/>
                <a:gd name="T18" fmla="*/ 58 w 347"/>
                <a:gd name="T19" fmla="*/ 197 h 398"/>
                <a:gd name="T20" fmla="*/ 217 w 347"/>
                <a:gd name="T21" fmla="*/ 369 h 398"/>
                <a:gd name="T22" fmla="*/ 345 w 347"/>
                <a:gd name="T23" fmla="*/ 313 h 398"/>
                <a:gd name="T24" fmla="*/ 347 w 347"/>
                <a:gd name="T25" fmla="*/ 316 h 398"/>
                <a:gd name="T26" fmla="*/ 339 w 347"/>
                <a:gd name="T27" fmla="*/ 35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7" h="398">
                  <a:moveTo>
                    <a:pt x="339" y="359"/>
                  </a:moveTo>
                  <a:lnTo>
                    <a:pt x="339" y="359"/>
                  </a:lnTo>
                  <a:cubicBezTo>
                    <a:pt x="326" y="369"/>
                    <a:pt x="280" y="398"/>
                    <a:pt x="211" y="398"/>
                  </a:cubicBezTo>
                  <a:cubicBezTo>
                    <a:pt x="85" y="398"/>
                    <a:pt x="0" y="319"/>
                    <a:pt x="0" y="199"/>
                  </a:cubicBezTo>
                  <a:cubicBezTo>
                    <a:pt x="0" y="79"/>
                    <a:pt x="91" y="0"/>
                    <a:pt x="214" y="0"/>
                  </a:cubicBezTo>
                  <a:cubicBezTo>
                    <a:pt x="261" y="0"/>
                    <a:pt x="316" y="14"/>
                    <a:pt x="347" y="27"/>
                  </a:cubicBezTo>
                  <a:cubicBezTo>
                    <a:pt x="340" y="42"/>
                    <a:pt x="335" y="60"/>
                    <a:pt x="333" y="72"/>
                  </a:cubicBezTo>
                  <a:lnTo>
                    <a:pt x="329" y="73"/>
                  </a:lnTo>
                  <a:cubicBezTo>
                    <a:pt x="306" y="47"/>
                    <a:pt x="268" y="24"/>
                    <a:pt x="212" y="24"/>
                  </a:cubicBezTo>
                  <a:cubicBezTo>
                    <a:pt x="140" y="24"/>
                    <a:pt x="58" y="82"/>
                    <a:pt x="58" y="197"/>
                  </a:cubicBezTo>
                  <a:cubicBezTo>
                    <a:pt x="58" y="310"/>
                    <a:pt x="142" y="369"/>
                    <a:pt x="217" y="369"/>
                  </a:cubicBezTo>
                  <a:cubicBezTo>
                    <a:pt x="284" y="369"/>
                    <a:pt x="316" y="338"/>
                    <a:pt x="345" y="313"/>
                  </a:cubicBezTo>
                  <a:lnTo>
                    <a:pt x="347" y="316"/>
                  </a:lnTo>
                  <a:lnTo>
                    <a:pt x="339" y="35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2461" y="1817"/>
              <a:ext cx="145" cy="232"/>
            </a:xfrm>
            <a:custGeom>
              <a:avLst/>
              <a:gdLst>
                <a:gd name="T0" fmla="*/ 239 w 240"/>
                <a:gd name="T1" fmla="*/ 363 h 384"/>
                <a:gd name="T2" fmla="*/ 239 w 240"/>
                <a:gd name="T3" fmla="*/ 363 h 384"/>
                <a:gd name="T4" fmla="*/ 240 w 240"/>
                <a:gd name="T5" fmla="*/ 342 h 384"/>
                <a:gd name="T6" fmla="*/ 57 w 240"/>
                <a:gd name="T7" fmla="*/ 349 h 384"/>
                <a:gd name="T8" fmla="*/ 57 w 240"/>
                <a:gd name="T9" fmla="*/ 200 h 384"/>
                <a:gd name="T10" fmla="*/ 197 w 240"/>
                <a:gd name="T11" fmla="*/ 205 h 384"/>
                <a:gd name="T12" fmla="*/ 196 w 240"/>
                <a:gd name="T13" fmla="*/ 186 h 384"/>
                <a:gd name="T14" fmla="*/ 197 w 240"/>
                <a:gd name="T15" fmla="*/ 165 h 384"/>
                <a:gd name="T16" fmla="*/ 57 w 240"/>
                <a:gd name="T17" fmla="*/ 170 h 384"/>
                <a:gd name="T18" fmla="*/ 59 w 240"/>
                <a:gd name="T19" fmla="*/ 31 h 384"/>
                <a:gd name="T20" fmla="*/ 233 w 240"/>
                <a:gd name="T21" fmla="*/ 38 h 384"/>
                <a:gd name="T22" fmla="*/ 232 w 240"/>
                <a:gd name="T23" fmla="*/ 19 h 384"/>
                <a:gd name="T24" fmla="*/ 233 w 240"/>
                <a:gd name="T25" fmla="*/ 0 h 384"/>
                <a:gd name="T26" fmla="*/ 118 w 240"/>
                <a:gd name="T27" fmla="*/ 3 h 384"/>
                <a:gd name="T28" fmla="*/ 0 w 240"/>
                <a:gd name="T29" fmla="*/ 0 h 384"/>
                <a:gd name="T30" fmla="*/ 4 w 240"/>
                <a:gd name="T31" fmla="*/ 143 h 384"/>
                <a:gd name="T32" fmla="*/ 4 w 240"/>
                <a:gd name="T33" fmla="*/ 239 h 384"/>
                <a:gd name="T34" fmla="*/ 0 w 240"/>
                <a:gd name="T35" fmla="*/ 384 h 384"/>
                <a:gd name="T36" fmla="*/ 120 w 240"/>
                <a:gd name="T37" fmla="*/ 381 h 384"/>
                <a:gd name="T38" fmla="*/ 125 w 240"/>
                <a:gd name="T39" fmla="*/ 381 h 384"/>
                <a:gd name="T40" fmla="*/ 166 w 240"/>
                <a:gd name="T41" fmla="*/ 382 h 384"/>
                <a:gd name="T42" fmla="*/ 240 w 240"/>
                <a:gd name="T43" fmla="*/ 384 h 384"/>
                <a:gd name="T44" fmla="*/ 239 w 240"/>
                <a:gd name="T45" fmla="*/ 36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384">
                  <a:moveTo>
                    <a:pt x="239" y="363"/>
                  </a:moveTo>
                  <a:lnTo>
                    <a:pt x="239" y="363"/>
                  </a:lnTo>
                  <a:cubicBezTo>
                    <a:pt x="239" y="355"/>
                    <a:pt x="240" y="346"/>
                    <a:pt x="240" y="342"/>
                  </a:cubicBezTo>
                  <a:cubicBezTo>
                    <a:pt x="202" y="345"/>
                    <a:pt x="98" y="349"/>
                    <a:pt x="57" y="349"/>
                  </a:cubicBezTo>
                  <a:cubicBezTo>
                    <a:pt x="57" y="339"/>
                    <a:pt x="56" y="219"/>
                    <a:pt x="57" y="200"/>
                  </a:cubicBezTo>
                  <a:cubicBezTo>
                    <a:pt x="73" y="200"/>
                    <a:pt x="159" y="201"/>
                    <a:pt x="197" y="205"/>
                  </a:cubicBezTo>
                  <a:cubicBezTo>
                    <a:pt x="196" y="200"/>
                    <a:pt x="196" y="191"/>
                    <a:pt x="196" y="186"/>
                  </a:cubicBezTo>
                  <a:cubicBezTo>
                    <a:pt x="196" y="180"/>
                    <a:pt x="196" y="170"/>
                    <a:pt x="197" y="165"/>
                  </a:cubicBezTo>
                  <a:cubicBezTo>
                    <a:pt x="165" y="167"/>
                    <a:pt x="123" y="170"/>
                    <a:pt x="57" y="170"/>
                  </a:cubicBezTo>
                  <a:cubicBezTo>
                    <a:pt x="57" y="156"/>
                    <a:pt x="58" y="55"/>
                    <a:pt x="59" y="31"/>
                  </a:cubicBezTo>
                  <a:cubicBezTo>
                    <a:pt x="131" y="31"/>
                    <a:pt x="196" y="35"/>
                    <a:pt x="233" y="38"/>
                  </a:cubicBezTo>
                  <a:cubicBezTo>
                    <a:pt x="232" y="34"/>
                    <a:pt x="232" y="27"/>
                    <a:pt x="232" y="19"/>
                  </a:cubicBezTo>
                  <a:cubicBezTo>
                    <a:pt x="232" y="11"/>
                    <a:pt x="232" y="5"/>
                    <a:pt x="233" y="0"/>
                  </a:cubicBezTo>
                  <a:cubicBezTo>
                    <a:pt x="214" y="1"/>
                    <a:pt x="152" y="3"/>
                    <a:pt x="118" y="3"/>
                  </a:cubicBezTo>
                  <a:cubicBezTo>
                    <a:pt x="85" y="3"/>
                    <a:pt x="33" y="2"/>
                    <a:pt x="0" y="0"/>
                  </a:cubicBezTo>
                  <a:cubicBezTo>
                    <a:pt x="2" y="47"/>
                    <a:pt x="4" y="96"/>
                    <a:pt x="4" y="143"/>
                  </a:cubicBezTo>
                  <a:lnTo>
                    <a:pt x="4" y="239"/>
                  </a:lnTo>
                  <a:cubicBezTo>
                    <a:pt x="4" y="287"/>
                    <a:pt x="2" y="335"/>
                    <a:pt x="0" y="384"/>
                  </a:cubicBezTo>
                  <a:cubicBezTo>
                    <a:pt x="34" y="382"/>
                    <a:pt x="86" y="381"/>
                    <a:pt x="120" y="381"/>
                  </a:cubicBezTo>
                  <a:cubicBezTo>
                    <a:pt x="121" y="381"/>
                    <a:pt x="123" y="381"/>
                    <a:pt x="125" y="381"/>
                  </a:cubicBezTo>
                  <a:cubicBezTo>
                    <a:pt x="136" y="381"/>
                    <a:pt x="151" y="381"/>
                    <a:pt x="166" y="382"/>
                  </a:cubicBezTo>
                  <a:cubicBezTo>
                    <a:pt x="193" y="382"/>
                    <a:pt x="220" y="383"/>
                    <a:pt x="240" y="384"/>
                  </a:cubicBezTo>
                  <a:cubicBezTo>
                    <a:pt x="240" y="378"/>
                    <a:pt x="239" y="372"/>
                    <a:pt x="239" y="363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2647" y="1817"/>
              <a:ext cx="177" cy="232"/>
            </a:xfrm>
            <a:custGeom>
              <a:avLst/>
              <a:gdLst>
                <a:gd name="T0" fmla="*/ 93 w 294"/>
                <a:gd name="T1" fmla="*/ 175 h 384"/>
                <a:gd name="T2" fmla="*/ 93 w 294"/>
                <a:gd name="T3" fmla="*/ 175 h 384"/>
                <a:gd name="T4" fmla="*/ 199 w 294"/>
                <a:gd name="T5" fmla="*/ 96 h 384"/>
                <a:gd name="T6" fmla="*/ 113 w 294"/>
                <a:gd name="T7" fmla="*/ 23 h 384"/>
                <a:gd name="T8" fmla="*/ 59 w 294"/>
                <a:gd name="T9" fmla="*/ 26 h 384"/>
                <a:gd name="T10" fmla="*/ 56 w 294"/>
                <a:gd name="T11" fmla="*/ 144 h 384"/>
                <a:gd name="T12" fmla="*/ 56 w 294"/>
                <a:gd name="T13" fmla="*/ 175 h 384"/>
                <a:gd name="T14" fmla="*/ 93 w 294"/>
                <a:gd name="T15" fmla="*/ 175 h 384"/>
                <a:gd name="T16" fmla="*/ 93 w 294"/>
                <a:gd name="T17" fmla="*/ 175 h 384"/>
                <a:gd name="T18" fmla="*/ 56 w 294"/>
                <a:gd name="T19" fmla="*/ 195 h 384"/>
                <a:gd name="T20" fmla="*/ 56 w 294"/>
                <a:gd name="T21" fmla="*/ 195 h 384"/>
                <a:gd name="T22" fmla="*/ 56 w 294"/>
                <a:gd name="T23" fmla="*/ 240 h 384"/>
                <a:gd name="T24" fmla="*/ 60 w 294"/>
                <a:gd name="T25" fmla="*/ 384 h 384"/>
                <a:gd name="T26" fmla="*/ 30 w 294"/>
                <a:gd name="T27" fmla="*/ 382 h 384"/>
                <a:gd name="T28" fmla="*/ 0 w 294"/>
                <a:gd name="T29" fmla="*/ 384 h 384"/>
                <a:gd name="T30" fmla="*/ 4 w 294"/>
                <a:gd name="T31" fmla="*/ 240 h 384"/>
                <a:gd name="T32" fmla="*/ 4 w 294"/>
                <a:gd name="T33" fmla="*/ 144 h 384"/>
                <a:gd name="T34" fmla="*/ 0 w 294"/>
                <a:gd name="T35" fmla="*/ 0 h 384"/>
                <a:gd name="T36" fmla="*/ 69 w 294"/>
                <a:gd name="T37" fmla="*/ 3 h 384"/>
                <a:gd name="T38" fmla="*/ 132 w 294"/>
                <a:gd name="T39" fmla="*/ 0 h 384"/>
                <a:gd name="T40" fmla="*/ 253 w 294"/>
                <a:gd name="T41" fmla="*/ 89 h 384"/>
                <a:gd name="T42" fmla="*/ 137 w 294"/>
                <a:gd name="T43" fmla="*/ 195 h 384"/>
                <a:gd name="T44" fmla="*/ 294 w 294"/>
                <a:gd name="T45" fmla="*/ 384 h 384"/>
                <a:gd name="T46" fmla="*/ 259 w 294"/>
                <a:gd name="T47" fmla="*/ 382 h 384"/>
                <a:gd name="T48" fmla="*/ 224 w 294"/>
                <a:gd name="T49" fmla="*/ 384 h 384"/>
                <a:gd name="T50" fmla="*/ 84 w 294"/>
                <a:gd name="T51" fmla="*/ 195 h 384"/>
                <a:gd name="T52" fmla="*/ 56 w 294"/>
                <a:gd name="T53" fmla="*/ 195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384">
                  <a:moveTo>
                    <a:pt x="93" y="175"/>
                  </a:moveTo>
                  <a:lnTo>
                    <a:pt x="93" y="175"/>
                  </a:lnTo>
                  <a:cubicBezTo>
                    <a:pt x="139" y="174"/>
                    <a:pt x="199" y="160"/>
                    <a:pt x="199" y="96"/>
                  </a:cubicBezTo>
                  <a:cubicBezTo>
                    <a:pt x="199" y="41"/>
                    <a:pt x="151" y="23"/>
                    <a:pt x="113" y="23"/>
                  </a:cubicBezTo>
                  <a:cubicBezTo>
                    <a:pt x="87" y="23"/>
                    <a:pt x="71" y="25"/>
                    <a:pt x="59" y="26"/>
                  </a:cubicBezTo>
                  <a:cubicBezTo>
                    <a:pt x="57" y="67"/>
                    <a:pt x="56" y="104"/>
                    <a:pt x="56" y="144"/>
                  </a:cubicBezTo>
                  <a:cubicBezTo>
                    <a:pt x="56" y="144"/>
                    <a:pt x="56" y="171"/>
                    <a:pt x="56" y="175"/>
                  </a:cubicBezTo>
                  <a:cubicBezTo>
                    <a:pt x="61" y="175"/>
                    <a:pt x="87" y="175"/>
                    <a:pt x="93" y="175"/>
                  </a:cubicBezTo>
                  <a:lnTo>
                    <a:pt x="93" y="175"/>
                  </a:lnTo>
                  <a:close/>
                  <a:moveTo>
                    <a:pt x="56" y="195"/>
                  </a:moveTo>
                  <a:lnTo>
                    <a:pt x="56" y="195"/>
                  </a:lnTo>
                  <a:lnTo>
                    <a:pt x="56" y="240"/>
                  </a:lnTo>
                  <a:cubicBezTo>
                    <a:pt x="56" y="288"/>
                    <a:pt x="58" y="336"/>
                    <a:pt x="60" y="384"/>
                  </a:cubicBezTo>
                  <a:cubicBezTo>
                    <a:pt x="51" y="382"/>
                    <a:pt x="33" y="382"/>
                    <a:pt x="30" y="382"/>
                  </a:cubicBezTo>
                  <a:cubicBezTo>
                    <a:pt x="26" y="382"/>
                    <a:pt x="9" y="382"/>
                    <a:pt x="0" y="384"/>
                  </a:cubicBezTo>
                  <a:cubicBezTo>
                    <a:pt x="2" y="336"/>
                    <a:pt x="4" y="288"/>
                    <a:pt x="4" y="240"/>
                  </a:cubicBezTo>
                  <a:lnTo>
                    <a:pt x="4" y="144"/>
                  </a:lnTo>
                  <a:cubicBezTo>
                    <a:pt x="4" y="96"/>
                    <a:pt x="2" y="48"/>
                    <a:pt x="0" y="0"/>
                  </a:cubicBezTo>
                  <a:cubicBezTo>
                    <a:pt x="21" y="2"/>
                    <a:pt x="48" y="3"/>
                    <a:pt x="69" y="3"/>
                  </a:cubicBezTo>
                  <a:cubicBezTo>
                    <a:pt x="90" y="3"/>
                    <a:pt x="111" y="0"/>
                    <a:pt x="132" y="0"/>
                  </a:cubicBezTo>
                  <a:cubicBezTo>
                    <a:pt x="195" y="0"/>
                    <a:pt x="253" y="19"/>
                    <a:pt x="253" y="89"/>
                  </a:cubicBezTo>
                  <a:cubicBezTo>
                    <a:pt x="253" y="163"/>
                    <a:pt x="179" y="189"/>
                    <a:pt x="137" y="195"/>
                  </a:cubicBezTo>
                  <a:cubicBezTo>
                    <a:pt x="164" y="229"/>
                    <a:pt x="262" y="348"/>
                    <a:pt x="294" y="384"/>
                  </a:cubicBezTo>
                  <a:cubicBezTo>
                    <a:pt x="283" y="382"/>
                    <a:pt x="264" y="382"/>
                    <a:pt x="259" y="382"/>
                  </a:cubicBezTo>
                  <a:cubicBezTo>
                    <a:pt x="254" y="382"/>
                    <a:pt x="235" y="382"/>
                    <a:pt x="224" y="384"/>
                  </a:cubicBezTo>
                  <a:cubicBezTo>
                    <a:pt x="202" y="350"/>
                    <a:pt x="132" y="245"/>
                    <a:pt x="84" y="195"/>
                  </a:cubicBezTo>
                  <a:cubicBezTo>
                    <a:pt x="83" y="195"/>
                    <a:pt x="56" y="195"/>
                    <a:pt x="56" y="195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2854" y="1815"/>
              <a:ext cx="204" cy="237"/>
            </a:xfrm>
            <a:custGeom>
              <a:avLst/>
              <a:gdLst>
                <a:gd name="T0" fmla="*/ 340 w 340"/>
                <a:gd name="T1" fmla="*/ 4 h 393"/>
                <a:gd name="T2" fmla="*/ 340 w 340"/>
                <a:gd name="T3" fmla="*/ 4 h 393"/>
                <a:gd name="T4" fmla="*/ 316 w 340"/>
                <a:gd name="T5" fmla="*/ 6 h 393"/>
                <a:gd name="T6" fmla="*/ 292 w 340"/>
                <a:gd name="T7" fmla="*/ 4 h 393"/>
                <a:gd name="T8" fmla="*/ 299 w 340"/>
                <a:gd name="T9" fmla="*/ 189 h 393"/>
                <a:gd name="T10" fmla="*/ 298 w 340"/>
                <a:gd name="T11" fmla="*/ 287 h 393"/>
                <a:gd name="T12" fmla="*/ 22 w 340"/>
                <a:gd name="T13" fmla="*/ 0 h 393"/>
                <a:gd name="T14" fmla="*/ 4 w 340"/>
                <a:gd name="T15" fmla="*/ 0 h 393"/>
                <a:gd name="T16" fmla="*/ 6 w 340"/>
                <a:gd name="T17" fmla="*/ 144 h 393"/>
                <a:gd name="T18" fmla="*/ 0 w 340"/>
                <a:gd name="T19" fmla="*/ 388 h 393"/>
                <a:gd name="T20" fmla="*/ 24 w 340"/>
                <a:gd name="T21" fmla="*/ 386 h 393"/>
                <a:gd name="T22" fmla="*/ 48 w 340"/>
                <a:gd name="T23" fmla="*/ 388 h 393"/>
                <a:gd name="T24" fmla="*/ 41 w 340"/>
                <a:gd name="T25" fmla="*/ 203 h 393"/>
                <a:gd name="T26" fmla="*/ 42 w 340"/>
                <a:gd name="T27" fmla="*/ 98 h 393"/>
                <a:gd name="T28" fmla="*/ 318 w 340"/>
                <a:gd name="T29" fmla="*/ 393 h 393"/>
                <a:gd name="T30" fmla="*/ 336 w 340"/>
                <a:gd name="T31" fmla="*/ 393 h 393"/>
                <a:gd name="T32" fmla="*/ 334 w 340"/>
                <a:gd name="T33" fmla="*/ 248 h 393"/>
                <a:gd name="T34" fmla="*/ 340 w 340"/>
                <a:gd name="T35" fmla="*/ 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393">
                  <a:moveTo>
                    <a:pt x="340" y="4"/>
                  </a:moveTo>
                  <a:lnTo>
                    <a:pt x="340" y="4"/>
                  </a:lnTo>
                  <a:cubicBezTo>
                    <a:pt x="334" y="5"/>
                    <a:pt x="326" y="6"/>
                    <a:pt x="316" y="6"/>
                  </a:cubicBezTo>
                  <a:cubicBezTo>
                    <a:pt x="306" y="6"/>
                    <a:pt x="298" y="5"/>
                    <a:pt x="292" y="4"/>
                  </a:cubicBezTo>
                  <a:cubicBezTo>
                    <a:pt x="295" y="49"/>
                    <a:pt x="299" y="134"/>
                    <a:pt x="299" y="189"/>
                  </a:cubicBezTo>
                  <a:cubicBezTo>
                    <a:pt x="299" y="231"/>
                    <a:pt x="299" y="267"/>
                    <a:pt x="298" y="287"/>
                  </a:cubicBezTo>
                  <a:cubicBezTo>
                    <a:pt x="278" y="266"/>
                    <a:pt x="46" y="26"/>
                    <a:pt x="22" y="0"/>
                  </a:cubicBezTo>
                  <a:lnTo>
                    <a:pt x="4" y="0"/>
                  </a:lnTo>
                  <a:cubicBezTo>
                    <a:pt x="5" y="35"/>
                    <a:pt x="6" y="74"/>
                    <a:pt x="6" y="144"/>
                  </a:cubicBezTo>
                  <a:cubicBezTo>
                    <a:pt x="6" y="234"/>
                    <a:pt x="5" y="329"/>
                    <a:pt x="0" y="388"/>
                  </a:cubicBezTo>
                  <a:cubicBezTo>
                    <a:pt x="7" y="387"/>
                    <a:pt x="15" y="386"/>
                    <a:pt x="24" y="386"/>
                  </a:cubicBezTo>
                  <a:cubicBezTo>
                    <a:pt x="34" y="386"/>
                    <a:pt x="42" y="387"/>
                    <a:pt x="48" y="388"/>
                  </a:cubicBezTo>
                  <a:cubicBezTo>
                    <a:pt x="46" y="342"/>
                    <a:pt x="41" y="258"/>
                    <a:pt x="41" y="203"/>
                  </a:cubicBezTo>
                  <a:cubicBezTo>
                    <a:pt x="41" y="161"/>
                    <a:pt x="42" y="118"/>
                    <a:pt x="42" y="98"/>
                  </a:cubicBezTo>
                  <a:cubicBezTo>
                    <a:pt x="62" y="119"/>
                    <a:pt x="296" y="363"/>
                    <a:pt x="318" y="393"/>
                  </a:cubicBezTo>
                  <a:lnTo>
                    <a:pt x="336" y="393"/>
                  </a:lnTo>
                  <a:cubicBezTo>
                    <a:pt x="335" y="358"/>
                    <a:pt x="334" y="318"/>
                    <a:pt x="334" y="248"/>
                  </a:cubicBezTo>
                  <a:cubicBezTo>
                    <a:pt x="334" y="158"/>
                    <a:pt x="336" y="63"/>
                    <a:pt x="340" y="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2331" y="2139"/>
              <a:ext cx="118" cy="282"/>
            </a:xfrm>
            <a:custGeom>
              <a:avLst/>
              <a:gdLst>
                <a:gd name="T0" fmla="*/ 196 w 196"/>
                <a:gd name="T1" fmla="*/ 468 h 468"/>
                <a:gd name="T2" fmla="*/ 196 w 196"/>
                <a:gd name="T3" fmla="*/ 468 h 468"/>
                <a:gd name="T4" fmla="*/ 51 w 196"/>
                <a:gd name="T5" fmla="*/ 0 h 468"/>
                <a:gd name="T6" fmla="*/ 0 w 196"/>
                <a:gd name="T7" fmla="*/ 0 h 468"/>
                <a:gd name="T8" fmla="*/ 114 w 196"/>
                <a:gd name="T9" fmla="*/ 429 h 468"/>
                <a:gd name="T10" fmla="*/ 196 w 196"/>
                <a:gd name="T11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" h="468">
                  <a:moveTo>
                    <a:pt x="196" y="468"/>
                  </a:moveTo>
                  <a:lnTo>
                    <a:pt x="196" y="468"/>
                  </a:lnTo>
                  <a:cubicBezTo>
                    <a:pt x="86" y="295"/>
                    <a:pt x="55" y="128"/>
                    <a:pt x="51" y="0"/>
                  </a:cubicBezTo>
                  <a:cubicBezTo>
                    <a:pt x="34" y="0"/>
                    <a:pt x="17" y="0"/>
                    <a:pt x="0" y="0"/>
                  </a:cubicBezTo>
                  <a:cubicBezTo>
                    <a:pt x="4" y="140"/>
                    <a:pt x="38" y="286"/>
                    <a:pt x="114" y="429"/>
                  </a:cubicBezTo>
                  <a:cubicBezTo>
                    <a:pt x="132" y="444"/>
                    <a:pt x="174" y="462"/>
                    <a:pt x="196" y="468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2086" y="1376"/>
              <a:ext cx="1591" cy="1576"/>
            </a:xfrm>
            <a:custGeom>
              <a:avLst/>
              <a:gdLst>
                <a:gd name="T0" fmla="*/ 2645 w 2645"/>
                <a:gd name="T1" fmla="*/ 10 h 2617"/>
                <a:gd name="T2" fmla="*/ 2645 w 2645"/>
                <a:gd name="T3" fmla="*/ 10 h 2617"/>
                <a:gd name="T4" fmla="*/ 987 w 2645"/>
                <a:gd name="T5" fmla="*/ 1 h 2617"/>
                <a:gd name="T6" fmla="*/ 869 w 2645"/>
                <a:gd name="T7" fmla="*/ 6 h 2617"/>
                <a:gd name="T8" fmla="*/ 0 w 2645"/>
                <a:gd name="T9" fmla="*/ 946 h 2617"/>
                <a:gd name="T10" fmla="*/ 95 w 2645"/>
                <a:gd name="T11" fmla="*/ 1448 h 2617"/>
                <a:gd name="T12" fmla="*/ 266 w 2645"/>
                <a:gd name="T13" fmla="*/ 2042 h 2617"/>
                <a:gd name="T14" fmla="*/ 316 w 2645"/>
                <a:gd name="T15" fmla="*/ 2042 h 2617"/>
                <a:gd name="T16" fmla="*/ 131 w 2645"/>
                <a:gd name="T17" fmla="*/ 1416 h 2617"/>
                <a:gd name="T18" fmla="*/ 132 w 2645"/>
                <a:gd name="T19" fmla="*/ 1415 h 2617"/>
                <a:gd name="T20" fmla="*/ 939 w 2645"/>
                <a:gd name="T21" fmla="*/ 1890 h 2617"/>
                <a:gd name="T22" fmla="*/ 1451 w 2645"/>
                <a:gd name="T23" fmla="*/ 1737 h 2617"/>
                <a:gd name="T24" fmla="*/ 1452 w 2645"/>
                <a:gd name="T25" fmla="*/ 1738 h 2617"/>
                <a:gd name="T26" fmla="*/ 627 w 2645"/>
                <a:gd name="T27" fmla="*/ 2617 h 2617"/>
                <a:gd name="T28" fmla="*/ 691 w 2645"/>
                <a:gd name="T29" fmla="*/ 2617 h 2617"/>
                <a:gd name="T30" fmla="*/ 1468 w 2645"/>
                <a:gd name="T31" fmla="*/ 1790 h 2617"/>
                <a:gd name="T32" fmla="*/ 1731 w 2645"/>
                <a:gd name="T33" fmla="*/ 1472 h 2617"/>
                <a:gd name="T34" fmla="*/ 1884 w 2645"/>
                <a:gd name="T35" fmla="*/ 972 h 2617"/>
                <a:gd name="T36" fmla="*/ 1885 w 2645"/>
                <a:gd name="T37" fmla="*/ 972 h 2617"/>
                <a:gd name="T38" fmla="*/ 2247 w 2645"/>
                <a:gd name="T39" fmla="*/ 2616 h 2617"/>
                <a:gd name="T40" fmla="*/ 2299 w 2645"/>
                <a:gd name="T41" fmla="*/ 2616 h 2617"/>
                <a:gd name="T42" fmla="*/ 1937 w 2645"/>
                <a:gd name="T43" fmla="*/ 989 h 2617"/>
                <a:gd name="T44" fmla="*/ 1736 w 2645"/>
                <a:gd name="T45" fmla="*/ 442 h 2617"/>
                <a:gd name="T46" fmla="*/ 1653 w 2645"/>
                <a:gd name="T47" fmla="*/ 407 h 2617"/>
                <a:gd name="T48" fmla="*/ 1840 w 2645"/>
                <a:gd name="T49" fmla="*/ 946 h 2617"/>
                <a:gd name="T50" fmla="*/ 945 w 2645"/>
                <a:gd name="T51" fmla="*/ 1840 h 2617"/>
                <a:gd name="T52" fmla="*/ 51 w 2645"/>
                <a:gd name="T53" fmla="*/ 946 h 2617"/>
                <a:gd name="T54" fmla="*/ 946 w 2645"/>
                <a:gd name="T55" fmla="*/ 51 h 2617"/>
                <a:gd name="T56" fmla="*/ 1523 w 2645"/>
                <a:gd name="T57" fmla="*/ 263 h 2617"/>
                <a:gd name="T58" fmla="*/ 1618 w 2645"/>
                <a:gd name="T59" fmla="*/ 286 h 2617"/>
                <a:gd name="T60" fmla="*/ 1618 w 2645"/>
                <a:gd name="T61" fmla="*/ 285 h 2617"/>
                <a:gd name="T62" fmla="*/ 1210 w 2645"/>
                <a:gd name="T63" fmla="*/ 47 h 2617"/>
                <a:gd name="T64" fmla="*/ 1210 w 2645"/>
                <a:gd name="T65" fmla="*/ 46 h 2617"/>
                <a:gd name="T66" fmla="*/ 2645 w 2645"/>
                <a:gd name="T67" fmla="*/ 55 h 2617"/>
                <a:gd name="T68" fmla="*/ 2645 w 2645"/>
                <a:gd name="T69" fmla="*/ 10 h 2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45" h="2617">
                  <a:moveTo>
                    <a:pt x="2645" y="10"/>
                  </a:moveTo>
                  <a:lnTo>
                    <a:pt x="2645" y="10"/>
                  </a:lnTo>
                  <a:cubicBezTo>
                    <a:pt x="2645" y="10"/>
                    <a:pt x="1388" y="0"/>
                    <a:pt x="987" y="1"/>
                  </a:cubicBezTo>
                  <a:cubicBezTo>
                    <a:pt x="924" y="1"/>
                    <a:pt x="882" y="5"/>
                    <a:pt x="869" y="6"/>
                  </a:cubicBezTo>
                  <a:cubicBezTo>
                    <a:pt x="374" y="38"/>
                    <a:pt x="1" y="472"/>
                    <a:pt x="0" y="946"/>
                  </a:cubicBezTo>
                  <a:cubicBezTo>
                    <a:pt x="0" y="1083"/>
                    <a:pt x="36" y="1238"/>
                    <a:pt x="95" y="1448"/>
                  </a:cubicBezTo>
                  <a:cubicBezTo>
                    <a:pt x="174" y="1724"/>
                    <a:pt x="266" y="2042"/>
                    <a:pt x="266" y="2042"/>
                  </a:cubicBezTo>
                  <a:lnTo>
                    <a:pt x="316" y="2042"/>
                  </a:lnTo>
                  <a:lnTo>
                    <a:pt x="131" y="1416"/>
                  </a:lnTo>
                  <a:lnTo>
                    <a:pt x="132" y="1415"/>
                  </a:lnTo>
                  <a:cubicBezTo>
                    <a:pt x="268" y="1678"/>
                    <a:pt x="583" y="1890"/>
                    <a:pt x="939" y="1890"/>
                  </a:cubicBezTo>
                  <a:cubicBezTo>
                    <a:pt x="1132" y="1890"/>
                    <a:pt x="1311" y="1836"/>
                    <a:pt x="1451" y="1737"/>
                  </a:cubicBezTo>
                  <a:lnTo>
                    <a:pt x="1452" y="1738"/>
                  </a:lnTo>
                  <a:lnTo>
                    <a:pt x="627" y="2617"/>
                  </a:lnTo>
                  <a:lnTo>
                    <a:pt x="691" y="2617"/>
                  </a:lnTo>
                  <a:cubicBezTo>
                    <a:pt x="691" y="2617"/>
                    <a:pt x="1271" y="2000"/>
                    <a:pt x="1468" y="1790"/>
                  </a:cubicBezTo>
                  <a:cubicBezTo>
                    <a:pt x="1619" y="1630"/>
                    <a:pt x="1698" y="1526"/>
                    <a:pt x="1731" y="1472"/>
                  </a:cubicBezTo>
                  <a:cubicBezTo>
                    <a:pt x="1768" y="1411"/>
                    <a:pt x="1888" y="1233"/>
                    <a:pt x="1884" y="972"/>
                  </a:cubicBezTo>
                  <a:lnTo>
                    <a:pt x="1885" y="972"/>
                  </a:lnTo>
                  <a:lnTo>
                    <a:pt x="2247" y="2616"/>
                  </a:lnTo>
                  <a:lnTo>
                    <a:pt x="2299" y="2616"/>
                  </a:lnTo>
                  <a:cubicBezTo>
                    <a:pt x="2299" y="2616"/>
                    <a:pt x="1996" y="1270"/>
                    <a:pt x="1937" y="989"/>
                  </a:cubicBezTo>
                  <a:cubicBezTo>
                    <a:pt x="1879" y="712"/>
                    <a:pt x="1810" y="540"/>
                    <a:pt x="1736" y="442"/>
                  </a:cubicBezTo>
                  <a:cubicBezTo>
                    <a:pt x="1711" y="428"/>
                    <a:pt x="1671" y="412"/>
                    <a:pt x="1653" y="407"/>
                  </a:cubicBezTo>
                  <a:cubicBezTo>
                    <a:pt x="1760" y="543"/>
                    <a:pt x="1840" y="744"/>
                    <a:pt x="1840" y="946"/>
                  </a:cubicBezTo>
                  <a:cubicBezTo>
                    <a:pt x="1840" y="1439"/>
                    <a:pt x="1439" y="1840"/>
                    <a:pt x="945" y="1840"/>
                  </a:cubicBezTo>
                  <a:cubicBezTo>
                    <a:pt x="452" y="1840"/>
                    <a:pt x="51" y="1439"/>
                    <a:pt x="51" y="946"/>
                  </a:cubicBezTo>
                  <a:cubicBezTo>
                    <a:pt x="51" y="452"/>
                    <a:pt x="453" y="51"/>
                    <a:pt x="946" y="51"/>
                  </a:cubicBezTo>
                  <a:cubicBezTo>
                    <a:pt x="1164" y="51"/>
                    <a:pt x="1367" y="131"/>
                    <a:pt x="1523" y="263"/>
                  </a:cubicBezTo>
                  <a:cubicBezTo>
                    <a:pt x="1553" y="268"/>
                    <a:pt x="1593" y="277"/>
                    <a:pt x="1618" y="286"/>
                  </a:cubicBezTo>
                  <a:lnTo>
                    <a:pt x="1618" y="285"/>
                  </a:lnTo>
                  <a:cubicBezTo>
                    <a:pt x="1506" y="174"/>
                    <a:pt x="1366" y="91"/>
                    <a:pt x="1210" y="47"/>
                  </a:cubicBezTo>
                  <a:cubicBezTo>
                    <a:pt x="1210" y="46"/>
                    <a:pt x="1210" y="46"/>
                    <a:pt x="1210" y="46"/>
                  </a:cubicBezTo>
                  <a:lnTo>
                    <a:pt x="2645" y="55"/>
                  </a:lnTo>
                  <a:lnTo>
                    <a:pt x="2645" y="1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2467" y="2501"/>
              <a:ext cx="265" cy="166"/>
            </a:xfrm>
            <a:custGeom>
              <a:avLst/>
              <a:gdLst>
                <a:gd name="T0" fmla="*/ 96 w 440"/>
                <a:gd name="T1" fmla="*/ 26 h 275"/>
                <a:gd name="T2" fmla="*/ 96 w 440"/>
                <a:gd name="T3" fmla="*/ 26 h 275"/>
                <a:gd name="T4" fmla="*/ 0 w 440"/>
                <a:gd name="T5" fmla="*/ 0 h 275"/>
                <a:gd name="T6" fmla="*/ 401 w 440"/>
                <a:gd name="T7" fmla="*/ 275 h 275"/>
                <a:gd name="T8" fmla="*/ 440 w 440"/>
                <a:gd name="T9" fmla="*/ 235 h 275"/>
                <a:gd name="T10" fmla="*/ 96 w 440"/>
                <a:gd name="T11" fmla="*/ 2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0" h="275">
                  <a:moveTo>
                    <a:pt x="96" y="26"/>
                  </a:moveTo>
                  <a:lnTo>
                    <a:pt x="96" y="26"/>
                  </a:lnTo>
                  <a:cubicBezTo>
                    <a:pt x="64" y="21"/>
                    <a:pt x="24" y="10"/>
                    <a:pt x="0" y="0"/>
                  </a:cubicBezTo>
                  <a:cubicBezTo>
                    <a:pt x="108" y="122"/>
                    <a:pt x="256" y="220"/>
                    <a:pt x="401" y="275"/>
                  </a:cubicBezTo>
                  <a:lnTo>
                    <a:pt x="440" y="235"/>
                  </a:lnTo>
                  <a:cubicBezTo>
                    <a:pt x="282" y="182"/>
                    <a:pt x="167" y="96"/>
                    <a:pt x="96" y="26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2773" y="2474"/>
              <a:ext cx="552" cy="227"/>
            </a:xfrm>
            <a:custGeom>
              <a:avLst/>
              <a:gdLst>
                <a:gd name="T0" fmla="*/ 903 w 917"/>
                <a:gd name="T1" fmla="*/ 0 h 378"/>
                <a:gd name="T2" fmla="*/ 903 w 917"/>
                <a:gd name="T3" fmla="*/ 0 h 378"/>
                <a:gd name="T4" fmla="*/ 211 w 917"/>
                <a:gd name="T5" fmla="*/ 326 h 378"/>
                <a:gd name="T6" fmla="*/ 41 w 917"/>
                <a:gd name="T7" fmla="*/ 310 h 378"/>
                <a:gd name="T8" fmla="*/ 0 w 917"/>
                <a:gd name="T9" fmla="*/ 353 h 378"/>
                <a:gd name="T10" fmla="*/ 214 w 917"/>
                <a:gd name="T11" fmla="*/ 378 h 378"/>
                <a:gd name="T12" fmla="*/ 917 w 917"/>
                <a:gd name="T13" fmla="*/ 61 h 378"/>
                <a:gd name="T14" fmla="*/ 903 w 917"/>
                <a:gd name="T1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7" h="378">
                  <a:moveTo>
                    <a:pt x="903" y="0"/>
                  </a:moveTo>
                  <a:lnTo>
                    <a:pt x="903" y="0"/>
                  </a:lnTo>
                  <a:cubicBezTo>
                    <a:pt x="744" y="195"/>
                    <a:pt x="496" y="327"/>
                    <a:pt x="211" y="326"/>
                  </a:cubicBezTo>
                  <a:cubicBezTo>
                    <a:pt x="150" y="326"/>
                    <a:pt x="90" y="320"/>
                    <a:pt x="41" y="310"/>
                  </a:cubicBezTo>
                  <a:lnTo>
                    <a:pt x="0" y="353"/>
                  </a:lnTo>
                  <a:cubicBezTo>
                    <a:pt x="78" y="371"/>
                    <a:pt x="147" y="378"/>
                    <a:pt x="214" y="378"/>
                  </a:cubicBezTo>
                  <a:cubicBezTo>
                    <a:pt x="507" y="378"/>
                    <a:pt x="757" y="241"/>
                    <a:pt x="917" y="61"/>
                  </a:cubicBezTo>
                  <a:lnTo>
                    <a:pt x="903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2475" y="1517"/>
              <a:ext cx="1071" cy="930"/>
            </a:xfrm>
            <a:custGeom>
              <a:avLst/>
              <a:gdLst>
                <a:gd name="T0" fmla="*/ 1732 w 1781"/>
                <a:gd name="T1" fmla="*/ 0 h 1543"/>
                <a:gd name="T2" fmla="*/ 1732 w 1781"/>
                <a:gd name="T3" fmla="*/ 0 h 1543"/>
                <a:gd name="T4" fmla="*/ 1646 w 1781"/>
                <a:gd name="T5" fmla="*/ 889 h 1543"/>
                <a:gd name="T6" fmla="*/ 1644 w 1781"/>
                <a:gd name="T7" fmla="*/ 889 h 1543"/>
                <a:gd name="T8" fmla="*/ 1445 w 1781"/>
                <a:gd name="T9" fmla="*/ 394 h 1543"/>
                <a:gd name="T10" fmla="*/ 706 w 1781"/>
                <a:gd name="T11" fmla="*/ 41 h 1543"/>
                <a:gd name="T12" fmla="*/ 0 w 1781"/>
                <a:gd name="T13" fmla="*/ 362 h 1543"/>
                <a:gd name="T14" fmla="*/ 39 w 1781"/>
                <a:gd name="T15" fmla="*/ 394 h 1543"/>
                <a:gd name="T16" fmla="*/ 706 w 1781"/>
                <a:gd name="T17" fmla="*/ 91 h 1543"/>
                <a:gd name="T18" fmla="*/ 1451 w 1781"/>
                <a:gd name="T19" fmla="*/ 487 h 1543"/>
                <a:gd name="T20" fmla="*/ 1597 w 1781"/>
                <a:gd name="T21" fmla="*/ 1144 h 1543"/>
                <a:gd name="T22" fmla="*/ 1477 w 1781"/>
                <a:gd name="T23" fmla="*/ 1477 h 1543"/>
                <a:gd name="T24" fmla="*/ 1492 w 1781"/>
                <a:gd name="T25" fmla="*/ 1543 h 1543"/>
                <a:gd name="T26" fmla="*/ 1693 w 1781"/>
                <a:gd name="T27" fmla="*/ 861 h 1543"/>
                <a:gd name="T28" fmla="*/ 1781 w 1781"/>
                <a:gd name="T29" fmla="*/ 0 h 1543"/>
                <a:gd name="T30" fmla="*/ 1732 w 1781"/>
                <a:gd name="T31" fmla="*/ 0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81" h="1543">
                  <a:moveTo>
                    <a:pt x="1732" y="0"/>
                  </a:moveTo>
                  <a:lnTo>
                    <a:pt x="1732" y="0"/>
                  </a:lnTo>
                  <a:lnTo>
                    <a:pt x="1646" y="889"/>
                  </a:lnTo>
                  <a:lnTo>
                    <a:pt x="1644" y="889"/>
                  </a:lnTo>
                  <a:cubicBezTo>
                    <a:pt x="1632" y="722"/>
                    <a:pt x="1548" y="521"/>
                    <a:pt x="1445" y="394"/>
                  </a:cubicBezTo>
                  <a:cubicBezTo>
                    <a:pt x="1265" y="174"/>
                    <a:pt x="1002" y="41"/>
                    <a:pt x="706" y="41"/>
                  </a:cubicBezTo>
                  <a:cubicBezTo>
                    <a:pt x="424" y="41"/>
                    <a:pt x="173" y="166"/>
                    <a:pt x="0" y="362"/>
                  </a:cubicBezTo>
                  <a:lnTo>
                    <a:pt x="39" y="394"/>
                  </a:lnTo>
                  <a:cubicBezTo>
                    <a:pt x="203" y="209"/>
                    <a:pt x="437" y="91"/>
                    <a:pt x="706" y="91"/>
                  </a:cubicBezTo>
                  <a:cubicBezTo>
                    <a:pt x="1034" y="91"/>
                    <a:pt x="1301" y="259"/>
                    <a:pt x="1451" y="487"/>
                  </a:cubicBezTo>
                  <a:cubicBezTo>
                    <a:pt x="1584" y="691"/>
                    <a:pt x="1628" y="952"/>
                    <a:pt x="1597" y="1144"/>
                  </a:cubicBezTo>
                  <a:cubicBezTo>
                    <a:pt x="1587" y="1208"/>
                    <a:pt x="1563" y="1334"/>
                    <a:pt x="1477" y="1477"/>
                  </a:cubicBezTo>
                  <a:lnTo>
                    <a:pt x="1492" y="1543"/>
                  </a:lnTo>
                  <a:cubicBezTo>
                    <a:pt x="1598" y="1379"/>
                    <a:pt x="1652" y="1233"/>
                    <a:pt x="1693" y="861"/>
                  </a:cubicBezTo>
                  <a:cubicBezTo>
                    <a:pt x="1725" y="575"/>
                    <a:pt x="1781" y="0"/>
                    <a:pt x="1781" y="0"/>
                  </a:cubicBezTo>
                  <a:lnTo>
                    <a:pt x="1732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2"/>
          </p:nvPr>
        </p:nvSpPr>
        <p:spPr>
          <a:xfrm>
            <a:off x="927884" y="6356349"/>
            <a:ext cx="30557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CASTOR face to face workshop 2017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02873" y="6356350"/>
            <a:ext cx="3975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r>
              <a:rPr kumimoji="0" lang="fr-CH" smtClean="0"/>
              <a:t>Cliquez et modifiez le titre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CH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CH" smtClean="0"/>
              <a:t>Cliquez pour modifier les styles du texte du masque</a:t>
            </a:r>
          </a:p>
          <a:p>
            <a:pPr lvl="1" eaLnBrk="1" latinLnBrk="0" hangingPunct="1"/>
            <a:r>
              <a:rPr lang="fr-CH" smtClean="0"/>
              <a:t>Deuxième niveau</a:t>
            </a:r>
          </a:p>
          <a:p>
            <a:pPr lvl="2" eaLnBrk="1" latinLnBrk="0" hangingPunct="1"/>
            <a:r>
              <a:rPr lang="fr-CH" smtClean="0"/>
              <a:t>Troisième niveau</a:t>
            </a:r>
          </a:p>
          <a:p>
            <a:pPr lvl="3" eaLnBrk="1" latinLnBrk="0" hangingPunct="1"/>
            <a:r>
              <a:rPr lang="fr-CH" smtClean="0"/>
              <a:t>Quatrième niveau</a:t>
            </a:r>
          </a:p>
          <a:p>
            <a:pPr lvl="4" eaLnBrk="1" latinLnBrk="0" hangingPunct="1"/>
            <a:r>
              <a:rPr lang="fr-CH" smtClean="0"/>
              <a:t>Cinquième niveau</a:t>
            </a:r>
            <a:endParaRPr kumimoji="0" lang="en-US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927884" y="6356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CASTOR face to face meeting, May 2017</a:t>
            </a:r>
            <a:endParaRPr lang="en-US" dirty="0" smtClean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45712" y="6356350"/>
            <a:ext cx="47326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CTA Project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r>
              <a:rPr kumimoji="0" lang="fr-CH" smtClean="0"/>
              <a:t>Cliquez et modifiez le titre</a:t>
            </a:r>
            <a:endParaRPr kumimoji="0"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58797" y="802197"/>
            <a:ext cx="4759514" cy="4759514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CH" smtClean="0"/>
              <a:t>Faire glisser l'image vers l'espace réservé ou cliquer sur l'icône pour l'ajouter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CH" smtClean="0"/>
              <a:t>Cliquez pour modifier les styles du texte du masque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927884" y="6356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CASTOR face to face meeting, May 2017</a:t>
            </a:r>
            <a:endParaRPr lang="en-US" dirty="0" smtClean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45712" y="6356350"/>
            <a:ext cx="47326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CTA Project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849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9461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 userDrawn="1"/>
        </p:nvGrpSpPr>
        <p:grpSpPr bwMode="auto">
          <a:xfrm>
            <a:off x="3311525" y="2168525"/>
            <a:ext cx="2520950" cy="2520950"/>
            <a:chOff x="2086" y="1366"/>
            <a:chExt cx="1588" cy="1588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2086" y="1366"/>
              <a:ext cx="1588" cy="1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auto">
            <a:xfrm>
              <a:off x="2215" y="1805"/>
              <a:ext cx="209" cy="240"/>
            </a:xfrm>
            <a:custGeom>
              <a:avLst/>
              <a:gdLst>
                <a:gd name="T0" fmla="*/ 314 w 322"/>
                <a:gd name="T1" fmla="*/ 334 h 370"/>
                <a:gd name="T2" fmla="*/ 314 w 322"/>
                <a:gd name="T3" fmla="*/ 334 h 370"/>
                <a:gd name="T4" fmla="*/ 195 w 322"/>
                <a:gd name="T5" fmla="*/ 370 h 370"/>
                <a:gd name="T6" fmla="*/ 0 w 322"/>
                <a:gd name="T7" fmla="*/ 185 h 370"/>
                <a:gd name="T8" fmla="*/ 198 w 322"/>
                <a:gd name="T9" fmla="*/ 0 h 370"/>
                <a:gd name="T10" fmla="*/ 322 w 322"/>
                <a:gd name="T11" fmla="*/ 26 h 370"/>
                <a:gd name="T12" fmla="*/ 309 w 322"/>
                <a:gd name="T13" fmla="*/ 67 h 370"/>
                <a:gd name="T14" fmla="*/ 306 w 322"/>
                <a:gd name="T15" fmla="*/ 68 h 370"/>
                <a:gd name="T16" fmla="*/ 196 w 322"/>
                <a:gd name="T17" fmla="*/ 23 h 370"/>
                <a:gd name="T18" fmla="*/ 54 w 322"/>
                <a:gd name="T19" fmla="*/ 184 h 370"/>
                <a:gd name="T20" fmla="*/ 201 w 322"/>
                <a:gd name="T21" fmla="*/ 344 h 370"/>
                <a:gd name="T22" fmla="*/ 320 w 322"/>
                <a:gd name="T23" fmla="*/ 292 h 370"/>
                <a:gd name="T24" fmla="*/ 322 w 322"/>
                <a:gd name="T25" fmla="*/ 294 h 370"/>
                <a:gd name="T26" fmla="*/ 314 w 322"/>
                <a:gd name="T27" fmla="*/ 3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" h="370">
                  <a:moveTo>
                    <a:pt x="314" y="334"/>
                  </a:moveTo>
                  <a:lnTo>
                    <a:pt x="314" y="334"/>
                  </a:lnTo>
                  <a:cubicBezTo>
                    <a:pt x="302" y="344"/>
                    <a:pt x="259" y="370"/>
                    <a:pt x="195" y="370"/>
                  </a:cubicBezTo>
                  <a:cubicBezTo>
                    <a:pt x="79" y="370"/>
                    <a:pt x="0" y="297"/>
                    <a:pt x="0" y="185"/>
                  </a:cubicBezTo>
                  <a:cubicBezTo>
                    <a:pt x="0" y="74"/>
                    <a:pt x="84" y="0"/>
                    <a:pt x="198" y="0"/>
                  </a:cubicBezTo>
                  <a:cubicBezTo>
                    <a:pt x="242" y="0"/>
                    <a:pt x="293" y="14"/>
                    <a:pt x="322" y="26"/>
                  </a:cubicBezTo>
                  <a:cubicBezTo>
                    <a:pt x="316" y="39"/>
                    <a:pt x="311" y="57"/>
                    <a:pt x="309" y="67"/>
                  </a:cubicBezTo>
                  <a:lnTo>
                    <a:pt x="306" y="68"/>
                  </a:lnTo>
                  <a:cubicBezTo>
                    <a:pt x="284" y="44"/>
                    <a:pt x="248" y="23"/>
                    <a:pt x="196" y="23"/>
                  </a:cubicBezTo>
                  <a:cubicBezTo>
                    <a:pt x="130" y="23"/>
                    <a:pt x="54" y="77"/>
                    <a:pt x="54" y="184"/>
                  </a:cubicBezTo>
                  <a:cubicBezTo>
                    <a:pt x="54" y="288"/>
                    <a:pt x="131" y="344"/>
                    <a:pt x="201" y="344"/>
                  </a:cubicBezTo>
                  <a:cubicBezTo>
                    <a:pt x="263" y="344"/>
                    <a:pt x="293" y="314"/>
                    <a:pt x="320" y="292"/>
                  </a:cubicBezTo>
                  <a:lnTo>
                    <a:pt x="322" y="294"/>
                  </a:lnTo>
                  <a:lnTo>
                    <a:pt x="314" y="334"/>
                  </a:ln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2462" y="1809"/>
              <a:ext cx="145" cy="232"/>
            </a:xfrm>
            <a:custGeom>
              <a:avLst/>
              <a:gdLst>
                <a:gd name="T0" fmla="*/ 222 w 224"/>
                <a:gd name="T1" fmla="*/ 338 h 357"/>
                <a:gd name="T2" fmla="*/ 222 w 224"/>
                <a:gd name="T3" fmla="*/ 338 h 357"/>
                <a:gd name="T4" fmla="*/ 224 w 224"/>
                <a:gd name="T5" fmla="*/ 318 h 357"/>
                <a:gd name="T6" fmla="*/ 54 w 224"/>
                <a:gd name="T7" fmla="*/ 325 h 357"/>
                <a:gd name="T8" fmla="*/ 53 w 224"/>
                <a:gd name="T9" fmla="*/ 186 h 357"/>
                <a:gd name="T10" fmla="*/ 184 w 224"/>
                <a:gd name="T11" fmla="*/ 191 h 357"/>
                <a:gd name="T12" fmla="*/ 182 w 224"/>
                <a:gd name="T13" fmla="*/ 173 h 357"/>
                <a:gd name="T14" fmla="*/ 184 w 224"/>
                <a:gd name="T15" fmla="*/ 153 h 357"/>
                <a:gd name="T16" fmla="*/ 53 w 224"/>
                <a:gd name="T17" fmla="*/ 158 h 357"/>
                <a:gd name="T18" fmla="*/ 55 w 224"/>
                <a:gd name="T19" fmla="*/ 29 h 357"/>
                <a:gd name="T20" fmla="*/ 217 w 224"/>
                <a:gd name="T21" fmla="*/ 36 h 357"/>
                <a:gd name="T22" fmla="*/ 216 w 224"/>
                <a:gd name="T23" fmla="*/ 18 h 357"/>
                <a:gd name="T24" fmla="*/ 217 w 224"/>
                <a:gd name="T25" fmla="*/ 0 h 357"/>
                <a:gd name="T26" fmla="*/ 110 w 224"/>
                <a:gd name="T27" fmla="*/ 3 h 357"/>
                <a:gd name="T28" fmla="*/ 0 w 224"/>
                <a:gd name="T29" fmla="*/ 0 h 357"/>
                <a:gd name="T30" fmla="*/ 4 w 224"/>
                <a:gd name="T31" fmla="*/ 133 h 357"/>
                <a:gd name="T32" fmla="*/ 4 w 224"/>
                <a:gd name="T33" fmla="*/ 222 h 357"/>
                <a:gd name="T34" fmla="*/ 0 w 224"/>
                <a:gd name="T35" fmla="*/ 357 h 357"/>
                <a:gd name="T36" fmla="*/ 112 w 224"/>
                <a:gd name="T37" fmla="*/ 354 h 357"/>
                <a:gd name="T38" fmla="*/ 116 w 224"/>
                <a:gd name="T39" fmla="*/ 354 h 357"/>
                <a:gd name="T40" fmla="*/ 155 w 224"/>
                <a:gd name="T41" fmla="*/ 354 h 357"/>
                <a:gd name="T42" fmla="*/ 224 w 224"/>
                <a:gd name="T43" fmla="*/ 357 h 357"/>
                <a:gd name="T44" fmla="*/ 222 w 224"/>
                <a:gd name="T45" fmla="*/ 338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4" h="357">
                  <a:moveTo>
                    <a:pt x="222" y="338"/>
                  </a:moveTo>
                  <a:lnTo>
                    <a:pt x="222" y="338"/>
                  </a:lnTo>
                  <a:cubicBezTo>
                    <a:pt x="222" y="330"/>
                    <a:pt x="223" y="322"/>
                    <a:pt x="224" y="318"/>
                  </a:cubicBezTo>
                  <a:cubicBezTo>
                    <a:pt x="188" y="321"/>
                    <a:pt x="92" y="324"/>
                    <a:pt x="54" y="325"/>
                  </a:cubicBezTo>
                  <a:cubicBezTo>
                    <a:pt x="53" y="315"/>
                    <a:pt x="52" y="203"/>
                    <a:pt x="53" y="186"/>
                  </a:cubicBezTo>
                  <a:cubicBezTo>
                    <a:pt x="68" y="186"/>
                    <a:pt x="148" y="187"/>
                    <a:pt x="184" y="191"/>
                  </a:cubicBezTo>
                  <a:cubicBezTo>
                    <a:pt x="183" y="186"/>
                    <a:pt x="182" y="178"/>
                    <a:pt x="182" y="173"/>
                  </a:cubicBezTo>
                  <a:cubicBezTo>
                    <a:pt x="182" y="168"/>
                    <a:pt x="183" y="158"/>
                    <a:pt x="184" y="153"/>
                  </a:cubicBezTo>
                  <a:cubicBezTo>
                    <a:pt x="153" y="156"/>
                    <a:pt x="114" y="158"/>
                    <a:pt x="53" y="158"/>
                  </a:cubicBezTo>
                  <a:cubicBezTo>
                    <a:pt x="53" y="145"/>
                    <a:pt x="54" y="51"/>
                    <a:pt x="55" y="29"/>
                  </a:cubicBezTo>
                  <a:cubicBezTo>
                    <a:pt x="122" y="29"/>
                    <a:pt x="183" y="33"/>
                    <a:pt x="217" y="36"/>
                  </a:cubicBezTo>
                  <a:cubicBezTo>
                    <a:pt x="216" y="32"/>
                    <a:pt x="216" y="25"/>
                    <a:pt x="216" y="18"/>
                  </a:cubicBezTo>
                  <a:cubicBezTo>
                    <a:pt x="216" y="11"/>
                    <a:pt x="216" y="5"/>
                    <a:pt x="217" y="0"/>
                  </a:cubicBezTo>
                  <a:cubicBezTo>
                    <a:pt x="199" y="1"/>
                    <a:pt x="141" y="3"/>
                    <a:pt x="110" y="3"/>
                  </a:cubicBezTo>
                  <a:cubicBezTo>
                    <a:pt x="79" y="3"/>
                    <a:pt x="31" y="2"/>
                    <a:pt x="0" y="0"/>
                  </a:cubicBezTo>
                  <a:cubicBezTo>
                    <a:pt x="2" y="44"/>
                    <a:pt x="4" y="89"/>
                    <a:pt x="4" y="133"/>
                  </a:cubicBezTo>
                  <a:lnTo>
                    <a:pt x="4" y="222"/>
                  </a:lnTo>
                  <a:cubicBezTo>
                    <a:pt x="4" y="267"/>
                    <a:pt x="2" y="312"/>
                    <a:pt x="0" y="357"/>
                  </a:cubicBezTo>
                  <a:cubicBezTo>
                    <a:pt x="32" y="355"/>
                    <a:pt x="80" y="354"/>
                    <a:pt x="112" y="354"/>
                  </a:cubicBezTo>
                  <a:cubicBezTo>
                    <a:pt x="113" y="354"/>
                    <a:pt x="115" y="354"/>
                    <a:pt x="116" y="354"/>
                  </a:cubicBezTo>
                  <a:cubicBezTo>
                    <a:pt x="127" y="354"/>
                    <a:pt x="141" y="354"/>
                    <a:pt x="155" y="354"/>
                  </a:cubicBezTo>
                  <a:cubicBezTo>
                    <a:pt x="179" y="355"/>
                    <a:pt x="205" y="356"/>
                    <a:pt x="224" y="357"/>
                  </a:cubicBezTo>
                  <a:cubicBezTo>
                    <a:pt x="223" y="351"/>
                    <a:pt x="222" y="345"/>
                    <a:pt x="222" y="338"/>
                  </a:cubicBez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2647" y="1809"/>
              <a:ext cx="178" cy="232"/>
            </a:xfrm>
            <a:custGeom>
              <a:avLst/>
              <a:gdLst>
                <a:gd name="T0" fmla="*/ 87 w 273"/>
                <a:gd name="T1" fmla="*/ 163 h 357"/>
                <a:gd name="T2" fmla="*/ 87 w 273"/>
                <a:gd name="T3" fmla="*/ 163 h 357"/>
                <a:gd name="T4" fmla="*/ 185 w 273"/>
                <a:gd name="T5" fmla="*/ 89 h 357"/>
                <a:gd name="T6" fmla="*/ 105 w 273"/>
                <a:gd name="T7" fmla="*/ 22 h 357"/>
                <a:gd name="T8" fmla="*/ 55 w 273"/>
                <a:gd name="T9" fmla="*/ 24 h 357"/>
                <a:gd name="T10" fmla="*/ 52 w 273"/>
                <a:gd name="T11" fmla="*/ 134 h 357"/>
                <a:gd name="T12" fmla="*/ 52 w 273"/>
                <a:gd name="T13" fmla="*/ 162 h 357"/>
                <a:gd name="T14" fmla="*/ 87 w 273"/>
                <a:gd name="T15" fmla="*/ 163 h 357"/>
                <a:gd name="T16" fmla="*/ 52 w 273"/>
                <a:gd name="T17" fmla="*/ 182 h 357"/>
                <a:gd name="T18" fmla="*/ 52 w 273"/>
                <a:gd name="T19" fmla="*/ 182 h 357"/>
                <a:gd name="T20" fmla="*/ 52 w 273"/>
                <a:gd name="T21" fmla="*/ 223 h 357"/>
                <a:gd name="T22" fmla="*/ 56 w 273"/>
                <a:gd name="T23" fmla="*/ 357 h 357"/>
                <a:gd name="T24" fmla="*/ 28 w 273"/>
                <a:gd name="T25" fmla="*/ 355 h 357"/>
                <a:gd name="T26" fmla="*/ 0 w 273"/>
                <a:gd name="T27" fmla="*/ 357 h 357"/>
                <a:gd name="T28" fmla="*/ 4 w 273"/>
                <a:gd name="T29" fmla="*/ 223 h 357"/>
                <a:gd name="T30" fmla="*/ 4 w 273"/>
                <a:gd name="T31" fmla="*/ 134 h 357"/>
                <a:gd name="T32" fmla="*/ 0 w 273"/>
                <a:gd name="T33" fmla="*/ 0 h 357"/>
                <a:gd name="T34" fmla="*/ 64 w 273"/>
                <a:gd name="T35" fmla="*/ 3 h 357"/>
                <a:gd name="T36" fmla="*/ 123 w 273"/>
                <a:gd name="T37" fmla="*/ 0 h 357"/>
                <a:gd name="T38" fmla="*/ 235 w 273"/>
                <a:gd name="T39" fmla="*/ 82 h 357"/>
                <a:gd name="T40" fmla="*/ 127 w 273"/>
                <a:gd name="T41" fmla="*/ 181 h 357"/>
                <a:gd name="T42" fmla="*/ 273 w 273"/>
                <a:gd name="T43" fmla="*/ 357 h 357"/>
                <a:gd name="T44" fmla="*/ 241 w 273"/>
                <a:gd name="T45" fmla="*/ 355 h 357"/>
                <a:gd name="T46" fmla="*/ 209 w 273"/>
                <a:gd name="T47" fmla="*/ 357 h 357"/>
                <a:gd name="T48" fmla="*/ 78 w 273"/>
                <a:gd name="T49" fmla="*/ 182 h 357"/>
                <a:gd name="T50" fmla="*/ 52 w 273"/>
                <a:gd name="T51" fmla="*/ 182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3" h="357">
                  <a:moveTo>
                    <a:pt x="87" y="163"/>
                  </a:moveTo>
                  <a:lnTo>
                    <a:pt x="87" y="163"/>
                  </a:lnTo>
                  <a:cubicBezTo>
                    <a:pt x="129" y="162"/>
                    <a:pt x="185" y="148"/>
                    <a:pt x="185" y="89"/>
                  </a:cubicBezTo>
                  <a:cubicBezTo>
                    <a:pt x="185" y="38"/>
                    <a:pt x="140" y="22"/>
                    <a:pt x="105" y="22"/>
                  </a:cubicBezTo>
                  <a:cubicBezTo>
                    <a:pt x="81" y="22"/>
                    <a:pt x="66" y="23"/>
                    <a:pt x="55" y="24"/>
                  </a:cubicBezTo>
                  <a:cubicBezTo>
                    <a:pt x="54" y="62"/>
                    <a:pt x="52" y="97"/>
                    <a:pt x="52" y="134"/>
                  </a:cubicBezTo>
                  <a:lnTo>
                    <a:pt x="52" y="162"/>
                  </a:lnTo>
                  <a:cubicBezTo>
                    <a:pt x="57" y="163"/>
                    <a:pt x="81" y="163"/>
                    <a:pt x="87" y="163"/>
                  </a:cubicBezTo>
                  <a:close/>
                  <a:moveTo>
                    <a:pt x="52" y="182"/>
                  </a:moveTo>
                  <a:lnTo>
                    <a:pt x="52" y="182"/>
                  </a:lnTo>
                  <a:lnTo>
                    <a:pt x="52" y="223"/>
                  </a:lnTo>
                  <a:cubicBezTo>
                    <a:pt x="52" y="267"/>
                    <a:pt x="54" y="312"/>
                    <a:pt x="56" y="357"/>
                  </a:cubicBezTo>
                  <a:cubicBezTo>
                    <a:pt x="47" y="355"/>
                    <a:pt x="31" y="355"/>
                    <a:pt x="28" y="355"/>
                  </a:cubicBezTo>
                  <a:cubicBezTo>
                    <a:pt x="25" y="355"/>
                    <a:pt x="9" y="355"/>
                    <a:pt x="0" y="357"/>
                  </a:cubicBezTo>
                  <a:cubicBezTo>
                    <a:pt x="2" y="312"/>
                    <a:pt x="4" y="267"/>
                    <a:pt x="4" y="223"/>
                  </a:cubicBezTo>
                  <a:lnTo>
                    <a:pt x="4" y="134"/>
                  </a:lnTo>
                  <a:cubicBezTo>
                    <a:pt x="4" y="90"/>
                    <a:pt x="2" y="45"/>
                    <a:pt x="0" y="0"/>
                  </a:cubicBezTo>
                  <a:cubicBezTo>
                    <a:pt x="20" y="2"/>
                    <a:pt x="45" y="3"/>
                    <a:pt x="64" y="3"/>
                  </a:cubicBezTo>
                  <a:cubicBezTo>
                    <a:pt x="84" y="3"/>
                    <a:pt x="104" y="0"/>
                    <a:pt x="123" y="0"/>
                  </a:cubicBezTo>
                  <a:cubicBezTo>
                    <a:pt x="182" y="0"/>
                    <a:pt x="235" y="17"/>
                    <a:pt x="235" y="82"/>
                  </a:cubicBezTo>
                  <a:cubicBezTo>
                    <a:pt x="235" y="151"/>
                    <a:pt x="167" y="176"/>
                    <a:pt x="127" y="181"/>
                  </a:cubicBezTo>
                  <a:cubicBezTo>
                    <a:pt x="153" y="213"/>
                    <a:pt x="243" y="323"/>
                    <a:pt x="273" y="357"/>
                  </a:cubicBezTo>
                  <a:cubicBezTo>
                    <a:pt x="263" y="355"/>
                    <a:pt x="246" y="355"/>
                    <a:pt x="241" y="355"/>
                  </a:cubicBezTo>
                  <a:cubicBezTo>
                    <a:pt x="236" y="355"/>
                    <a:pt x="218" y="355"/>
                    <a:pt x="209" y="357"/>
                  </a:cubicBezTo>
                  <a:cubicBezTo>
                    <a:pt x="188" y="325"/>
                    <a:pt x="123" y="227"/>
                    <a:pt x="78" y="182"/>
                  </a:cubicBezTo>
                  <a:cubicBezTo>
                    <a:pt x="77" y="182"/>
                    <a:pt x="52" y="182"/>
                    <a:pt x="52" y="182"/>
                  </a:cubicBez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2855" y="1807"/>
              <a:ext cx="205" cy="237"/>
            </a:xfrm>
            <a:custGeom>
              <a:avLst/>
              <a:gdLst>
                <a:gd name="T0" fmla="*/ 316 w 316"/>
                <a:gd name="T1" fmla="*/ 4 h 365"/>
                <a:gd name="T2" fmla="*/ 316 w 316"/>
                <a:gd name="T3" fmla="*/ 4 h 365"/>
                <a:gd name="T4" fmla="*/ 293 w 316"/>
                <a:gd name="T5" fmla="*/ 6 h 365"/>
                <a:gd name="T6" fmla="*/ 271 w 316"/>
                <a:gd name="T7" fmla="*/ 4 h 365"/>
                <a:gd name="T8" fmla="*/ 277 w 316"/>
                <a:gd name="T9" fmla="*/ 176 h 365"/>
                <a:gd name="T10" fmla="*/ 277 w 316"/>
                <a:gd name="T11" fmla="*/ 267 h 365"/>
                <a:gd name="T12" fmla="*/ 20 w 316"/>
                <a:gd name="T13" fmla="*/ 1 h 365"/>
                <a:gd name="T14" fmla="*/ 4 w 316"/>
                <a:gd name="T15" fmla="*/ 0 h 365"/>
                <a:gd name="T16" fmla="*/ 5 w 316"/>
                <a:gd name="T17" fmla="*/ 134 h 365"/>
                <a:gd name="T18" fmla="*/ 0 w 316"/>
                <a:gd name="T19" fmla="*/ 361 h 365"/>
                <a:gd name="T20" fmla="*/ 22 w 316"/>
                <a:gd name="T21" fmla="*/ 359 h 365"/>
                <a:gd name="T22" fmla="*/ 44 w 316"/>
                <a:gd name="T23" fmla="*/ 361 h 365"/>
                <a:gd name="T24" fmla="*/ 38 w 316"/>
                <a:gd name="T25" fmla="*/ 189 h 365"/>
                <a:gd name="T26" fmla="*/ 39 w 316"/>
                <a:gd name="T27" fmla="*/ 91 h 365"/>
                <a:gd name="T28" fmla="*/ 295 w 316"/>
                <a:gd name="T29" fmla="*/ 365 h 365"/>
                <a:gd name="T30" fmla="*/ 312 w 316"/>
                <a:gd name="T31" fmla="*/ 365 h 365"/>
                <a:gd name="T32" fmla="*/ 310 w 316"/>
                <a:gd name="T33" fmla="*/ 231 h 365"/>
                <a:gd name="T34" fmla="*/ 316 w 316"/>
                <a:gd name="T35" fmla="*/ 4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6" h="365">
                  <a:moveTo>
                    <a:pt x="316" y="4"/>
                  </a:moveTo>
                  <a:lnTo>
                    <a:pt x="316" y="4"/>
                  </a:lnTo>
                  <a:cubicBezTo>
                    <a:pt x="310" y="5"/>
                    <a:pt x="302" y="6"/>
                    <a:pt x="293" y="6"/>
                  </a:cubicBezTo>
                  <a:cubicBezTo>
                    <a:pt x="284" y="6"/>
                    <a:pt x="276" y="5"/>
                    <a:pt x="271" y="4"/>
                  </a:cubicBezTo>
                  <a:cubicBezTo>
                    <a:pt x="273" y="46"/>
                    <a:pt x="277" y="125"/>
                    <a:pt x="277" y="176"/>
                  </a:cubicBezTo>
                  <a:cubicBezTo>
                    <a:pt x="277" y="215"/>
                    <a:pt x="277" y="248"/>
                    <a:pt x="277" y="267"/>
                  </a:cubicBezTo>
                  <a:cubicBezTo>
                    <a:pt x="258" y="247"/>
                    <a:pt x="42" y="24"/>
                    <a:pt x="20" y="1"/>
                  </a:cubicBezTo>
                  <a:lnTo>
                    <a:pt x="4" y="0"/>
                  </a:lnTo>
                  <a:cubicBezTo>
                    <a:pt x="4" y="33"/>
                    <a:pt x="5" y="69"/>
                    <a:pt x="5" y="134"/>
                  </a:cubicBezTo>
                  <a:cubicBezTo>
                    <a:pt x="5" y="217"/>
                    <a:pt x="4" y="306"/>
                    <a:pt x="0" y="361"/>
                  </a:cubicBezTo>
                  <a:cubicBezTo>
                    <a:pt x="6" y="360"/>
                    <a:pt x="13" y="359"/>
                    <a:pt x="22" y="359"/>
                  </a:cubicBezTo>
                  <a:cubicBezTo>
                    <a:pt x="32" y="359"/>
                    <a:pt x="39" y="360"/>
                    <a:pt x="44" y="361"/>
                  </a:cubicBezTo>
                  <a:cubicBezTo>
                    <a:pt x="42" y="318"/>
                    <a:pt x="38" y="240"/>
                    <a:pt x="38" y="189"/>
                  </a:cubicBezTo>
                  <a:cubicBezTo>
                    <a:pt x="38" y="150"/>
                    <a:pt x="38" y="110"/>
                    <a:pt x="39" y="91"/>
                  </a:cubicBezTo>
                  <a:cubicBezTo>
                    <a:pt x="58" y="111"/>
                    <a:pt x="274" y="337"/>
                    <a:pt x="295" y="365"/>
                  </a:cubicBezTo>
                  <a:lnTo>
                    <a:pt x="312" y="365"/>
                  </a:lnTo>
                  <a:cubicBezTo>
                    <a:pt x="311" y="333"/>
                    <a:pt x="310" y="296"/>
                    <a:pt x="310" y="231"/>
                  </a:cubicBezTo>
                  <a:cubicBezTo>
                    <a:pt x="310" y="147"/>
                    <a:pt x="312" y="59"/>
                    <a:pt x="316" y="4"/>
                  </a:cubicBez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2332" y="2131"/>
              <a:ext cx="117" cy="282"/>
            </a:xfrm>
            <a:custGeom>
              <a:avLst/>
              <a:gdLst>
                <a:gd name="T0" fmla="*/ 181 w 181"/>
                <a:gd name="T1" fmla="*/ 435 h 435"/>
                <a:gd name="T2" fmla="*/ 181 w 181"/>
                <a:gd name="T3" fmla="*/ 435 h 435"/>
                <a:gd name="T4" fmla="*/ 47 w 181"/>
                <a:gd name="T5" fmla="*/ 0 h 435"/>
                <a:gd name="T6" fmla="*/ 0 w 181"/>
                <a:gd name="T7" fmla="*/ 0 h 435"/>
                <a:gd name="T8" fmla="*/ 106 w 181"/>
                <a:gd name="T9" fmla="*/ 399 h 435"/>
                <a:gd name="T10" fmla="*/ 181 w 181"/>
                <a:gd name="T11" fmla="*/ 435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435">
                  <a:moveTo>
                    <a:pt x="181" y="435"/>
                  </a:moveTo>
                  <a:lnTo>
                    <a:pt x="181" y="435"/>
                  </a:lnTo>
                  <a:cubicBezTo>
                    <a:pt x="80" y="274"/>
                    <a:pt x="51" y="119"/>
                    <a:pt x="47" y="0"/>
                  </a:cubicBezTo>
                  <a:lnTo>
                    <a:pt x="0" y="0"/>
                  </a:lnTo>
                  <a:cubicBezTo>
                    <a:pt x="4" y="130"/>
                    <a:pt x="35" y="265"/>
                    <a:pt x="106" y="399"/>
                  </a:cubicBezTo>
                  <a:cubicBezTo>
                    <a:pt x="122" y="412"/>
                    <a:pt x="161" y="429"/>
                    <a:pt x="181" y="435"/>
                  </a:cubicBez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2086" y="1368"/>
              <a:ext cx="1594" cy="1576"/>
            </a:xfrm>
            <a:custGeom>
              <a:avLst/>
              <a:gdLst>
                <a:gd name="T0" fmla="*/ 2456 w 2456"/>
                <a:gd name="T1" fmla="*/ 9 h 2429"/>
                <a:gd name="T2" fmla="*/ 2456 w 2456"/>
                <a:gd name="T3" fmla="*/ 9 h 2429"/>
                <a:gd name="T4" fmla="*/ 917 w 2456"/>
                <a:gd name="T5" fmla="*/ 0 h 2429"/>
                <a:gd name="T6" fmla="*/ 807 w 2456"/>
                <a:gd name="T7" fmla="*/ 5 h 2429"/>
                <a:gd name="T8" fmla="*/ 0 w 2456"/>
                <a:gd name="T9" fmla="*/ 878 h 2429"/>
                <a:gd name="T10" fmla="*/ 88 w 2456"/>
                <a:gd name="T11" fmla="*/ 1344 h 2429"/>
                <a:gd name="T12" fmla="*/ 247 w 2456"/>
                <a:gd name="T13" fmla="*/ 1896 h 2429"/>
                <a:gd name="T14" fmla="*/ 294 w 2456"/>
                <a:gd name="T15" fmla="*/ 1896 h 2429"/>
                <a:gd name="T16" fmla="*/ 121 w 2456"/>
                <a:gd name="T17" fmla="*/ 1314 h 2429"/>
                <a:gd name="T18" fmla="*/ 122 w 2456"/>
                <a:gd name="T19" fmla="*/ 1313 h 2429"/>
                <a:gd name="T20" fmla="*/ 872 w 2456"/>
                <a:gd name="T21" fmla="*/ 1754 h 2429"/>
                <a:gd name="T22" fmla="*/ 1348 w 2456"/>
                <a:gd name="T23" fmla="*/ 1612 h 2429"/>
                <a:gd name="T24" fmla="*/ 1349 w 2456"/>
                <a:gd name="T25" fmla="*/ 1613 h 2429"/>
                <a:gd name="T26" fmla="*/ 582 w 2456"/>
                <a:gd name="T27" fmla="*/ 2429 h 2429"/>
                <a:gd name="T28" fmla="*/ 642 w 2456"/>
                <a:gd name="T29" fmla="*/ 2429 h 2429"/>
                <a:gd name="T30" fmla="*/ 1363 w 2456"/>
                <a:gd name="T31" fmla="*/ 1662 h 2429"/>
                <a:gd name="T32" fmla="*/ 1607 w 2456"/>
                <a:gd name="T33" fmla="*/ 1367 h 2429"/>
                <a:gd name="T34" fmla="*/ 1749 w 2456"/>
                <a:gd name="T35" fmla="*/ 902 h 2429"/>
                <a:gd name="T36" fmla="*/ 1751 w 2456"/>
                <a:gd name="T37" fmla="*/ 902 h 2429"/>
                <a:gd name="T38" fmla="*/ 2087 w 2456"/>
                <a:gd name="T39" fmla="*/ 2429 h 2429"/>
                <a:gd name="T40" fmla="*/ 2135 w 2456"/>
                <a:gd name="T41" fmla="*/ 2429 h 2429"/>
                <a:gd name="T42" fmla="*/ 1798 w 2456"/>
                <a:gd name="T43" fmla="*/ 918 h 2429"/>
                <a:gd name="T44" fmla="*/ 1612 w 2456"/>
                <a:gd name="T45" fmla="*/ 410 h 2429"/>
                <a:gd name="T46" fmla="*/ 1534 w 2456"/>
                <a:gd name="T47" fmla="*/ 378 h 2429"/>
                <a:gd name="T48" fmla="*/ 1709 w 2456"/>
                <a:gd name="T49" fmla="*/ 878 h 2429"/>
                <a:gd name="T50" fmla="*/ 878 w 2456"/>
                <a:gd name="T51" fmla="*/ 1709 h 2429"/>
                <a:gd name="T52" fmla="*/ 47 w 2456"/>
                <a:gd name="T53" fmla="*/ 878 h 2429"/>
                <a:gd name="T54" fmla="*/ 878 w 2456"/>
                <a:gd name="T55" fmla="*/ 47 h 2429"/>
                <a:gd name="T56" fmla="*/ 1414 w 2456"/>
                <a:gd name="T57" fmla="*/ 244 h 2429"/>
                <a:gd name="T58" fmla="*/ 1502 w 2456"/>
                <a:gd name="T59" fmla="*/ 265 h 2429"/>
                <a:gd name="T60" fmla="*/ 1502 w 2456"/>
                <a:gd name="T61" fmla="*/ 264 h 2429"/>
                <a:gd name="T62" fmla="*/ 1124 w 2456"/>
                <a:gd name="T63" fmla="*/ 43 h 2429"/>
                <a:gd name="T64" fmla="*/ 1124 w 2456"/>
                <a:gd name="T65" fmla="*/ 42 h 2429"/>
                <a:gd name="T66" fmla="*/ 2456 w 2456"/>
                <a:gd name="T67" fmla="*/ 50 h 2429"/>
                <a:gd name="T68" fmla="*/ 2456 w 2456"/>
                <a:gd name="T69" fmla="*/ 9 h 2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56" h="2429">
                  <a:moveTo>
                    <a:pt x="2456" y="9"/>
                  </a:moveTo>
                  <a:lnTo>
                    <a:pt x="2456" y="9"/>
                  </a:lnTo>
                  <a:cubicBezTo>
                    <a:pt x="2456" y="9"/>
                    <a:pt x="1289" y="0"/>
                    <a:pt x="917" y="0"/>
                  </a:cubicBezTo>
                  <a:cubicBezTo>
                    <a:pt x="858" y="0"/>
                    <a:pt x="819" y="4"/>
                    <a:pt x="807" y="5"/>
                  </a:cubicBezTo>
                  <a:cubicBezTo>
                    <a:pt x="347" y="35"/>
                    <a:pt x="1" y="438"/>
                    <a:pt x="0" y="878"/>
                  </a:cubicBezTo>
                  <a:cubicBezTo>
                    <a:pt x="0" y="1006"/>
                    <a:pt x="33" y="1150"/>
                    <a:pt x="88" y="1344"/>
                  </a:cubicBezTo>
                  <a:cubicBezTo>
                    <a:pt x="161" y="1601"/>
                    <a:pt x="247" y="1896"/>
                    <a:pt x="247" y="1896"/>
                  </a:cubicBezTo>
                  <a:lnTo>
                    <a:pt x="294" y="1896"/>
                  </a:lnTo>
                  <a:lnTo>
                    <a:pt x="121" y="1314"/>
                  </a:lnTo>
                  <a:lnTo>
                    <a:pt x="122" y="1313"/>
                  </a:lnTo>
                  <a:cubicBezTo>
                    <a:pt x="249" y="1558"/>
                    <a:pt x="541" y="1754"/>
                    <a:pt x="872" y="1754"/>
                  </a:cubicBezTo>
                  <a:cubicBezTo>
                    <a:pt x="1051" y="1754"/>
                    <a:pt x="1217" y="1704"/>
                    <a:pt x="1348" y="1612"/>
                  </a:cubicBezTo>
                  <a:lnTo>
                    <a:pt x="1349" y="1613"/>
                  </a:lnTo>
                  <a:lnTo>
                    <a:pt x="582" y="2429"/>
                  </a:lnTo>
                  <a:lnTo>
                    <a:pt x="642" y="2429"/>
                  </a:lnTo>
                  <a:cubicBezTo>
                    <a:pt x="642" y="2429"/>
                    <a:pt x="1180" y="1856"/>
                    <a:pt x="1363" y="1662"/>
                  </a:cubicBezTo>
                  <a:cubicBezTo>
                    <a:pt x="1504" y="1513"/>
                    <a:pt x="1577" y="1417"/>
                    <a:pt x="1607" y="1367"/>
                  </a:cubicBezTo>
                  <a:cubicBezTo>
                    <a:pt x="1642" y="1310"/>
                    <a:pt x="1753" y="1145"/>
                    <a:pt x="1749" y="902"/>
                  </a:cubicBezTo>
                  <a:lnTo>
                    <a:pt x="1751" y="902"/>
                  </a:lnTo>
                  <a:lnTo>
                    <a:pt x="2087" y="2429"/>
                  </a:lnTo>
                  <a:lnTo>
                    <a:pt x="2135" y="2429"/>
                  </a:lnTo>
                  <a:cubicBezTo>
                    <a:pt x="2135" y="2429"/>
                    <a:pt x="1853" y="1179"/>
                    <a:pt x="1798" y="918"/>
                  </a:cubicBezTo>
                  <a:cubicBezTo>
                    <a:pt x="1744" y="661"/>
                    <a:pt x="1681" y="501"/>
                    <a:pt x="1612" y="410"/>
                  </a:cubicBezTo>
                  <a:cubicBezTo>
                    <a:pt x="1589" y="397"/>
                    <a:pt x="1552" y="382"/>
                    <a:pt x="1534" y="378"/>
                  </a:cubicBezTo>
                  <a:cubicBezTo>
                    <a:pt x="1634" y="504"/>
                    <a:pt x="1709" y="691"/>
                    <a:pt x="1709" y="878"/>
                  </a:cubicBezTo>
                  <a:cubicBezTo>
                    <a:pt x="1709" y="1336"/>
                    <a:pt x="1336" y="1709"/>
                    <a:pt x="878" y="1709"/>
                  </a:cubicBezTo>
                  <a:cubicBezTo>
                    <a:pt x="420" y="1709"/>
                    <a:pt x="47" y="1336"/>
                    <a:pt x="47" y="878"/>
                  </a:cubicBezTo>
                  <a:cubicBezTo>
                    <a:pt x="47" y="420"/>
                    <a:pt x="421" y="47"/>
                    <a:pt x="878" y="47"/>
                  </a:cubicBezTo>
                  <a:cubicBezTo>
                    <a:pt x="1081" y="47"/>
                    <a:pt x="1269" y="122"/>
                    <a:pt x="1414" y="244"/>
                  </a:cubicBezTo>
                  <a:cubicBezTo>
                    <a:pt x="1442" y="248"/>
                    <a:pt x="1480" y="257"/>
                    <a:pt x="1502" y="265"/>
                  </a:cubicBezTo>
                  <a:lnTo>
                    <a:pt x="1502" y="264"/>
                  </a:lnTo>
                  <a:cubicBezTo>
                    <a:pt x="1398" y="161"/>
                    <a:pt x="1268" y="84"/>
                    <a:pt x="1124" y="43"/>
                  </a:cubicBezTo>
                  <a:lnTo>
                    <a:pt x="1124" y="42"/>
                  </a:lnTo>
                  <a:lnTo>
                    <a:pt x="2456" y="50"/>
                  </a:lnTo>
                  <a:lnTo>
                    <a:pt x="2456" y="9"/>
                  </a:ln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2468" y="2493"/>
              <a:ext cx="264" cy="166"/>
            </a:xfrm>
            <a:custGeom>
              <a:avLst/>
              <a:gdLst>
                <a:gd name="T0" fmla="*/ 89 w 408"/>
                <a:gd name="T1" fmla="*/ 24 h 256"/>
                <a:gd name="T2" fmla="*/ 89 w 408"/>
                <a:gd name="T3" fmla="*/ 24 h 256"/>
                <a:gd name="T4" fmla="*/ 0 w 408"/>
                <a:gd name="T5" fmla="*/ 0 h 256"/>
                <a:gd name="T6" fmla="*/ 373 w 408"/>
                <a:gd name="T7" fmla="*/ 256 h 256"/>
                <a:gd name="T8" fmla="*/ 408 w 408"/>
                <a:gd name="T9" fmla="*/ 218 h 256"/>
                <a:gd name="T10" fmla="*/ 89 w 408"/>
                <a:gd name="T11" fmla="*/ 24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8" h="256">
                  <a:moveTo>
                    <a:pt x="89" y="24"/>
                  </a:moveTo>
                  <a:lnTo>
                    <a:pt x="89" y="24"/>
                  </a:lnTo>
                  <a:cubicBezTo>
                    <a:pt x="59" y="20"/>
                    <a:pt x="22" y="10"/>
                    <a:pt x="0" y="0"/>
                  </a:cubicBezTo>
                  <a:cubicBezTo>
                    <a:pt x="100" y="114"/>
                    <a:pt x="237" y="205"/>
                    <a:pt x="373" y="256"/>
                  </a:cubicBezTo>
                  <a:lnTo>
                    <a:pt x="408" y="218"/>
                  </a:lnTo>
                  <a:cubicBezTo>
                    <a:pt x="261" y="169"/>
                    <a:pt x="155" y="89"/>
                    <a:pt x="89" y="24"/>
                  </a:cubicBez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2774" y="2466"/>
              <a:ext cx="553" cy="228"/>
            </a:xfrm>
            <a:custGeom>
              <a:avLst/>
              <a:gdLst>
                <a:gd name="T0" fmla="*/ 839 w 852"/>
                <a:gd name="T1" fmla="*/ 0 h 351"/>
                <a:gd name="T2" fmla="*/ 839 w 852"/>
                <a:gd name="T3" fmla="*/ 0 h 351"/>
                <a:gd name="T4" fmla="*/ 196 w 852"/>
                <a:gd name="T5" fmla="*/ 304 h 351"/>
                <a:gd name="T6" fmla="*/ 38 w 852"/>
                <a:gd name="T7" fmla="*/ 288 h 351"/>
                <a:gd name="T8" fmla="*/ 0 w 852"/>
                <a:gd name="T9" fmla="*/ 328 h 351"/>
                <a:gd name="T10" fmla="*/ 199 w 852"/>
                <a:gd name="T11" fmla="*/ 351 h 351"/>
                <a:gd name="T12" fmla="*/ 852 w 852"/>
                <a:gd name="T13" fmla="*/ 57 h 351"/>
                <a:gd name="T14" fmla="*/ 839 w 852"/>
                <a:gd name="T15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2" h="351">
                  <a:moveTo>
                    <a:pt x="839" y="0"/>
                  </a:moveTo>
                  <a:lnTo>
                    <a:pt x="839" y="0"/>
                  </a:lnTo>
                  <a:cubicBezTo>
                    <a:pt x="691" y="181"/>
                    <a:pt x="461" y="304"/>
                    <a:pt x="196" y="304"/>
                  </a:cubicBezTo>
                  <a:cubicBezTo>
                    <a:pt x="139" y="304"/>
                    <a:pt x="84" y="297"/>
                    <a:pt x="38" y="288"/>
                  </a:cubicBezTo>
                  <a:lnTo>
                    <a:pt x="0" y="328"/>
                  </a:lnTo>
                  <a:cubicBezTo>
                    <a:pt x="73" y="345"/>
                    <a:pt x="137" y="351"/>
                    <a:pt x="199" y="351"/>
                  </a:cubicBezTo>
                  <a:cubicBezTo>
                    <a:pt x="471" y="351"/>
                    <a:pt x="704" y="224"/>
                    <a:pt x="852" y="57"/>
                  </a:cubicBezTo>
                  <a:lnTo>
                    <a:pt x="839" y="0"/>
                  </a:ln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2475" y="1509"/>
              <a:ext cx="1073" cy="930"/>
            </a:xfrm>
            <a:custGeom>
              <a:avLst/>
              <a:gdLst>
                <a:gd name="T0" fmla="*/ 1608 w 1653"/>
                <a:gd name="T1" fmla="*/ 1 h 1433"/>
                <a:gd name="T2" fmla="*/ 1608 w 1653"/>
                <a:gd name="T3" fmla="*/ 1 h 1433"/>
                <a:gd name="T4" fmla="*/ 1528 w 1653"/>
                <a:gd name="T5" fmla="*/ 827 h 1433"/>
                <a:gd name="T6" fmla="*/ 1527 w 1653"/>
                <a:gd name="T7" fmla="*/ 827 h 1433"/>
                <a:gd name="T8" fmla="*/ 1341 w 1653"/>
                <a:gd name="T9" fmla="*/ 367 h 1433"/>
                <a:gd name="T10" fmla="*/ 656 w 1653"/>
                <a:gd name="T11" fmla="*/ 39 h 1433"/>
                <a:gd name="T12" fmla="*/ 0 w 1653"/>
                <a:gd name="T13" fmla="*/ 337 h 1433"/>
                <a:gd name="T14" fmla="*/ 36 w 1653"/>
                <a:gd name="T15" fmla="*/ 367 h 1433"/>
                <a:gd name="T16" fmla="*/ 655 w 1653"/>
                <a:gd name="T17" fmla="*/ 85 h 1433"/>
                <a:gd name="T18" fmla="*/ 1347 w 1653"/>
                <a:gd name="T19" fmla="*/ 453 h 1433"/>
                <a:gd name="T20" fmla="*/ 1483 w 1653"/>
                <a:gd name="T21" fmla="*/ 1063 h 1433"/>
                <a:gd name="T22" fmla="*/ 1371 w 1653"/>
                <a:gd name="T23" fmla="*/ 1372 h 1433"/>
                <a:gd name="T24" fmla="*/ 1385 w 1653"/>
                <a:gd name="T25" fmla="*/ 1433 h 1433"/>
                <a:gd name="T26" fmla="*/ 1572 w 1653"/>
                <a:gd name="T27" fmla="*/ 800 h 1433"/>
                <a:gd name="T28" fmla="*/ 1653 w 1653"/>
                <a:gd name="T29" fmla="*/ 0 h 1433"/>
                <a:gd name="T30" fmla="*/ 1608 w 1653"/>
                <a:gd name="T31" fmla="*/ 1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53" h="1433">
                  <a:moveTo>
                    <a:pt x="1608" y="1"/>
                  </a:moveTo>
                  <a:lnTo>
                    <a:pt x="1608" y="1"/>
                  </a:lnTo>
                  <a:lnTo>
                    <a:pt x="1528" y="827"/>
                  </a:lnTo>
                  <a:lnTo>
                    <a:pt x="1527" y="827"/>
                  </a:lnTo>
                  <a:cubicBezTo>
                    <a:pt x="1515" y="671"/>
                    <a:pt x="1437" y="485"/>
                    <a:pt x="1341" y="367"/>
                  </a:cubicBezTo>
                  <a:cubicBezTo>
                    <a:pt x="1175" y="162"/>
                    <a:pt x="930" y="39"/>
                    <a:pt x="656" y="39"/>
                  </a:cubicBezTo>
                  <a:cubicBezTo>
                    <a:pt x="394" y="39"/>
                    <a:pt x="160" y="155"/>
                    <a:pt x="0" y="337"/>
                  </a:cubicBezTo>
                  <a:lnTo>
                    <a:pt x="36" y="367"/>
                  </a:lnTo>
                  <a:cubicBezTo>
                    <a:pt x="188" y="195"/>
                    <a:pt x="405" y="85"/>
                    <a:pt x="655" y="85"/>
                  </a:cubicBezTo>
                  <a:cubicBezTo>
                    <a:pt x="960" y="85"/>
                    <a:pt x="1208" y="241"/>
                    <a:pt x="1347" y="453"/>
                  </a:cubicBezTo>
                  <a:cubicBezTo>
                    <a:pt x="1471" y="643"/>
                    <a:pt x="1512" y="885"/>
                    <a:pt x="1483" y="1063"/>
                  </a:cubicBezTo>
                  <a:cubicBezTo>
                    <a:pt x="1473" y="1123"/>
                    <a:pt x="1451" y="1240"/>
                    <a:pt x="1371" y="1372"/>
                  </a:cubicBezTo>
                  <a:lnTo>
                    <a:pt x="1385" y="1433"/>
                  </a:lnTo>
                  <a:cubicBezTo>
                    <a:pt x="1484" y="1281"/>
                    <a:pt x="1533" y="1146"/>
                    <a:pt x="1572" y="800"/>
                  </a:cubicBezTo>
                  <a:cubicBezTo>
                    <a:pt x="1602" y="535"/>
                    <a:pt x="1653" y="0"/>
                    <a:pt x="1653" y="0"/>
                  </a:cubicBezTo>
                  <a:lnTo>
                    <a:pt x="1608" y="1"/>
                  </a:ln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5918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3325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444814"/>
            <a:ext cx="8226854" cy="94044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fr-CH" smtClean="0"/>
              <a:t>Cliquez et modifiez le titre</a:t>
            </a:r>
            <a:endParaRPr kumimoji="0" lang="en-US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0"/>
          </p:nvPr>
        </p:nvSpPr>
        <p:spPr>
          <a:xfrm>
            <a:off x="457200" y="3391124"/>
            <a:ext cx="2743200" cy="419653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CH" smtClean="0"/>
              <a:t>Cliquez pour modifier les styles du texte du masque</a:t>
            </a:r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927884" y="6356349"/>
            <a:ext cx="30557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CASTOR face to face workshop 2017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02873" y="6356350"/>
            <a:ext cx="3975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25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444814"/>
            <a:ext cx="8226854" cy="94044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fr-CH" smtClean="0"/>
              <a:t>Cliquez et modifiez le titre</a:t>
            </a:r>
            <a:endParaRPr kumimoji="0" lang="en-US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0"/>
          </p:nvPr>
        </p:nvSpPr>
        <p:spPr>
          <a:xfrm>
            <a:off x="457200" y="3391124"/>
            <a:ext cx="2743200" cy="419653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CH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5763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CH" dirty="0" smtClean="0"/>
              <a:t>Cliquez pour modifier les styles du texte du masque</a:t>
            </a:r>
          </a:p>
          <a:p>
            <a:pPr lvl="1" eaLnBrk="1" latinLnBrk="0" hangingPunct="1"/>
            <a:r>
              <a:rPr lang="fr-CH" dirty="0" smtClean="0"/>
              <a:t>Deuxième niveau</a:t>
            </a:r>
          </a:p>
          <a:p>
            <a:pPr lvl="2" eaLnBrk="1" latinLnBrk="0" hangingPunct="1"/>
            <a:r>
              <a:rPr lang="fr-CH" dirty="0" smtClean="0"/>
              <a:t>Troisième niveau</a:t>
            </a:r>
          </a:p>
          <a:p>
            <a:pPr lvl="3" eaLnBrk="1" latinLnBrk="0" hangingPunct="1"/>
            <a:r>
              <a:rPr lang="fr-CH" dirty="0" smtClean="0"/>
              <a:t>Quatrième niveau</a:t>
            </a:r>
          </a:p>
          <a:p>
            <a:pPr lvl="4" eaLnBrk="1" latinLnBrk="0" hangingPunct="1"/>
            <a:r>
              <a:rPr lang="fr-CH" dirty="0" smtClean="0"/>
              <a:t>Cinquième niveau</a:t>
            </a:r>
            <a:endParaRPr kumimoji="0"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927884" y="6356349"/>
            <a:ext cx="30557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CASTOR face to face workshop 2017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02873" y="6356350"/>
            <a:ext cx="3975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163669"/>
            <a:ext cx="9144000" cy="970402"/>
            <a:chOff x="-187027" y="2676301"/>
            <a:chExt cx="21948477" cy="2762656"/>
          </a:xfrm>
        </p:grpSpPr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87027" y="2676301"/>
              <a:ext cx="21948477" cy="2762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Image 4" descr="logooutline.eps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7" y="2923298"/>
              <a:ext cx="2073568" cy="2453569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7625134" y="-47800"/>
            <a:ext cx="1452655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CASTOR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face to face workshop 2017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1453" y="-133710"/>
            <a:ext cx="6909014" cy="940443"/>
          </a:xfrm>
        </p:spPr>
        <p:txBody>
          <a:bodyPr>
            <a:normAutofit/>
          </a:bodyPr>
          <a:lstStyle>
            <a:lvl1pPr algn="l">
              <a:defRPr sz="3600" baseline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kumimoji="0" lang="fr-CH" smtClean="0"/>
              <a:t>Cliquez et modifiez le titre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9713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CH" smtClean="0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35038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CH" smtClean="0"/>
              <a:t>Cliquez pour modifier les styles du texte du masque</a:t>
            </a:r>
          </a:p>
          <a:p>
            <a:pPr lvl="1" eaLnBrk="1" latinLnBrk="0" hangingPunct="1"/>
            <a:r>
              <a:rPr lang="fr-CH" smtClean="0"/>
              <a:t>Deuxième niveau</a:t>
            </a:r>
          </a:p>
          <a:p>
            <a:pPr lvl="2" eaLnBrk="1" latinLnBrk="0" hangingPunct="1"/>
            <a:r>
              <a:rPr lang="fr-CH" smtClean="0"/>
              <a:t>Troisième niveau</a:t>
            </a:r>
          </a:p>
          <a:p>
            <a:pPr lvl="3" eaLnBrk="1" latinLnBrk="0" hangingPunct="1"/>
            <a:r>
              <a:rPr lang="fr-CH" smtClean="0"/>
              <a:t>Quatrième niveau</a:t>
            </a:r>
          </a:p>
          <a:p>
            <a:pPr lvl="4" eaLnBrk="1" latinLnBrk="0" hangingPunct="1"/>
            <a:r>
              <a:rPr lang="fr-CH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35038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CH" smtClean="0"/>
              <a:t>Cliquez pour modifier les styles du texte du masque</a:t>
            </a:r>
          </a:p>
          <a:p>
            <a:pPr lvl="1" eaLnBrk="1" latinLnBrk="0" hangingPunct="1"/>
            <a:r>
              <a:rPr lang="fr-CH" smtClean="0"/>
              <a:t>Deuxième niveau</a:t>
            </a:r>
          </a:p>
          <a:p>
            <a:pPr lvl="2" eaLnBrk="1" latinLnBrk="0" hangingPunct="1"/>
            <a:r>
              <a:rPr lang="fr-CH" smtClean="0"/>
              <a:t>Troisième niveau</a:t>
            </a:r>
          </a:p>
          <a:p>
            <a:pPr lvl="3" eaLnBrk="1" latinLnBrk="0" hangingPunct="1"/>
            <a:r>
              <a:rPr lang="fr-CH" smtClean="0"/>
              <a:t>Quatrième niveau</a:t>
            </a:r>
          </a:p>
          <a:p>
            <a:pPr lvl="4" eaLnBrk="1" latinLnBrk="0" hangingPunct="1"/>
            <a:r>
              <a:rPr lang="fr-CH" smtClean="0"/>
              <a:t>Cinquième niveau</a:t>
            </a:r>
            <a:endParaRPr kumimoji="0" lang="en-US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927884" y="6356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CASTOR face to face meeting, May 2017</a:t>
            </a:r>
            <a:endParaRPr lang="en-US" dirty="0" smtClean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45712" y="6356350"/>
            <a:ext cx="47326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CTA Project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893977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CH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101967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CH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101967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CH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269777"/>
            <a:ext cx="4040188" cy="36866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CH" smtClean="0"/>
              <a:t>Cliquez pour modifier les styles du texte du masque</a:t>
            </a:r>
          </a:p>
          <a:p>
            <a:pPr lvl="1" eaLnBrk="1" latinLnBrk="0" hangingPunct="1"/>
            <a:r>
              <a:rPr lang="fr-CH" smtClean="0"/>
              <a:t>Deuxième niveau</a:t>
            </a:r>
          </a:p>
          <a:p>
            <a:pPr lvl="2" eaLnBrk="1" latinLnBrk="0" hangingPunct="1"/>
            <a:r>
              <a:rPr lang="fr-CH" smtClean="0"/>
              <a:t>Troisième niveau</a:t>
            </a:r>
          </a:p>
          <a:p>
            <a:pPr lvl="3" eaLnBrk="1" latinLnBrk="0" hangingPunct="1"/>
            <a:r>
              <a:rPr lang="fr-CH" smtClean="0"/>
              <a:t>Quatrième niveau</a:t>
            </a:r>
          </a:p>
          <a:p>
            <a:pPr lvl="4" eaLnBrk="1" latinLnBrk="0" hangingPunct="1"/>
            <a:r>
              <a:rPr lang="fr-CH" smtClean="0"/>
              <a:t>Cinquième niveau</a:t>
            </a:r>
            <a:endParaRPr kumimoji="0"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269777"/>
            <a:ext cx="4041775" cy="36866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CH" smtClean="0"/>
              <a:t>Cliquez pour modifier les styles du texte du masque</a:t>
            </a:r>
          </a:p>
          <a:p>
            <a:pPr lvl="1" eaLnBrk="1" latinLnBrk="0" hangingPunct="1"/>
            <a:r>
              <a:rPr lang="fr-CH" smtClean="0"/>
              <a:t>Deuxième niveau</a:t>
            </a:r>
          </a:p>
          <a:p>
            <a:pPr lvl="2" eaLnBrk="1" latinLnBrk="0" hangingPunct="1"/>
            <a:r>
              <a:rPr lang="fr-CH" smtClean="0"/>
              <a:t>Troisième niveau</a:t>
            </a:r>
          </a:p>
          <a:p>
            <a:pPr lvl="3" eaLnBrk="1" latinLnBrk="0" hangingPunct="1"/>
            <a:r>
              <a:rPr lang="fr-CH" smtClean="0"/>
              <a:t>Quatrième niveau</a:t>
            </a:r>
          </a:p>
          <a:p>
            <a:pPr lvl="4" eaLnBrk="1" latinLnBrk="0" hangingPunct="1"/>
            <a:r>
              <a:rPr lang="fr-CH" smtClean="0"/>
              <a:t>Cinquième niveau</a:t>
            </a:r>
            <a:endParaRPr kumimoji="0" lang="en-US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927884" y="6356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CASTOR face to face meeting, May 2017</a:t>
            </a:r>
            <a:endParaRPr lang="en-US" dirty="0" smtClean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45712" y="6356350"/>
            <a:ext cx="47326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CTA Project</a:t>
            </a:r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33492"/>
            <a:ext cx="8226854" cy="940443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CH" dirty="0" smtClean="0"/>
              <a:t>Cliquez et modifiez le titre</a:t>
            </a:r>
            <a:endParaRPr kumimoji="0" lang="en-US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325606"/>
            <a:ext cx="8226854" cy="466742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CH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CH" dirty="0" smtClean="0"/>
              <a:t>Deuxième niveau</a:t>
            </a:r>
          </a:p>
          <a:p>
            <a:pPr lvl="2" eaLnBrk="1" latinLnBrk="0" hangingPunct="1"/>
            <a:r>
              <a:rPr kumimoji="0" lang="fr-CH" dirty="0" smtClean="0"/>
              <a:t>Troisième niveau</a:t>
            </a:r>
          </a:p>
          <a:p>
            <a:pPr lvl="3" eaLnBrk="1" latinLnBrk="0" hangingPunct="1"/>
            <a:r>
              <a:rPr kumimoji="0" lang="fr-CH" dirty="0" smtClean="0"/>
              <a:t>Quatrième niveau</a:t>
            </a:r>
          </a:p>
          <a:p>
            <a:pPr lvl="4" eaLnBrk="1" latinLnBrk="0" hangingPunct="1"/>
            <a:r>
              <a:rPr kumimoji="0" lang="fr-CH" dirty="0" smtClean="0"/>
              <a:t>Cinquième niveau</a:t>
            </a:r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55A0">
                    <a:tint val="75000"/>
                  </a:srgbClr>
                </a:solidFill>
                <a:latin typeface="+mn-lt"/>
              </a:rPr>
              <a:t>CASTOR face to face meeting, May 2017</a:t>
            </a:r>
            <a:endParaRPr lang="en-US" dirty="0" smtClean="0">
              <a:solidFill>
                <a:srgbClr val="0055A0">
                  <a:tint val="75000"/>
                </a:srgbClr>
              </a:solidFill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CTA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0" y="6157913"/>
            <a:ext cx="9144000" cy="706437"/>
            <a:chOff x="0" y="3879"/>
            <a:chExt cx="5760" cy="445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3879"/>
              <a:ext cx="5760" cy="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5"/>
            <p:cNvSpPr>
              <a:spLocks/>
            </p:cNvSpPr>
            <p:nvPr userDrawn="1"/>
          </p:nvSpPr>
          <p:spPr bwMode="auto">
            <a:xfrm>
              <a:off x="0" y="3878"/>
              <a:ext cx="5770" cy="451"/>
            </a:xfrm>
            <a:custGeom>
              <a:avLst/>
              <a:gdLst>
                <a:gd name="T0" fmla="*/ 0 w 9826"/>
                <a:gd name="T1" fmla="*/ 0 h 758"/>
                <a:gd name="T2" fmla="*/ 0 w 9826"/>
                <a:gd name="T3" fmla="*/ 0 h 758"/>
                <a:gd name="T4" fmla="*/ 9826 w 9826"/>
                <a:gd name="T5" fmla="*/ 0 h 758"/>
                <a:gd name="T6" fmla="*/ 9826 w 9826"/>
                <a:gd name="T7" fmla="*/ 758 h 758"/>
                <a:gd name="T8" fmla="*/ 0 w 9826"/>
                <a:gd name="T9" fmla="*/ 758 h 758"/>
                <a:gd name="T10" fmla="*/ 0 w 9826"/>
                <a:gd name="T11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26" h="758">
                  <a:moveTo>
                    <a:pt x="0" y="0"/>
                  </a:moveTo>
                  <a:lnTo>
                    <a:pt x="0" y="0"/>
                  </a:lnTo>
                  <a:lnTo>
                    <a:pt x="9826" y="0"/>
                  </a:lnTo>
                  <a:lnTo>
                    <a:pt x="9826" y="758"/>
                  </a:lnTo>
                  <a:lnTo>
                    <a:pt x="0" y="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102" y="4040"/>
              <a:ext cx="41" cy="48"/>
            </a:xfrm>
            <a:custGeom>
              <a:avLst/>
              <a:gdLst>
                <a:gd name="T0" fmla="*/ 70 w 71"/>
                <a:gd name="T1" fmla="*/ 73 h 81"/>
                <a:gd name="T2" fmla="*/ 70 w 71"/>
                <a:gd name="T3" fmla="*/ 73 h 81"/>
                <a:gd name="T4" fmla="*/ 43 w 71"/>
                <a:gd name="T5" fmla="*/ 81 h 81"/>
                <a:gd name="T6" fmla="*/ 0 w 71"/>
                <a:gd name="T7" fmla="*/ 41 h 81"/>
                <a:gd name="T8" fmla="*/ 44 w 71"/>
                <a:gd name="T9" fmla="*/ 0 h 81"/>
                <a:gd name="T10" fmla="*/ 71 w 71"/>
                <a:gd name="T11" fmla="*/ 5 h 81"/>
                <a:gd name="T12" fmla="*/ 68 w 71"/>
                <a:gd name="T13" fmla="*/ 15 h 81"/>
                <a:gd name="T14" fmla="*/ 68 w 71"/>
                <a:gd name="T15" fmla="*/ 15 h 81"/>
                <a:gd name="T16" fmla="*/ 43 w 71"/>
                <a:gd name="T17" fmla="*/ 5 h 81"/>
                <a:gd name="T18" fmla="*/ 12 w 71"/>
                <a:gd name="T19" fmla="*/ 40 h 81"/>
                <a:gd name="T20" fmla="*/ 44 w 71"/>
                <a:gd name="T21" fmla="*/ 76 h 81"/>
                <a:gd name="T22" fmla="*/ 71 w 71"/>
                <a:gd name="T23" fmla="*/ 64 h 81"/>
                <a:gd name="T24" fmla="*/ 71 w 71"/>
                <a:gd name="T25" fmla="*/ 65 h 81"/>
                <a:gd name="T26" fmla="*/ 70 w 71"/>
                <a:gd name="T27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81">
                  <a:moveTo>
                    <a:pt x="70" y="73"/>
                  </a:moveTo>
                  <a:lnTo>
                    <a:pt x="70" y="73"/>
                  </a:lnTo>
                  <a:cubicBezTo>
                    <a:pt x="67" y="76"/>
                    <a:pt x="57" y="81"/>
                    <a:pt x="43" y="81"/>
                  </a:cubicBezTo>
                  <a:cubicBezTo>
                    <a:pt x="18" y="81"/>
                    <a:pt x="0" y="65"/>
                    <a:pt x="0" y="41"/>
                  </a:cubicBezTo>
                  <a:cubicBezTo>
                    <a:pt x="0" y="16"/>
                    <a:pt x="19" y="0"/>
                    <a:pt x="44" y="0"/>
                  </a:cubicBezTo>
                  <a:cubicBezTo>
                    <a:pt x="54" y="0"/>
                    <a:pt x="65" y="3"/>
                    <a:pt x="71" y="5"/>
                  </a:cubicBezTo>
                  <a:cubicBezTo>
                    <a:pt x="70" y="8"/>
                    <a:pt x="69" y="12"/>
                    <a:pt x="68" y="15"/>
                  </a:cubicBezTo>
                  <a:lnTo>
                    <a:pt x="68" y="15"/>
                  </a:lnTo>
                  <a:cubicBezTo>
                    <a:pt x="63" y="9"/>
                    <a:pt x="55" y="5"/>
                    <a:pt x="43" y="5"/>
                  </a:cubicBezTo>
                  <a:cubicBezTo>
                    <a:pt x="29" y="5"/>
                    <a:pt x="12" y="17"/>
                    <a:pt x="12" y="40"/>
                  </a:cubicBezTo>
                  <a:cubicBezTo>
                    <a:pt x="12" y="63"/>
                    <a:pt x="29" y="76"/>
                    <a:pt x="44" y="76"/>
                  </a:cubicBezTo>
                  <a:cubicBezTo>
                    <a:pt x="58" y="76"/>
                    <a:pt x="65" y="69"/>
                    <a:pt x="71" y="64"/>
                  </a:cubicBezTo>
                  <a:lnTo>
                    <a:pt x="71" y="65"/>
                  </a:lnTo>
                  <a:lnTo>
                    <a:pt x="70" y="7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151" y="4041"/>
              <a:ext cx="29" cy="47"/>
            </a:xfrm>
            <a:custGeom>
              <a:avLst/>
              <a:gdLst>
                <a:gd name="T0" fmla="*/ 49 w 49"/>
                <a:gd name="T1" fmla="*/ 75 h 79"/>
                <a:gd name="T2" fmla="*/ 49 w 49"/>
                <a:gd name="T3" fmla="*/ 75 h 79"/>
                <a:gd name="T4" fmla="*/ 49 w 49"/>
                <a:gd name="T5" fmla="*/ 70 h 79"/>
                <a:gd name="T6" fmla="*/ 12 w 49"/>
                <a:gd name="T7" fmla="*/ 72 h 79"/>
                <a:gd name="T8" fmla="*/ 12 w 49"/>
                <a:gd name="T9" fmla="*/ 41 h 79"/>
                <a:gd name="T10" fmla="*/ 41 w 49"/>
                <a:gd name="T11" fmla="*/ 42 h 79"/>
                <a:gd name="T12" fmla="*/ 40 w 49"/>
                <a:gd name="T13" fmla="*/ 38 h 79"/>
                <a:gd name="T14" fmla="*/ 41 w 49"/>
                <a:gd name="T15" fmla="*/ 34 h 79"/>
                <a:gd name="T16" fmla="*/ 12 w 49"/>
                <a:gd name="T17" fmla="*/ 35 h 79"/>
                <a:gd name="T18" fmla="*/ 12 w 49"/>
                <a:gd name="T19" fmla="*/ 7 h 79"/>
                <a:gd name="T20" fmla="*/ 48 w 49"/>
                <a:gd name="T21" fmla="*/ 8 h 79"/>
                <a:gd name="T22" fmla="*/ 48 w 49"/>
                <a:gd name="T23" fmla="*/ 4 h 79"/>
                <a:gd name="T24" fmla="*/ 48 w 49"/>
                <a:gd name="T25" fmla="*/ 0 h 79"/>
                <a:gd name="T26" fmla="*/ 24 w 49"/>
                <a:gd name="T27" fmla="*/ 1 h 79"/>
                <a:gd name="T28" fmla="*/ 0 w 49"/>
                <a:gd name="T29" fmla="*/ 0 h 79"/>
                <a:gd name="T30" fmla="*/ 1 w 49"/>
                <a:gd name="T31" fmla="*/ 30 h 79"/>
                <a:gd name="T32" fmla="*/ 1 w 49"/>
                <a:gd name="T33" fmla="*/ 49 h 79"/>
                <a:gd name="T34" fmla="*/ 0 w 49"/>
                <a:gd name="T35" fmla="*/ 79 h 79"/>
                <a:gd name="T36" fmla="*/ 25 w 49"/>
                <a:gd name="T37" fmla="*/ 78 h 79"/>
                <a:gd name="T38" fmla="*/ 26 w 49"/>
                <a:gd name="T39" fmla="*/ 78 h 79"/>
                <a:gd name="T40" fmla="*/ 34 w 49"/>
                <a:gd name="T41" fmla="*/ 78 h 79"/>
                <a:gd name="T42" fmla="*/ 49 w 49"/>
                <a:gd name="T43" fmla="*/ 79 h 79"/>
                <a:gd name="T44" fmla="*/ 49 w 49"/>
                <a:gd name="T45" fmla="*/ 7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79">
                  <a:moveTo>
                    <a:pt x="49" y="75"/>
                  </a:moveTo>
                  <a:lnTo>
                    <a:pt x="49" y="75"/>
                  </a:lnTo>
                  <a:cubicBezTo>
                    <a:pt x="49" y="73"/>
                    <a:pt x="49" y="71"/>
                    <a:pt x="49" y="70"/>
                  </a:cubicBezTo>
                  <a:cubicBezTo>
                    <a:pt x="42" y="71"/>
                    <a:pt x="20" y="72"/>
                    <a:pt x="12" y="72"/>
                  </a:cubicBezTo>
                  <a:cubicBezTo>
                    <a:pt x="12" y="70"/>
                    <a:pt x="12" y="45"/>
                    <a:pt x="12" y="41"/>
                  </a:cubicBezTo>
                  <a:cubicBezTo>
                    <a:pt x="15" y="41"/>
                    <a:pt x="33" y="42"/>
                    <a:pt x="41" y="42"/>
                  </a:cubicBezTo>
                  <a:cubicBezTo>
                    <a:pt x="40" y="41"/>
                    <a:pt x="40" y="39"/>
                    <a:pt x="40" y="38"/>
                  </a:cubicBezTo>
                  <a:cubicBezTo>
                    <a:pt x="40" y="37"/>
                    <a:pt x="40" y="35"/>
                    <a:pt x="41" y="34"/>
                  </a:cubicBezTo>
                  <a:cubicBezTo>
                    <a:pt x="34" y="35"/>
                    <a:pt x="25" y="35"/>
                    <a:pt x="12" y="35"/>
                  </a:cubicBezTo>
                  <a:cubicBezTo>
                    <a:pt x="12" y="32"/>
                    <a:pt x="12" y="11"/>
                    <a:pt x="12" y="7"/>
                  </a:cubicBezTo>
                  <a:cubicBezTo>
                    <a:pt x="27" y="7"/>
                    <a:pt x="40" y="8"/>
                    <a:pt x="48" y="8"/>
                  </a:cubicBezTo>
                  <a:cubicBezTo>
                    <a:pt x="48" y="7"/>
                    <a:pt x="48" y="6"/>
                    <a:pt x="48" y="4"/>
                  </a:cubicBezTo>
                  <a:cubicBezTo>
                    <a:pt x="48" y="3"/>
                    <a:pt x="48" y="1"/>
                    <a:pt x="48" y="0"/>
                  </a:cubicBezTo>
                  <a:cubicBezTo>
                    <a:pt x="44" y="1"/>
                    <a:pt x="31" y="1"/>
                    <a:pt x="24" y="1"/>
                  </a:cubicBezTo>
                  <a:cubicBezTo>
                    <a:pt x="18" y="1"/>
                    <a:pt x="7" y="1"/>
                    <a:pt x="0" y="0"/>
                  </a:cubicBezTo>
                  <a:cubicBezTo>
                    <a:pt x="1" y="10"/>
                    <a:pt x="1" y="20"/>
                    <a:pt x="1" y="30"/>
                  </a:cubicBezTo>
                  <a:lnTo>
                    <a:pt x="1" y="49"/>
                  </a:lnTo>
                  <a:cubicBezTo>
                    <a:pt x="1" y="59"/>
                    <a:pt x="1" y="69"/>
                    <a:pt x="0" y="79"/>
                  </a:cubicBezTo>
                  <a:cubicBezTo>
                    <a:pt x="7" y="79"/>
                    <a:pt x="18" y="78"/>
                    <a:pt x="25" y="78"/>
                  </a:cubicBezTo>
                  <a:cubicBezTo>
                    <a:pt x="25" y="78"/>
                    <a:pt x="25" y="78"/>
                    <a:pt x="26" y="78"/>
                  </a:cubicBezTo>
                  <a:cubicBezTo>
                    <a:pt x="28" y="78"/>
                    <a:pt x="31" y="78"/>
                    <a:pt x="34" y="78"/>
                  </a:cubicBezTo>
                  <a:cubicBezTo>
                    <a:pt x="40" y="79"/>
                    <a:pt x="45" y="79"/>
                    <a:pt x="49" y="79"/>
                  </a:cubicBezTo>
                  <a:cubicBezTo>
                    <a:pt x="49" y="78"/>
                    <a:pt x="49" y="76"/>
                    <a:pt x="49" y="75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188" y="4041"/>
              <a:ext cx="36" cy="47"/>
            </a:xfrm>
            <a:custGeom>
              <a:avLst/>
              <a:gdLst>
                <a:gd name="T0" fmla="*/ 19 w 61"/>
                <a:gd name="T1" fmla="*/ 36 h 79"/>
                <a:gd name="T2" fmla="*/ 19 w 61"/>
                <a:gd name="T3" fmla="*/ 36 h 79"/>
                <a:gd name="T4" fmla="*/ 41 w 61"/>
                <a:gd name="T5" fmla="*/ 20 h 79"/>
                <a:gd name="T6" fmla="*/ 23 w 61"/>
                <a:gd name="T7" fmla="*/ 5 h 79"/>
                <a:gd name="T8" fmla="*/ 12 w 61"/>
                <a:gd name="T9" fmla="*/ 6 h 79"/>
                <a:gd name="T10" fmla="*/ 12 w 61"/>
                <a:gd name="T11" fmla="*/ 30 h 79"/>
                <a:gd name="T12" fmla="*/ 12 w 61"/>
                <a:gd name="T13" fmla="*/ 36 h 79"/>
                <a:gd name="T14" fmla="*/ 19 w 61"/>
                <a:gd name="T15" fmla="*/ 36 h 79"/>
                <a:gd name="T16" fmla="*/ 19 w 61"/>
                <a:gd name="T17" fmla="*/ 36 h 79"/>
                <a:gd name="T18" fmla="*/ 12 w 61"/>
                <a:gd name="T19" fmla="*/ 40 h 79"/>
                <a:gd name="T20" fmla="*/ 12 w 61"/>
                <a:gd name="T21" fmla="*/ 40 h 79"/>
                <a:gd name="T22" fmla="*/ 12 w 61"/>
                <a:gd name="T23" fmla="*/ 49 h 79"/>
                <a:gd name="T24" fmla="*/ 13 w 61"/>
                <a:gd name="T25" fmla="*/ 79 h 79"/>
                <a:gd name="T26" fmla="*/ 6 w 61"/>
                <a:gd name="T27" fmla="*/ 79 h 79"/>
                <a:gd name="T28" fmla="*/ 0 w 61"/>
                <a:gd name="T29" fmla="*/ 79 h 79"/>
                <a:gd name="T30" fmla="*/ 1 w 61"/>
                <a:gd name="T31" fmla="*/ 49 h 79"/>
                <a:gd name="T32" fmla="*/ 1 w 61"/>
                <a:gd name="T33" fmla="*/ 30 h 79"/>
                <a:gd name="T34" fmla="*/ 0 w 61"/>
                <a:gd name="T35" fmla="*/ 0 h 79"/>
                <a:gd name="T36" fmla="*/ 14 w 61"/>
                <a:gd name="T37" fmla="*/ 1 h 79"/>
                <a:gd name="T38" fmla="*/ 27 w 61"/>
                <a:gd name="T39" fmla="*/ 0 h 79"/>
                <a:gd name="T40" fmla="*/ 52 w 61"/>
                <a:gd name="T41" fmla="*/ 18 h 79"/>
                <a:gd name="T42" fmla="*/ 28 w 61"/>
                <a:gd name="T43" fmla="*/ 40 h 79"/>
                <a:gd name="T44" fmla="*/ 61 w 61"/>
                <a:gd name="T45" fmla="*/ 79 h 79"/>
                <a:gd name="T46" fmla="*/ 53 w 61"/>
                <a:gd name="T47" fmla="*/ 79 h 79"/>
                <a:gd name="T48" fmla="*/ 46 w 61"/>
                <a:gd name="T49" fmla="*/ 79 h 79"/>
                <a:gd name="T50" fmla="*/ 17 w 61"/>
                <a:gd name="T51" fmla="*/ 40 h 79"/>
                <a:gd name="T52" fmla="*/ 12 w 61"/>
                <a:gd name="T53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1" h="79">
                  <a:moveTo>
                    <a:pt x="19" y="36"/>
                  </a:moveTo>
                  <a:lnTo>
                    <a:pt x="19" y="36"/>
                  </a:lnTo>
                  <a:cubicBezTo>
                    <a:pt x="29" y="36"/>
                    <a:pt x="41" y="33"/>
                    <a:pt x="41" y="20"/>
                  </a:cubicBezTo>
                  <a:cubicBezTo>
                    <a:pt x="41" y="9"/>
                    <a:pt x="31" y="5"/>
                    <a:pt x="23" y="5"/>
                  </a:cubicBezTo>
                  <a:cubicBezTo>
                    <a:pt x="18" y="5"/>
                    <a:pt x="15" y="5"/>
                    <a:pt x="12" y="6"/>
                  </a:cubicBezTo>
                  <a:cubicBezTo>
                    <a:pt x="12" y="14"/>
                    <a:pt x="12" y="22"/>
                    <a:pt x="12" y="30"/>
                  </a:cubicBezTo>
                  <a:cubicBezTo>
                    <a:pt x="12" y="30"/>
                    <a:pt x="12" y="35"/>
                    <a:pt x="12" y="36"/>
                  </a:cubicBezTo>
                  <a:cubicBezTo>
                    <a:pt x="13" y="36"/>
                    <a:pt x="18" y="36"/>
                    <a:pt x="19" y="36"/>
                  </a:cubicBezTo>
                  <a:lnTo>
                    <a:pt x="19" y="36"/>
                  </a:lnTo>
                  <a:close/>
                  <a:moveTo>
                    <a:pt x="12" y="40"/>
                  </a:moveTo>
                  <a:lnTo>
                    <a:pt x="12" y="40"/>
                  </a:lnTo>
                  <a:lnTo>
                    <a:pt x="12" y="49"/>
                  </a:lnTo>
                  <a:cubicBezTo>
                    <a:pt x="12" y="59"/>
                    <a:pt x="12" y="69"/>
                    <a:pt x="13" y="79"/>
                  </a:cubicBezTo>
                  <a:cubicBezTo>
                    <a:pt x="11" y="79"/>
                    <a:pt x="7" y="79"/>
                    <a:pt x="6" y="79"/>
                  </a:cubicBezTo>
                  <a:cubicBezTo>
                    <a:pt x="6" y="79"/>
                    <a:pt x="2" y="79"/>
                    <a:pt x="0" y="79"/>
                  </a:cubicBezTo>
                  <a:cubicBezTo>
                    <a:pt x="1" y="69"/>
                    <a:pt x="1" y="59"/>
                    <a:pt x="1" y="49"/>
                  </a:cubicBezTo>
                  <a:lnTo>
                    <a:pt x="1" y="30"/>
                  </a:lnTo>
                  <a:cubicBezTo>
                    <a:pt x="1" y="20"/>
                    <a:pt x="1" y="10"/>
                    <a:pt x="0" y="0"/>
                  </a:cubicBezTo>
                  <a:cubicBezTo>
                    <a:pt x="5" y="1"/>
                    <a:pt x="10" y="1"/>
                    <a:pt x="14" y="1"/>
                  </a:cubicBezTo>
                  <a:cubicBezTo>
                    <a:pt x="19" y="1"/>
                    <a:pt x="23" y="0"/>
                    <a:pt x="27" y="0"/>
                  </a:cubicBezTo>
                  <a:cubicBezTo>
                    <a:pt x="40" y="0"/>
                    <a:pt x="52" y="4"/>
                    <a:pt x="52" y="18"/>
                  </a:cubicBezTo>
                  <a:cubicBezTo>
                    <a:pt x="52" y="34"/>
                    <a:pt x="37" y="39"/>
                    <a:pt x="28" y="40"/>
                  </a:cubicBezTo>
                  <a:cubicBezTo>
                    <a:pt x="34" y="47"/>
                    <a:pt x="54" y="72"/>
                    <a:pt x="61" y="79"/>
                  </a:cubicBezTo>
                  <a:cubicBezTo>
                    <a:pt x="58" y="79"/>
                    <a:pt x="54" y="79"/>
                    <a:pt x="53" y="79"/>
                  </a:cubicBezTo>
                  <a:cubicBezTo>
                    <a:pt x="52" y="79"/>
                    <a:pt x="48" y="79"/>
                    <a:pt x="46" y="79"/>
                  </a:cubicBezTo>
                  <a:cubicBezTo>
                    <a:pt x="42" y="72"/>
                    <a:pt x="27" y="50"/>
                    <a:pt x="17" y="40"/>
                  </a:cubicBezTo>
                  <a:cubicBezTo>
                    <a:pt x="17" y="40"/>
                    <a:pt x="12" y="40"/>
                    <a:pt x="12" y="4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230" y="4040"/>
              <a:ext cx="41" cy="48"/>
            </a:xfrm>
            <a:custGeom>
              <a:avLst/>
              <a:gdLst>
                <a:gd name="T0" fmla="*/ 70 w 70"/>
                <a:gd name="T1" fmla="*/ 1 h 81"/>
                <a:gd name="T2" fmla="*/ 70 w 70"/>
                <a:gd name="T3" fmla="*/ 1 h 81"/>
                <a:gd name="T4" fmla="*/ 65 w 70"/>
                <a:gd name="T5" fmla="*/ 2 h 81"/>
                <a:gd name="T6" fmla="*/ 60 w 70"/>
                <a:gd name="T7" fmla="*/ 1 h 81"/>
                <a:gd name="T8" fmla="*/ 61 w 70"/>
                <a:gd name="T9" fmla="*/ 39 h 81"/>
                <a:gd name="T10" fmla="*/ 61 w 70"/>
                <a:gd name="T11" fmla="*/ 59 h 81"/>
                <a:gd name="T12" fmla="*/ 4 w 70"/>
                <a:gd name="T13" fmla="*/ 0 h 81"/>
                <a:gd name="T14" fmla="*/ 1 w 70"/>
                <a:gd name="T15" fmla="*/ 0 h 81"/>
                <a:gd name="T16" fmla="*/ 1 w 70"/>
                <a:gd name="T17" fmla="*/ 30 h 81"/>
                <a:gd name="T18" fmla="*/ 0 w 70"/>
                <a:gd name="T19" fmla="*/ 80 h 81"/>
                <a:gd name="T20" fmla="*/ 5 w 70"/>
                <a:gd name="T21" fmla="*/ 80 h 81"/>
                <a:gd name="T22" fmla="*/ 10 w 70"/>
                <a:gd name="T23" fmla="*/ 80 h 81"/>
                <a:gd name="T24" fmla="*/ 8 w 70"/>
                <a:gd name="T25" fmla="*/ 42 h 81"/>
                <a:gd name="T26" fmla="*/ 8 w 70"/>
                <a:gd name="T27" fmla="*/ 20 h 81"/>
                <a:gd name="T28" fmla="*/ 65 w 70"/>
                <a:gd name="T29" fmla="*/ 81 h 81"/>
                <a:gd name="T30" fmla="*/ 69 w 70"/>
                <a:gd name="T31" fmla="*/ 81 h 81"/>
                <a:gd name="T32" fmla="*/ 68 w 70"/>
                <a:gd name="T33" fmla="*/ 51 h 81"/>
                <a:gd name="T34" fmla="*/ 70 w 70"/>
                <a:gd name="T35" fmla="*/ 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0" h="81">
                  <a:moveTo>
                    <a:pt x="70" y="1"/>
                  </a:moveTo>
                  <a:lnTo>
                    <a:pt x="70" y="1"/>
                  </a:lnTo>
                  <a:cubicBezTo>
                    <a:pt x="68" y="1"/>
                    <a:pt x="67" y="2"/>
                    <a:pt x="65" y="2"/>
                  </a:cubicBezTo>
                  <a:cubicBezTo>
                    <a:pt x="63" y="2"/>
                    <a:pt x="61" y="1"/>
                    <a:pt x="60" y="1"/>
                  </a:cubicBezTo>
                  <a:cubicBezTo>
                    <a:pt x="60" y="11"/>
                    <a:pt x="61" y="28"/>
                    <a:pt x="61" y="39"/>
                  </a:cubicBezTo>
                  <a:cubicBezTo>
                    <a:pt x="61" y="48"/>
                    <a:pt x="61" y="55"/>
                    <a:pt x="61" y="59"/>
                  </a:cubicBezTo>
                  <a:cubicBezTo>
                    <a:pt x="57" y="55"/>
                    <a:pt x="9" y="6"/>
                    <a:pt x="4" y="0"/>
                  </a:cubicBezTo>
                  <a:lnTo>
                    <a:pt x="1" y="0"/>
                  </a:lnTo>
                  <a:cubicBezTo>
                    <a:pt x="1" y="8"/>
                    <a:pt x="1" y="16"/>
                    <a:pt x="1" y="30"/>
                  </a:cubicBezTo>
                  <a:cubicBezTo>
                    <a:pt x="1" y="48"/>
                    <a:pt x="1" y="68"/>
                    <a:pt x="0" y="80"/>
                  </a:cubicBezTo>
                  <a:cubicBezTo>
                    <a:pt x="1" y="80"/>
                    <a:pt x="3" y="80"/>
                    <a:pt x="5" y="80"/>
                  </a:cubicBezTo>
                  <a:cubicBezTo>
                    <a:pt x="7" y="80"/>
                    <a:pt x="9" y="80"/>
                    <a:pt x="10" y="80"/>
                  </a:cubicBezTo>
                  <a:cubicBezTo>
                    <a:pt x="9" y="71"/>
                    <a:pt x="8" y="53"/>
                    <a:pt x="8" y="42"/>
                  </a:cubicBezTo>
                  <a:cubicBezTo>
                    <a:pt x="8" y="33"/>
                    <a:pt x="8" y="25"/>
                    <a:pt x="8" y="20"/>
                  </a:cubicBezTo>
                  <a:cubicBezTo>
                    <a:pt x="13" y="25"/>
                    <a:pt x="60" y="75"/>
                    <a:pt x="65" y="81"/>
                  </a:cubicBezTo>
                  <a:lnTo>
                    <a:pt x="69" y="81"/>
                  </a:lnTo>
                  <a:cubicBezTo>
                    <a:pt x="69" y="74"/>
                    <a:pt x="68" y="66"/>
                    <a:pt x="68" y="51"/>
                  </a:cubicBezTo>
                  <a:cubicBezTo>
                    <a:pt x="68" y="33"/>
                    <a:pt x="69" y="13"/>
                    <a:pt x="70" y="1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125" y="4106"/>
              <a:ext cx="24" cy="57"/>
            </a:xfrm>
            <a:custGeom>
              <a:avLst/>
              <a:gdLst>
                <a:gd name="T0" fmla="*/ 40 w 40"/>
                <a:gd name="T1" fmla="*/ 96 h 96"/>
                <a:gd name="T2" fmla="*/ 40 w 40"/>
                <a:gd name="T3" fmla="*/ 96 h 96"/>
                <a:gd name="T4" fmla="*/ 10 w 40"/>
                <a:gd name="T5" fmla="*/ 0 h 96"/>
                <a:gd name="T6" fmla="*/ 0 w 40"/>
                <a:gd name="T7" fmla="*/ 0 h 96"/>
                <a:gd name="T8" fmla="*/ 23 w 40"/>
                <a:gd name="T9" fmla="*/ 88 h 96"/>
                <a:gd name="T10" fmla="*/ 40 w 40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96">
                  <a:moveTo>
                    <a:pt x="40" y="96"/>
                  </a:moveTo>
                  <a:lnTo>
                    <a:pt x="40" y="96"/>
                  </a:lnTo>
                  <a:cubicBezTo>
                    <a:pt x="18" y="60"/>
                    <a:pt x="11" y="26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1" y="28"/>
                    <a:pt x="8" y="58"/>
                    <a:pt x="23" y="88"/>
                  </a:cubicBezTo>
                  <a:cubicBezTo>
                    <a:pt x="27" y="91"/>
                    <a:pt x="35" y="94"/>
                    <a:pt x="40" y="96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76" y="3952"/>
              <a:ext cx="319" cy="318"/>
            </a:xfrm>
            <a:custGeom>
              <a:avLst/>
              <a:gdLst>
                <a:gd name="T0" fmla="*/ 543 w 543"/>
                <a:gd name="T1" fmla="*/ 2 h 536"/>
                <a:gd name="T2" fmla="*/ 543 w 543"/>
                <a:gd name="T3" fmla="*/ 2 h 536"/>
                <a:gd name="T4" fmla="*/ 203 w 543"/>
                <a:gd name="T5" fmla="*/ 0 h 536"/>
                <a:gd name="T6" fmla="*/ 178 w 543"/>
                <a:gd name="T7" fmla="*/ 1 h 536"/>
                <a:gd name="T8" fmla="*/ 0 w 543"/>
                <a:gd name="T9" fmla="*/ 194 h 536"/>
                <a:gd name="T10" fmla="*/ 20 w 543"/>
                <a:gd name="T11" fmla="*/ 297 h 536"/>
                <a:gd name="T12" fmla="*/ 55 w 543"/>
                <a:gd name="T13" fmla="*/ 419 h 536"/>
                <a:gd name="T14" fmla="*/ 65 w 543"/>
                <a:gd name="T15" fmla="*/ 419 h 536"/>
                <a:gd name="T16" fmla="*/ 27 w 543"/>
                <a:gd name="T17" fmla="*/ 290 h 536"/>
                <a:gd name="T18" fmla="*/ 27 w 543"/>
                <a:gd name="T19" fmla="*/ 290 h 536"/>
                <a:gd name="T20" fmla="*/ 193 w 543"/>
                <a:gd name="T21" fmla="*/ 387 h 536"/>
                <a:gd name="T22" fmla="*/ 298 w 543"/>
                <a:gd name="T23" fmla="*/ 356 h 536"/>
                <a:gd name="T24" fmla="*/ 298 w 543"/>
                <a:gd name="T25" fmla="*/ 356 h 536"/>
                <a:gd name="T26" fmla="*/ 129 w 543"/>
                <a:gd name="T27" fmla="*/ 536 h 536"/>
                <a:gd name="T28" fmla="*/ 142 w 543"/>
                <a:gd name="T29" fmla="*/ 536 h 536"/>
                <a:gd name="T30" fmla="*/ 301 w 543"/>
                <a:gd name="T31" fmla="*/ 367 h 536"/>
                <a:gd name="T32" fmla="*/ 355 w 543"/>
                <a:gd name="T33" fmla="*/ 302 h 536"/>
                <a:gd name="T34" fmla="*/ 386 w 543"/>
                <a:gd name="T35" fmla="*/ 199 h 536"/>
                <a:gd name="T36" fmla="*/ 387 w 543"/>
                <a:gd name="T37" fmla="*/ 199 h 536"/>
                <a:gd name="T38" fmla="*/ 461 w 543"/>
                <a:gd name="T39" fmla="*/ 536 h 536"/>
                <a:gd name="T40" fmla="*/ 472 w 543"/>
                <a:gd name="T41" fmla="*/ 536 h 536"/>
                <a:gd name="T42" fmla="*/ 397 w 543"/>
                <a:gd name="T43" fmla="*/ 203 h 536"/>
                <a:gd name="T44" fmla="*/ 356 w 543"/>
                <a:gd name="T45" fmla="*/ 91 h 536"/>
                <a:gd name="T46" fmla="*/ 339 w 543"/>
                <a:gd name="T47" fmla="*/ 84 h 536"/>
                <a:gd name="T48" fmla="*/ 377 w 543"/>
                <a:gd name="T49" fmla="*/ 194 h 536"/>
                <a:gd name="T50" fmla="*/ 194 w 543"/>
                <a:gd name="T51" fmla="*/ 377 h 536"/>
                <a:gd name="T52" fmla="*/ 11 w 543"/>
                <a:gd name="T53" fmla="*/ 194 h 536"/>
                <a:gd name="T54" fmla="*/ 194 w 543"/>
                <a:gd name="T55" fmla="*/ 10 h 536"/>
                <a:gd name="T56" fmla="*/ 312 w 543"/>
                <a:gd name="T57" fmla="*/ 54 h 536"/>
                <a:gd name="T58" fmla="*/ 332 w 543"/>
                <a:gd name="T59" fmla="*/ 59 h 536"/>
                <a:gd name="T60" fmla="*/ 332 w 543"/>
                <a:gd name="T61" fmla="*/ 58 h 536"/>
                <a:gd name="T62" fmla="*/ 248 w 543"/>
                <a:gd name="T63" fmla="*/ 10 h 536"/>
                <a:gd name="T64" fmla="*/ 248 w 543"/>
                <a:gd name="T65" fmla="*/ 9 h 536"/>
                <a:gd name="T66" fmla="*/ 543 w 543"/>
                <a:gd name="T67" fmla="*/ 11 h 536"/>
                <a:gd name="T68" fmla="*/ 543 w 543"/>
                <a:gd name="T69" fmla="*/ 2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3" h="536">
                  <a:moveTo>
                    <a:pt x="543" y="2"/>
                  </a:moveTo>
                  <a:lnTo>
                    <a:pt x="543" y="2"/>
                  </a:lnTo>
                  <a:cubicBezTo>
                    <a:pt x="543" y="2"/>
                    <a:pt x="285" y="0"/>
                    <a:pt x="203" y="0"/>
                  </a:cubicBezTo>
                  <a:cubicBezTo>
                    <a:pt x="190" y="0"/>
                    <a:pt x="181" y="1"/>
                    <a:pt x="178" y="1"/>
                  </a:cubicBezTo>
                  <a:cubicBezTo>
                    <a:pt x="77" y="8"/>
                    <a:pt x="0" y="97"/>
                    <a:pt x="0" y="194"/>
                  </a:cubicBezTo>
                  <a:cubicBezTo>
                    <a:pt x="0" y="222"/>
                    <a:pt x="7" y="254"/>
                    <a:pt x="20" y="297"/>
                  </a:cubicBezTo>
                  <a:cubicBezTo>
                    <a:pt x="36" y="354"/>
                    <a:pt x="55" y="419"/>
                    <a:pt x="55" y="419"/>
                  </a:cubicBezTo>
                  <a:lnTo>
                    <a:pt x="65" y="419"/>
                  </a:lnTo>
                  <a:lnTo>
                    <a:pt x="27" y="290"/>
                  </a:lnTo>
                  <a:lnTo>
                    <a:pt x="27" y="290"/>
                  </a:lnTo>
                  <a:cubicBezTo>
                    <a:pt x="55" y="344"/>
                    <a:pt x="120" y="387"/>
                    <a:pt x="193" y="387"/>
                  </a:cubicBezTo>
                  <a:cubicBezTo>
                    <a:pt x="232" y="387"/>
                    <a:pt x="269" y="376"/>
                    <a:pt x="298" y="356"/>
                  </a:cubicBezTo>
                  <a:lnTo>
                    <a:pt x="298" y="356"/>
                  </a:lnTo>
                  <a:lnTo>
                    <a:pt x="129" y="536"/>
                  </a:lnTo>
                  <a:lnTo>
                    <a:pt x="142" y="536"/>
                  </a:lnTo>
                  <a:cubicBezTo>
                    <a:pt x="142" y="536"/>
                    <a:pt x="261" y="410"/>
                    <a:pt x="301" y="367"/>
                  </a:cubicBezTo>
                  <a:cubicBezTo>
                    <a:pt x="332" y="334"/>
                    <a:pt x="348" y="313"/>
                    <a:pt x="355" y="302"/>
                  </a:cubicBezTo>
                  <a:cubicBezTo>
                    <a:pt x="363" y="289"/>
                    <a:pt x="387" y="253"/>
                    <a:pt x="386" y="199"/>
                  </a:cubicBezTo>
                  <a:lnTo>
                    <a:pt x="387" y="199"/>
                  </a:lnTo>
                  <a:lnTo>
                    <a:pt x="461" y="536"/>
                  </a:lnTo>
                  <a:lnTo>
                    <a:pt x="472" y="536"/>
                  </a:lnTo>
                  <a:cubicBezTo>
                    <a:pt x="472" y="536"/>
                    <a:pt x="409" y="260"/>
                    <a:pt x="397" y="203"/>
                  </a:cubicBezTo>
                  <a:cubicBezTo>
                    <a:pt x="385" y="146"/>
                    <a:pt x="371" y="111"/>
                    <a:pt x="356" y="91"/>
                  </a:cubicBezTo>
                  <a:cubicBezTo>
                    <a:pt x="351" y="88"/>
                    <a:pt x="343" y="84"/>
                    <a:pt x="339" y="84"/>
                  </a:cubicBezTo>
                  <a:cubicBezTo>
                    <a:pt x="361" y="111"/>
                    <a:pt x="377" y="153"/>
                    <a:pt x="377" y="194"/>
                  </a:cubicBezTo>
                  <a:cubicBezTo>
                    <a:pt x="377" y="295"/>
                    <a:pt x="295" y="377"/>
                    <a:pt x="194" y="377"/>
                  </a:cubicBezTo>
                  <a:cubicBezTo>
                    <a:pt x="93" y="377"/>
                    <a:pt x="11" y="295"/>
                    <a:pt x="11" y="194"/>
                  </a:cubicBezTo>
                  <a:cubicBezTo>
                    <a:pt x="11" y="93"/>
                    <a:pt x="93" y="10"/>
                    <a:pt x="194" y="10"/>
                  </a:cubicBezTo>
                  <a:cubicBezTo>
                    <a:pt x="239" y="10"/>
                    <a:pt x="280" y="27"/>
                    <a:pt x="312" y="54"/>
                  </a:cubicBezTo>
                  <a:cubicBezTo>
                    <a:pt x="319" y="55"/>
                    <a:pt x="327" y="57"/>
                    <a:pt x="332" y="59"/>
                  </a:cubicBezTo>
                  <a:lnTo>
                    <a:pt x="332" y="58"/>
                  </a:lnTo>
                  <a:cubicBezTo>
                    <a:pt x="309" y="36"/>
                    <a:pt x="280" y="19"/>
                    <a:pt x="248" y="10"/>
                  </a:cubicBezTo>
                  <a:cubicBezTo>
                    <a:pt x="248" y="9"/>
                    <a:pt x="248" y="9"/>
                    <a:pt x="248" y="9"/>
                  </a:cubicBezTo>
                  <a:lnTo>
                    <a:pt x="543" y="11"/>
                  </a:lnTo>
                  <a:lnTo>
                    <a:pt x="543" y="2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52" y="4179"/>
              <a:ext cx="53" cy="34"/>
            </a:xfrm>
            <a:custGeom>
              <a:avLst/>
              <a:gdLst>
                <a:gd name="T0" fmla="*/ 20 w 90"/>
                <a:gd name="T1" fmla="*/ 5 h 56"/>
                <a:gd name="T2" fmla="*/ 20 w 90"/>
                <a:gd name="T3" fmla="*/ 5 h 56"/>
                <a:gd name="T4" fmla="*/ 0 w 90"/>
                <a:gd name="T5" fmla="*/ 0 h 56"/>
                <a:gd name="T6" fmla="*/ 82 w 90"/>
                <a:gd name="T7" fmla="*/ 56 h 56"/>
                <a:gd name="T8" fmla="*/ 90 w 90"/>
                <a:gd name="T9" fmla="*/ 48 h 56"/>
                <a:gd name="T10" fmla="*/ 20 w 90"/>
                <a:gd name="T11" fmla="*/ 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56">
                  <a:moveTo>
                    <a:pt x="20" y="5"/>
                  </a:moveTo>
                  <a:lnTo>
                    <a:pt x="20" y="5"/>
                  </a:lnTo>
                  <a:cubicBezTo>
                    <a:pt x="13" y="4"/>
                    <a:pt x="5" y="2"/>
                    <a:pt x="0" y="0"/>
                  </a:cubicBezTo>
                  <a:cubicBezTo>
                    <a:pt x="22" y="25"/>
                    <a:pt x="52" y="45"/>
                    <a:pt x="82" y="56"/>
                  </a:cubicBezTo>
                  <a:lnTo>
                    <a:pt x="90" y="48"/>
                  </a:lnTo>
                  <a:cubicBezTo>
                    <a:pt x="58" y="37"/>
                    <a:pt x="34" y="20"/>
                    <a:pt x="20" y="5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213" y="4174"/>
              <a:ext cx="111" cy="46"/>
            </a:xfrm>
            <a:custGeom>
              <a:avLst/>
              <a:gdLst>
                <a:gd name="T0" fmla="*/ 186 w 188"/>
                <a:gd name="T1" fmla="*/ 0 h 77"/>
                <a:gd name="T2" fmla="*/ 186 w 188"/>
                <a:gd name="T3" fmla="*/ 0 h 77"/>
                <a:gd name="T4" fmla="*/ 44 w 188"/>
                <a:gd name="T5" fmla="*/ 67 h 77"/>
                <a:gd name="T6" fmla="*/ 9 w 188"/>
                <a:gd name="T7" fmla="*/ 63 h 77"/>
                <a:gd name="T8" fmla="*/ 0 w 188"/>
                <a:gd name="T9" fmla="*/ 72 h 77"/>
                <a:gd name="T10" fmla="*/ 44 w 188"/>
                <a:gd name="T11" fmla="*/ 77 h 77"/>
                <a:gd name="T12" fmla="*/ 188 w 188"/>
                <a:gd name="T13" fmla="*/ 12 h 77"/>
                <a:gd name="T14" fmla="*/ 186 w 188"/>
                <a:gd name="T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" h="77">
                  <a:moveTo>
                    <a:pt x="186" y="0"/>
                  </a:moveTo>
                  <a:lnTo>
                    <a:pt x="186" y="0"/>
                  </a:lnTo>
                  <a:cubicBezTo>
                    <a:pt x="153" y="40"/>
                    <a:pt x="102" y="67"/>
                    <a:pt x="44" y="67"/>
                  </a:cubicBezTo>
                  <a:cubicBezTo>
                    <a:pt x="31" y="67"/>
                    <a:pt x="19" y="65"/>
                    <a:pt x="9" y="63"/>
                  </a:cubicBezTo>
                  <a:lnTo>
                    <a:pt x="0" y="72"/>
                  </a:lnTo>
                  <a:cubicBezTo>
                    <a:pt x="16" y="76"/>
                    <a:pt x="31" y="77"/>
                    <a:pt x="44" y="77"/>
                  </a:cubicBezTo>
                  <a:cubicBezTo>
                    <a:pt x="104" y="77"/>
                    <a:pt x="156" y="49"/>
                    <a:pt x="188" y="12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54" y="3980"/>
              <a:ext cx="214" cy="188"/>
            </a:xfrm>
            <a:custGeom>
              <a:avLst/>
              <a:gdLst>
                <a:gd name="T0" fmla="*/ 355 w 365"/>
                <a:gd name="T1" fmla="*/ 0 h 316"/>
                <a:gd name="T2" fmla="*/ 355 w 365"/>
                <a:gd name="T3" fmla="*/ 0 h 316"/>
                <a:gd name="T4" fmla="*/ 337 w 365"/>
                <a:gd name="T5" fmla="*/ 183 h 316"/>
                <a:gd name="T6" fmla="*/ 337 w 365"/>
                <a:gd name="T7" fmla="*/ 183 h 316"/>
                <a:gd name="T8" fmla="*/ 296 w 365"/>
                <a:gd name="T9" fmla="*/ 81 h 316"/>
                <a:gd name="T10" fmla="*/ 144 w 365"/>
                <a:gd name="T11" fmla="*/ 9 h 316"/>
                <a:gd name="T12" fmla="*/ 0 w 365"/>
                <a:gd name="T13" fmla="*/ 74 h 316"/>
                <a:gd name="T14" fmla="*/ 8 w 365"/>
                <a:gd name="T15" fmla="*/ 81 h 316"/>
                <a:gd name="T16" fmla="*/ 144 w 365"/>
                <a:gd name="T17" fmla="*/ 19 h 316"/>
                <a:gd name="T18" fmla="*/ 297 w 365"/>
                <a:gd name="T19" fmla="*/ 100 h 316"/>
                <a:gd name="T20" fmla="*/ 327 w 365"/>
                <a:gd name="T21" fmla="*/ 235 h 316"/>
                <a:gd name="T22" fmla="*/ 303 w 365"/>
                <a:gd name="T23" fmla="*/ 303 h 316"/>
                <a:gd name="T24" fmla="*/ 306 w 365"/>
                <a:gd name="T25" fmla="*/ 316 h 316"/>
                <a:gd name="T26" fmla="*/ 347 w 365"/>
                <a:gd name="T27" fmla="*/ 177 h 316"/>
                <a:gd name="T28" fmla="*/ 365 w 365"/>
                <a:gd name="T29" fmla="*/ 0 h 316"/>
                <a:gd name="T30" fmla="*/ 355 w 365"/>
                <a:gd name="T3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5" h="316">
                  <a:moveTo>
                    <a:pt x="355" y="0"/>
                  </a:moveTo>
                  <a:lnTo>
                    <a:pt x="355" y="0"/>
                  </a:lnTo>
                  <a:lnTo>
                    <a:pt x="337" y="183"/>
                  </a:lnTo>
                  <a:lnTo>
                    <a:pt x="337" y="183"/>
                  </a:lnTo>
                  <a:cubicBezTo>
                    <a:pt x="334" y="148"/>
                    <a:pt x="317" y="107"/>
                    <a:pt x="296" y="81"/>
                  </a:cubicBezTo>
                  <a:cubicBezTo>
                    <a:pt x="259" y="36"/>
                    <a:pt x="205" y="9"/>
                    <a:pt x="144" y="9"/>
                  </a:cubicBezTo>
                  <a:cubicBezTo>
                    <a:pt x="87" y="9"/>
                    <a:pt x="35" y="34"/>
                    <a:pt x="0" y="74"/>
                  </a:cubicBezTo>
                  <a:lnTo>
                    <a:pt x="8" y="81"/>
                  </a:lnTo>
                  <a:cubicBezTo>
                    <a:pt x="41" y="43"/>
                    <a:pt x="89" y="19"/>
                    <a:pt x="144" y="19"/>
                  </a:cubicBezTo>
                  <a:cubicBezTo>
                    <a:pt x="212" y="19"/>
                    <a:pt x="266" y="53"/>
                    <a:pt x="297" y="100"/>
                  </a:cubicBezTo>
                  <a:cubicBezTo>
                    <a:pt x="324" y="142"/>
                    <a:pt x="333" y="195"/>
                    <a:pt x="327" y="235"/>
                  </a:cubicBezTo>
                  <a:cubicBezTo>
                    <a:pt x="325" y="248"/>
                    <a:pt x="320" y="274"/>
                    <a:pt x="303" y="303"/>
                  </a:cubicBezTo>
                  <a:lnTo>
                    <a:pt x="306" y="316"/>
                  </a:lnTo>
                  <a:cubicBezTo>
                    <a:pt x="327" y="283"/>
                    <a:pt x="338" y="253"/>
                    <a:pt x="347" y="177"/>
                  </a:cubicBezTo>
                  <a:cubicBezTo>
                    <a:pt x="353" y="118"/>
                    <a:pt x="365" y="0"/>
                    <a:pt x="365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77" r:id="rId3"/>
    <p:sldLayoutId id="2147483678" r:id="rId4"/>
    <p:sldLayoutId id="2147483681" r:id="rId5"/>
    <p:sldLayoutId id="2147483680" r:id="rId6"/>
    <p:sldLayoutId id="2147483679" r:id="rId7"/>
    <p:sldLayoutId id="2147483664" r:id="rId8"/>
    <p:sldLayoutId id="2147483665" r:id="rId9"/>
    <p:sldLayoutId id="2147483667" r:id="rId10"/>
    <p:sldLayoutId id="2147483668" r:id="rId11"/>
    <p:sldLayoutId id="2147483669" r:id="rId12"/>
    <p:sldLayoutId id="2147483674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3776" indent="-457200" algn="l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5256" indent="-457200" algn="l" rtl="0" eaLnBrk="1" latinLnBrk="0" hangingPunct="1">
        <a:spcBef>
          <a:spcPct val="20000"/>
        </a:spcBef>
        <a:buClr>
          <a:schemeClr val="tx1"/>
        </a:buClr>
        <a:buSzPct val="90000"/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92708" indent="-342900" algn="l" rtl="0" eaLnBrk="1" latinLnBrk="0" hangingPunct="1">
        <a:spcBef>
          <a:spcPct val="20000"/>
        </a:spcBef>
        <a:buClr>
          <a:schemeClr val="tx1"/>
        </a:buClr>
        <a:buSzPct val="85000"/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85316" indent="-342900" algn="l" rtl="0" eaLnBrk="1" latinLnBrk="0" hangingPunct="1">
        <a:spcBef>
          <a:spcPct val="20000"/>
        </a:spcBef>
        <a:buClr>
          <a:schemeClr val="tx1"/>
        </a:buClr>
        <a:buSzPct val="9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50492" indent="-342900" algn="l" rtl="0" eaLnBrk="1" latinLnBrk="0" hangingPunct="1">
        <a:spcBef>
          <a:spcPct val="20000"/>
        </a:spcBef>
        <a:buClr>
          <a:schemeClr val="tx1"/>
        </a:buClr>
        <a:buSzPct val="10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90578"/>
            <a:ext cx="8226854" cy="1694680"/>
          </a:xfrm>
        </p:spPr>
        <p:txBody>
          <a:bodyPr>
            <a:noAutofit/>
          </a:bodyPr>
          <a:lstStyle/>
          <a:p>
            <a:r>
              <a:rPr lang="en-US" sz="3600" dirty="0" smtClean="0"/>
              <a:t>CTA</a:t>
            </a:r>
            <a:r>
              <a:rPr lang="en-US" sz="3600" dirty="0"/>
              <a:t>: CERN Tape Archive</a:t>
            </a:r>
            <a:br>
              <a:rPr lang="en-US" sz="3600" dirty="0"/>
            </a:br>
            <a:r>
              <a:rPr lang="en-US" sz="3600" dirty="0"/>
              <a:t>Adding </a:t>
            </a:r>
            <a:r>
              <a:rPr lang="en-US" sz="3600" dirty="0" smtClean="0"/>
              <a:t>front-ends </a:t>
            </a:r>
            <a:r>
              <a:rPr lang="en-US" sz="3600" dirty="0"/>
              <a:t>and back-ends</a:t>
            </a:r>
            <a:br>
              <a:rPr lang="en-US" sz="3600" dirty="0"/>
            </a:br>
            <a:r>
              <a:rPr lang="en-US" sz="3600" dirty="0"/>
              <a:t>Status report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457200" y="3391124"/>
            <a:ext cx="7728176" cy="419653"/>
          </a:xfrm>
        </p:spPr>
        <p:txBody>
          <a:bodyPr>
            <a:normAutofit/>
          </a:bodyPr>
          <a:lstStyle/>
          <a:p>
            <a:r>
              <a:rPr lang="en-US" dirty="0" err="1"/>
              <a:t>Vlado</a:t>
            </a:r>
            <a:r>
              <a:rPr lang="en-US" dirty="0"/>
              <a:t> </a:t>
            </a:r>
            <a:r>
              <a:rPr lang="en-US" dirty="0" err="1"/>
              <a:t>Bahyl</a:t>
            </a:r>
            <a:r>
              <a:rPr lang="en-US" dirty="0"/>
              <a:t>, German </a:t>
            </a:r>
            <a:r>
              <a:rPr lang="en-US" dirty="0" err="1"/>
              <a:t>Cancio</a:t>
            </a:r>
            <a:r>
              <a:rPr lang="en-US" dirty="0"/>
              <a:t>, Eric Cano, Michael Davis, Cristina </a:t>
            </a:r>
            <a:r>
              <a:rPr lang="en-US" dirty="0" err="1" smtClean="0"/>
              <a:t>Moraru</a:t>
            </a:r>
            <a:r>
              <a:rPr lang="en-US" dirty="0" smtClean="0"/>
              <a:t> and Steven Murray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CASTOR face to face workshop 2017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1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44852"/>
            <a:ext cx="8973878" cy="466742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disk front-end must:</a:t>
            </a:r>
          </a:p>
          <a:p>
            <a:pPr lvl="1"/>
            <a:r>
              <a:rPr lang="en-US" dirty="0" smtClean="0"/>
              <a:t>Allow users to tag directories with tape storage classes</a:t>
            </a:r>
          </a:p>
          <a:p>
            <a:pPr lvl="1"/>
            <a:r>
              <a:rPr lang="en-US" dirty="0" smtClean="0"/>
              <a:t>Allow users to asynchronously request files be brought on-line (retrieved) from tape</a:t>
            </a:r>
          </a:p>
          <a:p>
            <a:pPr lvl="1"/>
            <a:r>
              <a:rPr lang="en-US" dirty="0" smtClean="0"/>
              <a:t>Allow users to query if a file is on tape (The “m bit” of CASTOR)</a:t>
            </a:r>
          </a:p>
          <a:p>
            <a:pPr lvl="1"/>
            <a:r>
              <a:rPr lang="en-US" dirty="0" smtClean="0"/>
              <a:t>Automatically </a:t>
            </a:r>
            <a:r>
              <a:rPr lang="en-US" dirty="0" smtClean="0"/>
              <a:t>send requests to CTA to archive files, retrieve files, delete files and update file metadata</a:t>
            </a:r>
          </a:p>
          <a:p>
            <a:pPr lvl="1"/>
            <a:r>
              <a:rPr lang="en-US" dirty="0" smtClean="0"/>
              <a:t>Allow CTA to callback when a file is safely stored on tape </a:t>
            </a:r>
          </a:p>
          <a:p>
            <a:pPr lvl="1"/>
            <a:r>
              <a:rPr lang="en-US" dirty="0" smtClean="0"/>
              <a:t>Distinguish the difference between a user creating a new file and a tape server retrieving an existing file</a:t>
            </a:r>
          </a:p>
          <a:p>
            <a:pPr lvl="1"/>
            <a:r>
              <a:rPr lang="en-US" dirty="0" smtClean="0"/>
              <a:t>Automatically garbage collect disk files that are safely stored on tape</a:t>
            </a:r>
          </a:p>
          <a:p>
            <a:pPr lvl="1"/>
            <a:r>
              <a:rPr lang="en-US" dirty="0" smtClean="0"/>
              <a:t>Allow CTA to scan the disk namespace without negatively impacting user operations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CASTOR face to face workshop 2017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disk front-ends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8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25606"/>
            <a:ext cx="8686800" cy="466742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CTA catalogue avoids vendor lock in</a:t>
            </a:r>
          </a:p>
          <a:p>
            <a:pPr lvl="1"/>
            <a:r>
              <a:rPr lang="en-US" dirty="0" smtClean="0"/>
              <a:t>No PL/SQL</a:t>
            </a:r>
          </a:p>
          <a:p>
            <a:pPr lvl="1"/>
            <a:r>
              <a:rPr lang="en-US" dirty="0" smtClean="0"/>
              <a:t>No advanced queuing</a:t>
            </a:r>
          </a:p>
          <a:p>
            <a:r>
              <a:rPr lang="en-US" dirty="0" smtClean="0"/>
              <a:t>Two differences in RDBMS technologies influenced the design of the CTA catalogue</a:t>
            </a:r>
          </a:p>
          <a:p>
            <a:pPr lvl="1"/>
            <a:r>
              <a:rPr lang="en-US" dirty="0" smtClean="0"/>
              <a:t>Differences in SQL syntax</a:t>
            </a:r>
          </a:p>
          <a:p>
            <a:pPr lvl="1"/>
            <a:r>
              <a:rPr lang="en-US" dirty="0" smtClean="0"/>
              <a:t>Differences in programming APIs</a:t>
            </a:r>
          </a:p>
          <a:p>
            <a:r>
              <a:rPr lang="en-US" dirty="0" smtClean="0"/>
              <a:t>CTA currently uses two RDBMS technologies</a:t>
            </a:r>
          </a:p>
          <a:p>
            <a:pPr lvl="1"/>
            <a:r>
              <a:rPr lang="en-US" dirty="0" smtClean="0"/>
              <a:t>Oracle for production</a:t>
            </a:r>
          </a:p>
          <a:p>
            <a:pPr lvl="1"/>
            <a:r>
              <a:rPr lang="en-US" dirty="0" smtClean="0"/>
              <a:t>SQLite for “in memory” unit-tests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CASTOR face to face workshop 2017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database back-ends 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2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12971"/>
            <a:ext cx="8226854" cy="627885"/>
          </a:xfrm>
        </p:spPr>
        <p:txBody>
          <a:bodyPr>
            <a:normAutofit fontScale="92500"/>
          </a:bodyPr>
          <a:lstStyle/>
          <a:p>
            <a:pPr marL="36576" indent="0" algn="ctr">
              <a:buNone/>
            </a:pPr>
            <a:r>
              <a:rPr lang="en-US" dirty="0" smtClean="0"/>
              <a:t>Design of the CTA catalogue and RDBMS library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CASTOR face to face workshop 2017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database back-ends part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82307" y="1599018"/>
            <a:ext cx="1995054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Catalogue</a:t>
            </a:r>
          </a:p>
        </p:txBody>
      </p:sp>
      <p:cxnSp>
        <p:nvCxnSpPr>
          <p:cNvPr id="11" name="Straight Connector 10"/>
          <p:cNvCxnSpPr>
            <a:stCxn id="7" idx="2"/>
            <a:endCxn id="8" idx="0"/>
          </p:cNvCxnSpPr>
          <p:nvPr/>
        </p:nvCxnSpPr>
        <p:spPr>
          <a:xfrm flipH="1">
            <a:off x="4573635" y="1937572"/>
            <a:ext cx="6199" cy="531184"/>
          </a:xfrm>
          <a:prstGeom prst="lin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2" name="TextBox 11"/>
          <p:cNvSpPr txBox="1"/>
          <p:nvPr/>
        </p:nvSpPr>
        <p:spPr>
          <a:xfrm>
            <a:off x="2614082" y="3333940"/>
            <a:ext cx="1995054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OracleCatalogue</a:t>
            </a:r>
            <a:endParaRPr lang="en-US" sz="1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683272" y="3333940"/>
            <a:ext cx="1995054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SqliteCatalogue</a:t>
            </a:r>
            <a:endParaRPr lang="en-US" sz="1600" dirty="0" smtClean="0"/>
          </a:p>
        </p:txBody>
      </p:sp>
      <p:cxnSp>
        <p:nvCxnSpPr>
          <p:cNvPr id="15" name="Elbow Connector 14"/>
          <p:cNvCxnSpPr>
            <a:stCxn id="8" idx="2"/>
            <a:endCxn id="12" idx="0"/>
          </p:cNvCxnSpPr>
          <p:nvPr/>
        </p:nvCxnSpPr>
        <p:spPr>
          <a:xfrm rot="5400000">
            <a:off x="3829307" y="2589612"/>
            <a:ext cx="526630" cy="96202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8" name="TextBox 7"/>
          <p:cNvSpPr txBox="1"/>
          <p:nvPr/>
        </p:nvSpPr>
        <p:spPr>
          <a:xfrm>
            <a:off x="3576108" y="2468756"/>
            <a:ext cx="1995054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RdbmsCatalogue</a:t>
            </a:r>
            <a:endParaRPr lang="en-US" sz="1600" dirty="0" smtClean="0"/>
          </a:p>
        </p:txBody>
      </p:sp>
      <p:cxnSp>
        <p:nvCxnSpPr>
          <p:cNvPr id="25" name="Elbow Connector 24"/>
          <p:cNvCxnSpPr>
            <a:stCxn id="8" idx="2"/>
            <a:endCxn id="13" idx="0"/>
          </p:cNvCxnSpPr>
          <p:nvPr/>
        </p:nvCxnSpPr>
        <p:spPr>
          <a:xfrm rot="16200000" flipH="1">
            <a:off x="4863902" y="2517043"/>
            <a:ext cx="526630" cy="1107164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8" name="Triangle 17"/>
          <p:cNvSpPr/>
          <p:nvPr/>
        </p:nvSpPr>
        <p:spPr>
          <a:xfrm>
            <a:off x="4447878" y="2869447"/>
            <a:ext cx="251509" cy="202589"/>
          </a:xfrm>
          <a:prstGeom prst="triangl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7884" y="4668834"/>
            <a:ext cx="825528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Conn</a:t>
            </a:r>
            <a:endParaRPr lang="en-US" sz="16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136946" y="5542167"/>
            <a:ext cx="1189435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OcciConn</a:t>
            </a:r>
            <a:endParaRPr lang="en-US" sz="16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1424647" y="5542167"/>
            <a:ext cx="1189435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SqliteConn</a:t>
            </a:r>
            <a:endParaRPr lang="en-US" sz="16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3983603" y="4668833"/>
            <a:ext cx="825528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Stmt</a:t>
            </a:r>
            <a:endParaRPr lang="en-US" sz="16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7124939" y="4668833"/>
            <a:ext cx="825528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Rset</a:t>
            </a:r>
            <a:endParaRPr lang="en-US" sz="16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462485" y="5538491"/>
            <a:ext cx="1189435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SqliteStmt</a:t>
            </a:r>
            <a:endParaRPr lang="en-US" sz="16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3174784" y="5542167"/>
            <a:ext cx="1189435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OcciStmt</a:t>
            </a:r>
            <a:endParaRPr lang="en-US" sz="16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6016069" y="5538491"/>
            <a:ext cx="1436936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OcciRset</a:t>
            </a:r>
            <a:endParaRPr lang="en-US" sz="16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7560065" y="5538491"/>
            <a:ext cx="1436936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SqliteRset</a:t>
            </a:r>
            <a:endParaRPr lang="en-US" sz="1600" dirty="0" smtClean="0"/>
          </a:p>
        </p:txBody>
      </p:sp>
      <p:cxnSp>
        <p:nvCxnSpPr>
          <p:cNvPr id="41" name="Elbow Connector 40"/>
          <p:cNvCxnSpPr>
            <a:stCxn id="32" idx="2"/>
            <a:endCxn id="34" idx="0"/>
          </p:cNvCxnSpPr>
          <p:nvPr/>
        </p:nvCxnSpPr>
        <p:spPr>
          <a:xfrm rot="16200000" flipH="1">
            <a:off x="1412617" y="4935418"/>
            <a:ext cx="534779" cy="67871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4" name="Elbow Connector 43"/>
          <p:cNvCxnSpPr>
            <a:stCxn id="35" idx="2"/>
            <a:endCxn id="37" idx="0"/>
          </p:cNvCxnSpPr>
          <p:nvPr/>
        </p:nvCxnSpPr>
        <p:spPr>
          <a:xfrm rot="16200000" flipH="1">
            <a:off x="4461233" y="4942521"/>
            <a:ext cx="531104" cy="66083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stCxn id="32" idx="2"/>
            <a:endCxn id="33" idx="0"/>
          </p:cNvCxnSpPr>
          <p:nvPr/>
        </p:nvCxnSpPr>
        <p:spPr>
          <a:xfrm rot="5400000">
            <a:off x="768767" y="4970285"/>
            <a:ext cx="534779" cy="608984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35" idx="2"/>
            <a:endCxn id="38" idx="0"/>
          </p:cNvCxnSpPr>
          <p:nvPr/>
        </p:nvCxnSpPr>
        <p:spPr>
          <a:xfrm rot="5400000">
            <a:off x="3815545" y="4961345"/>
            <a:ext cx="534780" cy="626865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4" name="Elbow Connector 53"/>
          <p:cNvCxnSpPr>
            <a:stCxn id="36" idx="2"/>
            <a:endCxn id="39" idx="0"/>
          </p:cNvCxnSpPr>
          <p:nvPr/>
        </p:nvCxnSpPr>
        <p:spPr>
          <a:xfrm rot="5400000">
            <a:off x="6870568" y="4871356"/>
            <a:ext cx="531104" cy="80316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36" idx="2"/>
            <a:endCxn id="40" idx="0"/>
          </p:cNvCxnSpPr>
          <p:nvPr/>
        </p:nvCxnSpPr>
        <p:spPr>
          <a:xfrm rot="16200000" flipH="1">
            <a:off x="7642566" y="4902524"/>
            <a:ext cx="531104" cy="740830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74" name="Triangle 73"/>
          <p:cNvSpPr/>
          <p:nvPr/>
        </p:nvSpPr>
        <p:spPr>
          <a:xfrm>
            <a:off x="4449566" y="2087327"/>
            <a:ext cx="251509" cy="202589"/>
          </a:xfrm>
          <a:prstGeom prst="triangl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6" name="Triangle 75"/>
          <p:cNvSpPr/>
          <p:nvPr/>
        </p:nvSpPr>
        <p:spPr>
          <a:xfrm>
            <a:off x="7411948" y="5072261"/>
            <a:ext cx="251509" cy="202589"/>
          </a:xfrm>
          <a:prstGeom prst="triangl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7" name="Triangle 76"/>
          <p:cNvSpPr/>
          <p:nvPr/>
        </p:nvSpPr>
        <p:spPr>
          <a:xfrm>
            <a:off x="4271162" y="5073539"/>
            <a:ext cx="251509" cy="202589"/>
          </a:xfrm>
          <a:prstGeom prst="triangl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8" name="Triangle 77"/>
          <p:cNvSpPr/>
          <p:nvPr/>
        </p:nvSpPr>
        <p:spPr>
          <a:xfrm>
            <a:off x="1214345" y="5070349"/>
            <a:ext cx="251509" cy="202589"/>
          </a:xfrm>
          <a:prstGeom prst="triangl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244549" y="4114803"/>
            <a:ext cx="8752452" cy="0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Folded Corner 81"/>
          <p:cNvSpPr/>
          <p:nvPr/>
        </p:nvSpPr>
        <p:spPr>
          <a:xfrm>
            <a:off x="5973153" y="1446084"/>
            <a:ext cx="1118260" cy="322243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smtClean="0"/>
              <a:t>The interface</a:t>
            </a:r>
            <a:endParaRPr lang="en-US" sz="1200" dirty="0"/>
          </a:p>
        </p:txBody>
      </p:sp>
      <p:sp>
        <p:nvSpPr>
          <p:cNvPr id="83" name="Folded Corner 82"/>
          <p:cNvSpPr/>
          <p:nvPr/>
        </p:nvSpPr>
        <p:spPr>
          <a:xfrm>
            <a:off x="5997450" y="2254354"/>
            <a:ext cx="2187926" cy="320358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 smtClean="0"/>
              <a:t>Implements 99% of the SQL</a:t>
            </a:r>
            <a:endParaRPr lang="en-US" sz="1200" dirty="0"/>
          </a:p>
        </p:txBody>
      </p:sp>
      <p:sp>
        <p:nvSpPr>
          <p:cNvPr id="84" name="Folded Corner 83"/>
          <p:cNvSpPr/>
          <p:nvPr/>
        </p:nvSpPr>
        <p:spPr>
          <a:xfrm>
            <a:off x="7113888" y="3096169"/>
            <a:ext cx="1559685" cy="337209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 smtClean="0"/>
              <a:t>SQLite specific SQL</a:t>
            </a:r>
          </a:p>
        </p:txBody>
      </p:sp>
      <p:sp>
        <p:nvSpPr>
          <p:cNvPr id="86" name="Folded Corner 85"/>
          <p:cNvSpPr/>
          <p:nvPr/>
        </p:nvSpPr>
        <p:spPr>
          <a:xfrm>
            <a:off x="697436" y="3093978"/>
            <a:ext cx="1536835" cy="341589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 smtClean="0"/>
              <a:t>Oracle specific SQL</a:t>
            </a:r>
          </a:p>
        </p:txBody>
      </p:sp>
      <p:cxnSp>
        <p:nvCxnSpPr>
          <p:cNvPr id="88" name="Straight Connector 87"/>
          <p:cNvCxnSpPr>
            <a:stCxn id="84" idx="1"/>
            <a:endCxn id="13" idx="3"/>
          </p:cNvCxnSpPr>
          <p:nvPr/>
        </p:nvCxnSpPr>
        <p:spPr>
          <a:xfrm flipH="1">
            <a:off x="6678326" y="3264774"/>
            <a:ext cx="435562" cy="23844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3" idx="1"/>
            <a:endCxn id="8" idx="3"/>
          </p:cNvCxnSpPr>
          <p:nvPr/>
        </p:nvCxnSpPr>
        <p:spPr>
          <a:xfrm flipH="1">
            <a:off x="5571162" y="2414533"/>
            <a:ext cx="426288" cy="2235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2" idx="1"/>
            <a:endCxn id="7" idx="3"/>
          </p:cNvCxnSpPr>
          <p:nvPr/>
        </p:nvCxnSpPr>
        <p:spPr>
          <a:xfrm flipH="1">
            <a:off x="5577361" y="1607206"/>
            <a:ext cx="395792" cy="16108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2" idx="1"/>
            <a:endCxn id="86" idx="3"/>
          </p:cNvCxnSpPr>
          <p:nvPr/>
        </p:nvCxnSpPr>
        <p:spPr>
          <a:xfrm flipH="1" flipV="1">
            <a:off x="2234271" y="3264773"/>
            <a:ext cx="379811" cy="23844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6946" y="4134992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EB3D4"/>
                </a:solidFill>
              </a:rPr>
              <a:t>RDBMS library</a:t>
            </a:r>
            <a:endParaRPr lang="en-US" dirty="0">
              <a:solidFill>
                <a:srgbClr val="8EB3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307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98174"/>
            <a:ext cx="8226854" cy="518629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Cristina</a:t>
            </a:r>
          </a:p>
          <a:p>
            <a:pPr lvl="1"/>
            <a:r>
              <a:rPr lang="en-US" dirty="0" smtClean="0"/>
              <a:t>Recommended Access Order for CASTOR and CTA</a:t>
            </a:r>
          </a:p>
          <a:p>
            <a:pPr lvl="1"/>
            <a:r>
              <a:rPr lang="en-US" dirty="0"/>
              <a:t>Low-level tape </a:t>
            </a:r>
            <a:r>
              <a:rPr lang="en-US" dirty="0" smtClean="0"/>
              <a:t>developments</a:t>
            </a:r>
          </a:p>
          <a:p>
            <a:r>
              <a:rPr lang="en-US" dirty="0" smtClean="0"/>
              <a:t>Michael</a:t>
            </a:r>
          </a:p>
          <a:p>
            <a:pPr lvl="1"/>
            <a:r>
              <a:rPr lang="en-US" dirty="0" smtClean="0"/>
              <a:t>The EOS/CTA interface</a:t>
            </a:r>
          </a:p>
          <a:p>
            <a:pPr lvl="1"/>
            <a:r>
              <a:rPr lang="en-US" dirty="0" smtClean="0"/>
              <a:t>The CTA front-end</a:t>
            </a:r>
          </a:p>
          <a:p>
            <a:r>
              <a:rPr lang="en-US" dirty="0" smtClean="0"/>
              <a:t>Julien</a:t>
            </a:r>
          </a:p>
          <a:p>
            <a:pPr lvl="1"/>
            <a:r>
              <a:rPr lang="en-US" dirty="0" smtClean="0"/>
              <a:t>Continuous Integration system</a:t>
            </a:r>
          </a:p>
          <a:p>
            <a:pPr lvl="1"/>
            <a:r>
              <a:rPr lang="en-US" dirty="0" smtClean="0"/>
              <a:t>System test infrastructure</a:t>
            </a:r>
          </a:p>
          <a:p>
            <a:r>
              <a:rPr lang="en-US" dirty="0" smtClean="0"/>
              <a:t>Eric</a:t>
            </a:r>
          </a:p>
          <a:p>
            <a:pPr lvl="1"/>
            <a:r>
              <a:rPr lang="en-US" dirty="0" smtClean="0"/>
              <a:t>Main architect</a:t>
            </a:r>
          </a:p>
          <a:p>
            <a:pPr lvl="1"/>
            <a:r>
              <a:rPr lang="en-US" dirty="0" smtClean="0"/>
              <a:t>Tape server developments</a:t>
            </a:r>
          </a:p>
          <a:p>
            <a:r>
              <a:rPr lang="en-US" dirty="0" smtClean="0"/>
              <a:t>Steve</a:t>
            </a:r>
          </a:p>
          <a:p>
            <a:pPr lvl="1"/>
            <a:r>
              <a:rPr lang="en-US" dirty="0" smtClean="0"/>
              <a:t>Project leader</a:t>
            </a:r>
          </a:p>
          <a:p>
            <a:pPr lvl="1"/>
            <a:r>
              <a:rPr lang="en-US" dirty="0" smtClean="0"/>
              <a:t>CTA catalogue developments</a:t>
            </a:r>
          </a:p>
          <a:p>
            <a:r>
              <a:rPr lang="en-US" dirty="0" smtClean="0"/>
              <a:t>Anastasia – Joins in September 2017</a:t>
            </a:r>
          </a:p>
          <a:p>
            <a:pPr lvl="1"/>
            <a:r>
              <a:rPr lang="en-US" dirty="0" smtClean="0"/>
              <a:t>Tape library control software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CASTOR face to face workshop 2017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64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25606"/>
            <a:ext cx="8572500" cy="4667421"/>
          </a:xfrm>
        </p:spPr>
        <p:txBody>
          <a:bodyPr>
            <a:normAutofit/>
          </a:bodyPr>
          <a:lstStyle/>
          <a:p>
            <a:r>
              <a:rPr lang="en-US" dirty="0" smtClean="0"/>
              <a:t>Archive additional copies of AFS backups</a:t>
            </a:r>
          </a:p>
          <a:p>
            <a:r>
              <a:rPr lang="en-US" dirty="0" err="1" smtClean="0"/>
              <a:t>Vlado</a:t>
            </a:r>
            <a:r>
              <a:rPr lang="en-US" dirty="0" smtClean="0"/>
              <a:t> is in charge of the EOS/CTA installation</a:t>
            </a:r>
          </a:p>
          <a:p>
            <a:r>
              <a:rPr lang="en-US" dirty="0" smtClean="0"/>
              <a:t>Performance requirements</a:t>
            </a:r>
          </a:p>
          <a:p>
            <a:pPr lvl="1"/>
            <a:r>
              <a:rPr lang="en-US" dirty="0" smtClean="0"/>
              <a:t>Average archival rate = 0.3 Hz</a:t>
            </a:r>
          </a:p>
          <a:p>
            <a:pPr lvl="1"/>
            <a:r>
              <a:rPr lang="en-US" dirty="0" smtClean="0"/>
              <a:t>Average data throughput = 780 MB/s</a:t>
            </a:r>
          </a:p>
          <a:p>
            <a:pPr lvl="1"/>
            <a:r>
              <a:rPr lang="en-US" dirty="0" smtClean="0"/>
              <a:t>Peak archival rate = 2.4 Hz</a:t>
            </a:r>
          </a:p>
          <a:p>
            <a:pPr lvl="1"/>
            <a:r>
              <a:rPr lang="en-US" dirty="0" smtClean="0"/>
              <a:t>Peak data throughput = 2.4 GB/s</a:t>
            </a:r>
          </a:p>
          <a:p>
            <a:r>
              <a:rPr lang="en-US" dirty="0" smtClean="0"/>
              <a:t>Planned to start by 1</a:t>
            </a:r>
            <a:r>
              <a:rPr lang="en-US" baseline="30000" dirty="0" smtClean="0"/>
              <a:t>st</a:t>
            </a:r>
            <a:r>
              <a:rPr lang="en-US" dirty="0" smtClean="0"/>
              <a:t> June 2017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CASTOR face to face workshop 2017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0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1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25606"/>
            <a:ext cx="8503920" cy="466742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Using the CI features of CERN </a:t>
            </a:r>
            <a:r>
              <a:rPr lang="en-US" dirty="0" err="1" smtClean="0"/>
              <a:t>GitLab</a:t>
            </a:r>
            <a:r>
              <a:rPr lang="en-US" dirty="0" smtClean="0"/>
              <a:t> service</a:t>
            </a:r>
          </a:p>
          <a:p>
            <a:pPr lvl="1"/>
            <a:r>
              <a:rPr lang="en-US" dirty="0" smtClean="0"/>
              <a:t>Automatic builds, unit-tests and a system test</a:t>
            </a:r>
          </a:p>
          <a:p>
            <a:r>
              <a:rPr lang="en-US" dirty="0" smtClean="0"/>
              <a:t>Automated system test infrastructure</a:t>
            </a:r>
          </a:p>
          <a:p>
            <a:pPr lvl="1"/>
            <a:r>
              <a:rPr lang="en-US" dirty="0" smtClean="0"/>
              <a:t>Kubernetes based</a:t>
            </a:r>
          </a:p>
          <a:p>
            <a:pPr lvl="1"/>
            <a:r>
              <a:rPr lang="en-US" dirty="0" smtClean="0"/>
              <a:t>Can be extended to use real tape hardware</a:t>
            </a:r>
          </a:p>
          <a:p>
            <a:r>
              <a:rPr lang="en-US" dirty="0" smtClean="0"/>
              <a:t>Currently adding planned performance improvements to CTA</a:t>
            </a:r>
          </a:p>
          <a:p>
            <a:r>
              <a:rPr lang="en-US" dirty="0" smtClean="0"/>
              <a:t>Currently smoothing some rough edges to help in the deployment of CTA</a:t>
            </a:r>
          </a:p>
          <a:p>
            <a:r>
              <a:rPr lang="en-US" dirty="0" smtClean="0"/>
              <a:t>Developing RAO for CASTOR and CTA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CASTOR face to face workshop 2017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work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85183"/>
      </p:ext>
    </p:extLst>
  </p:cSld>
  <p:clrMapOvr>
    <a:masterClrMapping/>
  </p:clrMapOvr>
</p:sld>
</file>

<file path=ppt/theme/theme1.xml><?xml version="1.0" encoding="utf-8"?>
<a:theme xmlns:a="http://schemas.openxmlformats.org/drawingml/2006/main" name="CERNCorporate4-3">
  <a:themeElements>
    <a:clrScheme name="CERN 1">
      <a:dk1>
        <a:srgbClr val="0055A0"/>
      </a:dk1>
      <a:lt1>
        <a:sysClr val="window" lastClr="FFFFFF"/>
      </a:lt1>
      <a:dk2>
        <a:srgbClr val="0055A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ADD9D3DA753F45BA1DF598EF8B456E" ma:contentTypeVersion="0" ma:contentTypeDescription="Create a new document." ma:contentTypeScope="" ma:versionID="1a63f4670ed0d7c360e45eeadfb4e87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4dc5db631eda1d9dcc76d60df50418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F2B4F7-DCF9-44DA-A8AB-5A746CF4B7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833B33-7747-4C83-98B4-15C3D3C8E55E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FAA1CDA-BE7C-4E71-89B9-D8B6BE56D5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443</Words>
  <Application>Microsoft Macintosh PowerPoint</Application>
  <PresentationFormat>On-screen Show (4:3)</PresentationFormat>
  <Paragraphs>92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Arial</vt:lpstr>
      <vt:lpstr>CERNCorporate4-3</vt:lpstr>
      <vt:lpstr>CTA: CERN Tape Archive Adding front-ends and back-ends Status report</vt:lpstr>
      <vt:lpstr>Adding disk front-ends</vt:lpstr>
      <vt:lpstr>Adding database back-ends part 1</vt:lpstr>
      <vt:lpstr>Adding database back-ends part 2</vt:lpstr>
      <vt:lpstr>Team status</vt:lpstr>
      <vt:lpstr>Release 0 status</vt:lpstr>
      <vt:lpstr>Development work status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2017-05-12T08:47:34Z</cp:lastPrinted>
  <dcterms:created xsi:type="dcterms:W3CDTF">2015-07-07T14:27:37Z</dcterms:created>
  <dcterms:modified xsi:type="dcterms:W3CDTF">2017-05-12T08:47:42Z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0x010100A6ADD9D3DA753F45BA1DF598EF8B456E</vt:lpwstr>
  </property>
  <property fmtid="{D5CDD505-2E9C-101B-9397-08002B2CF9AE}" pid="3" name="IsMyDocuments">
    <vt:bool>true</vt:bool>
  </property>
</Properties>
</file>