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18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4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02359432"/>
              </p:ext>
            </p:extLst>
          </p:nvPr>
        </p:nvSpPr>
        <p:spPr/>
        <p:txBody>
          <a:bodyPr/>
          <a:lstStyle/>
          <a:p>
            <a:r>
              <a:rPr lang="en-US" sz="4800" dirty="0"/>
              <a:t>Catalogue schema migration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866016775"/>
              </p:ext>
            </p:extLst>
          </p:nvPr>
        </p:nvSpPr>
        <p:spPr/>
        <p:txBody>
          <a:bodyPr/>
          <a:lstStyle/>
          <a:p>
            <a:r>
              <a:rPr lang="en-US" dirty="0"/>
              <a:t>Presented by Cedric CAFFY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48261319"/>
              </p:ext>
            </p:extLst>
          </p:nvPr>
        </p:nvSpPr>
        <p:spPr>
          <a:xfrm>
            <a:off x="1104900" y="2143125"/>
            <a:ext cx="11467371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1.3 Migration 1.0 to 1.1</a:t>
            </a:r>
          </a:p>
          <a:p>
            <a:pPr marL="0" indent="0">
              <a:buNone/>
            </a:pPr>
            <a:r>
              <a:rPr lang="en-US" sz="1800" dirty="0"/>
              <a:t>  1.3.3 Update the schema</a:t>
            </a: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  <p:pic>
        <p:nvPicPr>
          <p:cNvPr id="5" name="Picture 6" descr="ChangeLogFile1.0To1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30" y="3074240"/>
            <a:ext cx="9835474" cy="36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5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44015219"/>
              </p:ext>
            </p:extLst>
          </p:nvPr>
        </p:nvSpPr>
        <p:spPr>
          <a:xfrm>
            <a:off x="1104900" y="2143125"/>
            <a:ext cx="11467371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1.3 Migration 1.0 to 1.1</a:t>
            </a:r>
          </a:p>
          <a:p>
            <a:pPr marL="0" indent="0">
              <a:buNone/>
            </a:pPr>
            <a:r>
              <a:rPr lang="en-US" sz="1800" dirty="0"/>
              <a:t>  1.3.3 Update the schema</a:t>
            </a: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  <p:pic>
        <p:nvPicPr>
          <p:cNvPr id="6" name="Picture 6" descr="updateSuccessfu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1" y="3390900"/>
            <a:ext cx="11736701" cy="61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15433677"/>
              </p:ext>
            </p:extLst>
          </p:nvPr>
        </p:nvSpPr>
        <p:spPr>
          <a:xfrm>
            <a:off x="1104900" y="2143125"/>
            <a:ext cx="11467371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1.3 Migration 1.0 to 1.1</a:t>
            </a:r>
          </a:p>
          <a:p>
            <a:pPr marL="0" indent="0">
              <a:buNone/>
            </a:pPr>
            <a:r>
              <a:rPr lang="en-US" sz="1800" dirty="0"/>
              <a:t>  1.3.4 Rollback</a:t>
            </a: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  <p:pic>
        <p:nvPicPr>
          <p:cNvPr id="5" name="Picture 6" descr="rollbackSuccessfu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22" y="2990850"/>
            <a:ext cx="8574817" cy="37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5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25666123"/>
              </p:ext>
            </p:extLst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9725627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2.1 Backward-compatible modifications</a:t>
            </a:r>
          </a:p>
          <a:p>
            <a:pPr lvl="1"/>
            <a:r>
              <a:rPr lang="en-US" dirty="0"/>
              <a:t>The new database schema can be used by the old and the new version of CTA</a:t>
            </a:r>
          </a:p>
          <a:p>
            <a:pPr lvl="2"/>
            <a:r>
              <a:rPr lang="en-US" dirty="0"/>
              <a:t>Add a TABLE or a VIEW</a:t>
            </a:r>
          </a:p>
          <a:p>
            <a:pPr lvl="2"/>
            <a:r>
              <a:rPr lang="en-US" dirty="0"/>
              <a:t>Add a COLUMN</a:t>
            </a:r>
          </a:p>
          <a:p>
            <a:pPr lvl="2"/>
            <a:r>
              <a:rPr lang="en-US" dirty="0"/>
              <a:t>Remove a COLUMN that is not used by the old nor the new version of CTA</a:t>
            </a:r>
          </a:p>
          <a:p>
            <a:pPr lvl="2"/>
            <a:r>
              <a:rPr lang="en-US" dirty="0"/>
              <a:t>Remove a CONSTRAINT</a:t>
            </a:r>
          </a:p>
        </p:txBody>
      </p:sp>
    </p:spTree>
    <p:extLst>
      <p:ext uri="{BB962C8B-B14F-4D97-AF65-F5344CB8AC3E}">
        <p14:creationId xmlns:p14="http://schemas.microsoft.com/office/powerpoint/2010/main" val="10066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5500728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2.1 Backward-compatible modifications</a:t>
            </a:r>
          </a:p>
          <a:p>
            <a:pPr lvl="1"/>
            <a:r>
              <a:rPr lang="en-US" dirty="0"/>
              <a:t>Migration procedure</a:t>
            </a:r>
          </a:p>
          <a:p>
            <a:pPr marL="1200150" lvl="2" indent="-342900">
              <a:buAutoNum type="arabicPeriod"/>
            </a:pPr>
            <a:r>
              <a:rPr lang="en-US" dirty="0"/>
              <a:t>Backup database ?</a:t>
            </a:r>
          </a:p>
          <a:p>
            <a:pPr marL="1200150" lvl="2" indent="-342900">
              <a:buAutoNum type="arabicPeriod"/>
            </a:pPr>
            <a:r>
              <a:rPr lang="en-US" dirty="0"/>
              <a:t>Execute update with </a:t>
            </a:r>
            <a:r>
              <a:rPr lang="en-US" dirty="0" err="1"/>
              <a:t>Liquibase</a:t>
            </a:r>
          </a:p>
          <a:p>
            <a:pPr marL="1200150" lvl="2" indent="-342900">
              <a:buAutoNum type="arabicPeriod"/>
            </a:pPr>
            <a:r>
              <a:rPr lang="en-US" dirty="0"/>
              <a:t>Use the </a:t>
            </a:r>
            <a:r>
              <a:rPr lang="en-US" dirty="0" err="1">
                <a:latin typeface="Courier New"/>
                <a:cs typeface="Courier New"/>
              </a:rPr>
              <a:t>cta</a:t>
            </a:r>
            <a:r>
              <a:rPr lang="en-US" dirty="0">
                <a:latin typeface="Courier New"/>
                <a:cs typeface="Courier New"/>
              </a:rPr>
              <a:t>-catalogue-schema-verify</a:t>
            </a:r>
            <a:r>
              <a:rPr lang="en-US" dirty="0"/>
              <a:t> tool in order to verify the migration is successful</a:t>
            </a:r>
          </a:p>
          <a:p>
            <a:pPr marL="120015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0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1064534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2.2 Backward-incompatible modifications</a:t>
            </a:r>
          </a:p>
          <a:p>
            <a:pPr lvl="1"/>
            <a:r>
              <a:rPr lang="en-US" dirty="0"/>
              <a:t>Database schema is modified in a way that it can not be used by the old version of CTA</a:t>
            </a:r>
          </a:p>
          <a:p>
            <a:pPr marL="1200150" lvl="2" indent="-342900"/>
            <a:r>
              <a:rPr lang="en-US" dirty="0"/>
              <a:t>Rename a COLUMN, a TABLE or a VIEW</a:t>
            </a:r>
          </a:p>
          <a:p>
            <a:pPr marL="1200150" lvl="2" indent="-342900"/>
            <a:r>
              <a:rPr lang="en-US" dirty="0"/>
              <a:t>Change the data type of a COLUMN</a:t>
            </a:r>
          </a:p>
          <a:p>
            <a:pPr marL="1200150" lvl="2" indent="-342900"/>
            <a:r>
              <a:rPr lang="en-US" dirty="0"/>
              <a:t>Remove a COLUMN, a TABLE or a VIEW that is still used by the old version of CTA</a:t>
            </a:r>
          </a:p>
          <a:p>
            <a:pPr marL="120015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1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595246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2.2 Backward-incompatible modifications</a:t>
            </a:r>
          </a:p>
          <a:p>
            <a:pPr marL="1200150" lvl="2" indent="-342900"/>
            <a:r>
              <a:rPr lang="en-US" sz="1800" dirty="0"/>
              <a:t>Rename a COLUMN, a TABLE or a VIEW</a:t>
            </a:r>
          </a:p>
          <a:p>
            <a:pPr marL="857250" lvl="2" indent="0">
              <a:buNone/>
            </a:pPr>
            <a:r>
              <a:rPr lang="en-US" sz="1800" dirty="0"/>
              <a:t>(COLUMN taken as example)</a:t>
            </a:r>
          </a:p>
          <a:p>
            <a:pPr marL="1657350" lvl="3" indent="-342900">
              <a:buAutoNum type="arabicPeriod"/>
            </a:pPr>
            <a:r>
              <a:rPr lang="en-US" sz="1600" dirty="0"/>
              <a:t>Add the COLUMN the with the new name and same datatype as the old one</a:t>
            </a:r>
          </a:p>
          <a:p>
            <a:pPr marL="1657350" lvl="3" indent="-342900">
              <a:buAutoNum type="arabicPeriod"/>
            </a:pPr>
            <a:r>
              <a:rPr lang="en-US" sz="1600" dirty="0"/>
              <a:t>Copy data from the old COLUMN to the new one </a:t>
            </a:r>
          </a:p>
          <a:p>
            <a:pPr marL="1771650" lvl="4" indent="0">
              <a:buNone/>
            </a:pPr>
            <a:r>
              <a:rPr lang="en-US" sz="1600" dirty="0"/>
              <a:t>=&gt; Add trigger to sync between both columns ?</a:t>
            </a:r>
          </a:p>
          <a:p>
            <a:pPr marL="1771650" lvl="4" indent="0">
              <a:buNone/>
            </a:pPr>
            <a:r>
              <a:rPr lang="en-US" sz="1600" dirty="0"/>
              <a:t>=&gt; If triggers not supported : two versions of CTA should be released</a:t>
            </a:r>
          </a:p>
          <a:p>
            <a:pPr marL="1657350" lvl="3" indent="-342900">
              <a:buAutoNum type="arabicPeriod"/>
            </a:pPr>
            <a:r>
              <a:rPr lang="en-US" sz="1600" dirty="0"/>
              <a:t>Update CTA_CATALOGUE version</a:t>
            </a:r>
          </a:p>
          <a:p>
            <a:pPr marL="1657350" lvl="3" indent="-342900">
              <a:buAutoNum type="arabicPeriod"/>
            </a:pPr>
            <a:r>
              <a:rPr lang="en-US" sz="1600" dirty="0">
                <a:latin typeface="Century Gothic"/>
                <a:cs typeface="Arial"/>
              </a:rPr>
              <a:t>Update all CTA components with the new version of CTA</a:t>
            </a:r>
          </a:p>
          <a:p>
            <a:pPr marL="1657350" lvl="3" indent="-342900">
              <a:buAutoNum type="arabi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9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7172746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2.2 Backward-incompatible modifications</a:t>
            </a:r>
          </a:p>
          <a:p>
            <a:pPr marL="1200150" lvl="2" indent="-342900"/>
            <a:r>
              <a:rPr lang="en-US" sz="1800" dirty="0"/>
              <a:t>Change the data type of a COLUMN</a:t>
            </a:r>
          </a:p>
          <a:p>
            <a:pPr marL="1657350" lvl="3" indent="-342900"/>
            <a:r>
              <a:rPr lang="en-US" sz="1600" dirty="0"/>
              <a:t>Same</a:t>
            </a:r>
            <a:r>
              <a:rPr lang="en-US" sz="1600" dirty="0">
                <a:latin typeface="Century Gothic"/>
                <a:cs typeface="Arial"/>
              </a:rPr>
              <a:t> as previously, but we need to convert the values in between</a:t>
            </a:r>
          </a:p>
          <a:p>
            <a:pPr marL="1657350" lvl="3" indent="-342900">
              <a:buAutoNum type="arabi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0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3034088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2.2 Backward-incompatible modifications</a:t>
            </a:r>
          </a:p>
          <a:p>
            <a:pPr marL="1200150" lvl="2" indent="-342900"/>
            <a:r>
              <a:rPr lang="en-US" sz="1800" dirty="0"/>
              <a:t>Remove a COLUMN, a TABLE or a VIEW</a:t>
            </a:r>
          </a:p>
          <a:p>
            <a:pPr marL="1657350" lvl="3" indent="-342900">
              <a:buAutoNum type="arabicPeriod"/>
            </a:pPr>
            <a:r>
              <a:rPr lang="en-US" sz="1600" dirty="0"/>
              <a:t>Update </a:t>
            </a:r>
            <a:r>
              <a:rPr lang="en-US" sz="1600" b="1" dirty="0"/>
              <a:t>all </a:t>
            </a:r>
            <a:r>
              <a:rPr lang="en-US" sz="1600" dirty="0"/>
              <a:t>CTA components</a:t>
            </a:r>
          </a:p>
          <a:p>
            <a:pPr marL="2114550" lvl="4" indent="-342900"/>
            <a:r>
              <a:rPr lang="en-US" sz="1600" dirty="0"/>
              <a:t>With the old schema version number associated to it</a:t>
            </a:r>
          </a:p>
          <a:p>
            <a:pPr marL="1657350" lvl="3" indent="-342900">
              <a:buAutoNum type="arabicPeriod"/>
            </a:pPr>
            <a:r>
              <a:rPr lang="en-US" sz="1600" dirty="0"/>
              <a:t>Run the migration tool</a:t>
            </a:r>
          </a:p>
          <a:p>
            <a:pPr marL="1657350" lvl="3" indent="-342900">
              <a:buAutoNum type="arabicPeriod"/>
            </a:pPr>
            <a:r>
              <a:rPr lang="en-US" sz="1600" dirty="0"/>
              <a:t>Update all CTA components in order to change the schema version it is supposed to run against</a:t>
            </a:r>
          </a:p>
        </p:txBody>
      </p:sp>
    </p:spTree>
    <p:extLst>
      <p:ext uri="{BB962C8B-B14F-4D97-AF65-F5344CB8AC3E}">
        <p14:creationId xmlns:p14="http://schemas.microsoft.com/office/powerpoint/2010/main" val="208103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1458030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2.2 Backward-incompatible modification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Complexity of these modifications require a case-by-case migration plan</a:t>
            </a:r>
          </a:p>
          <a:p>
            <a:pPr lvl="2"/>
            <a:r>
              <a:rPr lang="en-US" dirty="0"/>
              <a:t>Create </a:t>
            </a:r>
            <a:r>
              <a:rPr lang="en-US" i="1" dirty="0"/>
              <a:t>transition</a:t>
            </a:r>
            <a:r>
              <a:rPr lang="en-US" dirty="0"/>
              <a:t> </a:t>
            </a:r>
            <a:r>
              <a:rPr lang="en-US" i="1" dirty="0"/>
              <a:t>version </a:t>
            </a:r>
            <a:r>
              <a:rPr lang="en-US" dirty="0"/>
              <a:t>of CTA that can run against "in-between" schema</a:t>
            </a:r>
          </a:p>
          <a:p>
            <a:pPr lvl="2"/>
            <a:r>
              <a:rPr lang="en-US" dirty="0"/>
              <a:t>Inform the user that a complex migration can be run only once and will not be </a:t>
            </a:r>
            <a:r>
              <a:rPr lang="en-US" dirty="0" err="1"/>
              <a:t>rollbackable</a:t>
            </a:r>
          </a:p>
          <a:p>
            <a:pPr lvl="2"/>
            <a:r>
              <a:rPr lang="en-US" dirty="0"/>
              <a:t>Each complex migration could be documented in </a:t>
            </a:r>
            <a:r>
              <a:rPr lang="en-US" dirty="0" err="1"/>
              <a:t>eoscta</a:t>
            </a:r>
            <a:r>
              <a:rPr lang="en-US" dirty="0"/>
              <a:t>-docs</a:t>
            </a:r>
          </a:p>
          <a:p>
            <a:pPr lvl="3"/>
            <a:r>
              <a:rPr lang="en-US" dirty="0"/>
              <a:t>Create topic like "Migration from database schema version 1.6 to 2.0"</a:t>
            </a:r>
          </a:p>
        </p:txBody>
      </p:sp>
    </p:spTree>
    <p:extLst>
      <p:ext uri="{BB962C8B-B14F-4D97-AF65-F5344CB8AC3E}">
        <p14:creationId xmlns:p14="http://schemas.microsoft.com/office/powerpoint/2010/main" val="26012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89387354"/>
              </p:ext>
            </p:ext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74940004"/>
              </p:ext>
            </p:extLst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Liquibase</a:t>
            </a:r>
          </a:p>
          <a:p>
            <a:pPr marL="857250" lvl="1" indent="-457200">
              <a:buAutoNum type="arabicPeriod"/>
            </a:pPr>
            <a:r>
              <a:rPr lang="en-US" dirty="0"/>
              <a:t>How it works</a:t>
            </a:r>
          </a:p>
          <a:p>
            <a:pPr marL="1257300" lvl="2" indent="-457200">
              <a:buAutoNum type="arabicPeriod"/>
            </a:pPr>
            <a:r>
              <a:rPr lang="en-US" dirty="0"/>
              <a:t>Changelog file</a:t>
            </a:r>
          </a:p>
          <a:p>
            <a:pPr marL="1257300" lvl="2" indent="-457200">
              <a:buAutoNum type="arabicPeriod"/>
            </a:pPr>
            <a:r>
              <a:rPr lang="en-US" dirty="0"/>
              <a:t>Configuration file</a:t>
            </a:r>
          </a:p>
          <a:p>
            <a:pPr marL="1257300" lvl="2" indent="-457200">
              <a:buAutoNum type="arabicPeriod"/>
            </a:pPr>
            <a:r>
              <a:rPr lang="en-US" dirty="0"/>
              <a:t>Tracking tables</a:t>
            </a:r>
          </a:p>
          <a:p>
            <a:pPr marL="857250" lvl="1" indent="-457200">
              <a:buAutoNum type="arabicPeriod"/>
            </a:pPr>
            <a:r>
              <a:rPr lang="en-US" dirty="0"/>
              <a:t>Run the tool</a:t>
            </a:r>
          </a:p>
          <a:p>
            <a:pPr marL="1257300" lvl="2" indent="-457200">
              <a:buAutoNum type="arabicPeriod"/>
            </a:pPr>
            <a:r>
              <a:rPr lang="en-US" dirty="0"/>
              <a:t>Command line format</a:t>
            </a:r>
          </a:p>
          <a:p>
            <a:pPr marL="857250" lvl="1" indent="-457200">
              <a:buAutoNum type="arabicPeriod"/>
            </a:pPr>
            <a:r>
              <a:rPr lang="en-US" dirty="0"/>
              <a:t>Migration 1.0 to 1.1</a:t>
            </a:r>
          </a:p>
          <a:p>
            <a:pPr marL="1257300" lvl="2" indent="-457200">
              <a:buAutoNum type="arabicPeriod"/>
            </a:pPr>
            <a:r>
              <a:rPr lang="en-US" dirty="0"/>
              <a:t>Structure of the migration folder</a:t>
            </a:r>
          </a:p>
          <a:p>
            <a:pPr marL="1257300" lvl="2" indent="-457200">
              <a:buAutoNum type="arabicPeriod"/>
            </a:pPr>
            <a:r>
              <a:rPr lang="en-US" dirty="0"/>
              <a:t>Changelog file</a:t>
            </a:r>
          </a:p>
          <a:p>
            <a:pPr marL="1257300" lvl="2" indent="-457200">
              <a:buAutoNum type="arabicPeriod"/>
            </a:pPr>
            <a:r>
              <a:rPr lang="en-US" dirty="0"/>
              <a:t>Update schema</a:t>
            </a:r>
          </a:p>
          <a:p>
            <a:pPr marL="1257300" lvl="2" indent="-457200">
              <a:buAutoNum type="arabicPeriod"/>
            </a:pPr>
            <a:r>
              <a:rPr lang="en-US" dirty="0"/>
              <a:t>Rollback</a:t>
            </a:r>
          </a:p>
          <a:p>
            <a:pPr marL="457200" indent="-457200">
              <a:buAutoNum type="arabicPeriod"/>
            </a:pPr>
            <a:r>
              <a:rPr lang="en-US" dirty="0"/>
              <a:t>Migration procedures</a:t>
            </a:r>
          </a:p>
          <a:p>
            <a:pPr marL="857250" lvl="1" indent="-457200">
              <a:buAutoNum type="arabicPeriod"/>
            </a:pPr>
            <a:r>
              <a:rPr lang="en-US" dirty="0"/>
              <a:t>Backward-compatible modifications</a:t>
            </a:r>
          </a:p>
          <a:p>
            <a:pPr marL="857250" lvl="1" indent="-457200">
              <a:buAutoNum type="arabicPeriod"/>
            </a:pPr>
            <a:r>
              <a:rPr lang="en-US" dirty="0"/>
              <a:t>Backward-incompatible  modifications</a:t>
            </a:r>
          </a:p>
          <a:p>
            <a:pPr marL="857250" lvl="1" indent="-457200">
              <a:buAutoNum type="arabicPeriod"/>
            </a:pPr>
            <a:r>
              <a:rPr lang="en-US" dirty="0"/>
              <a:t>Migration on different database types</a:t>
            </a:r>
          </a:p>
          <a:p>
            <a:pPr marL="457200" indent="-457200">
              <a:buAutoNum type="arabicPeriod"/>
            </a:pPr>
            <a:r>
              <a:rPr lang="en-US" dirty="0"/>
              <a:t>GO / NO GO</a:t>
            </a:r>
          </a:p>
          <a:p>
            <a:pPr marL="85725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1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Migration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52468163"/>
              </p:ext>
            </p:extLst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2.3 Migration on different database types</a:t>
            </a:r>
          </a:p>
          <a:p>
            <a:r>
              <a:rPr lang="en-US" dirty="0"/>
              <a:t>An easy migration on one database type can be a more tricky migration in another database type</a:t>
            </a:r>
          </a:p>
          <a:p>
            <a:pPr lvl="1"/>
            <a:r>
              <a:rPr lang="en-US" dirty="0"/>
              <a:t>Example : Renaming a CONSTRAINT "x" to "y" on table A</a:t>
            </a:r>
          </a:p>
          <a:p>
            <a:pPr lvl="2"/>
            <a:r>
              <a:rPr lang="en-US" dirty="0"/>
              <a:t>ORACLE </a:t>
            </a:r>
          </a:p>
          <a:p>
            <a:pPr lvl="3"/>
            <a:r>
              <a:rPr lang="en-US" dirty="0"/>
              <a:t>ALTER TABLE A RENAME CONSTRAINT x TO y;</a:t>
            </a:r>
            <a:endParaRPr/>
          </a:p>
          <a:p>
            <a:pPr lvl="2"/>
            <a:r>
              <a:rPr lang="en-US" dirty="0"/>
              <a:t>SQLITE</a:t>
            </a:r>
          </a:p>
          <a:p>
            <a:pPr lvl="3"/>
            <a:r>
              <a:rPr lang="en-US" dirty="0"/>
              <a:t>Create a new table A-BIS that is the same as A</a:t>
            </a:r>
          </a:p>
          <a:p>
            <a:pPr lvl="3"/>
            <a:r>
              <a:rPr lang="en-US" dirty="0"/>
              <a:t>Copy content of A in A-BIS</a:t>
            </a:r>
          </a:p>
          <a:p>
            <a:pPr lvl="3"/>
            <a:r>
              <a:rPr lang="en-US" dirty="0"/>
              <a:t>DROP TABLE A</a:t>
            </a:r>
          </a:p>
          <a:p>
            <a:pPr lvl="3"/>
            <a:r>
              <a:rPr lang="en-US" dirty="0"/>
              <a:t>CREATE TABLE A with new constraint y</a:t>
            </a:r>
          </a:p>
          <a:p>
            <a:pPr lvl="1"/>
            <a:r>
              <a:rPr lang="en-US" dirty="0"/>
              <a:t>Suggestion : We do not create migration scripts as long as the related database type is not in production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40244139"/>
              </p:ext>
            </p:extLst>
          </p:nvPr>
        </p:nvSpPr>
        <p:spPr/>
        <p:txBody>
          <a:bodyPr/>
          <a:lstStyle/>
          <a:p>
            <a:r>
              <a:rPr lang="en-US" dirty="0"/>
              <a:t>3. GO / NO 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03889017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decision</a:t>
            </a:r>
          </a:p>
          <a:p>
            <a:pPr lvl="1"/>
            <a:r>
              <a:rPr lang="en-US" dirty="0"/>
              <a:t>GO ? NO GO ?</a:t>
            </a:r>
          </a:p>
          <a:p>
            <a:r>
              <a:rPr lang="en-US" dirty="0"/>
              <a:t>If GO, I will create a documentation summarizing and explaining the migration procedures in </a:t>
            </a:r>
            <a:r>
              <a:rPr lang="en-US" dirty="0" err="1"/>
              <a:t>eoscta</a:t>
            </a:r>
            <a:r>
              <a:rPr lang="en-US" dirty="0"/>
              <a:t>-docs </a:t>
            </a:r>
          </a:p>
        </p:txBody>
      </p:sp>
    </p:spTree>
    <p:extLst>
      <p:ext uri="{BB962C8B-B14F-4D97-AF65-F5344CB8AC3E}">
        <p14:creationId xmlns:p14="http://schemas.microsoft.com/office/powerpoint/2010/main" val="171162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45187234"/>
              </p:ext>
            </p:extLst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3714613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1.1 How it works</a:t>
            </a:r>
          </a:p>
          <a:p>
            <a:pPr marL="0" indent="0">
              <a:buNone/>
            </a:pPr>
            <a:r>
              <a:rPr lang="en-US" dirty="0"/>
              <a:t>  1.1.1 Changelog file</a:t>
            </a:r>
          </a:p>
          <a:p>
            <a:pPr lvl="1"/>
            <a:r>
              <a:rPr lang="en-US" dirty="0"/>
              <a:t>Text file that contains SQL Statements + </a:t>
            </a:r>
            <a:r>
              <a:rPr lang="en-US" dirty="0" err="1"/>
              <a:t>Liquibase</a:t>
            </a:r>
            <a:r>
              <a:rPr lang="en-US" dirty="0"/>
              <a:t>-related metadata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hangelog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02" y="3419475"/>
            <a:ext cx="8159156" cy="1036176"/>
          </a:xfrm>
          <a:prstGeom prst="rect">
            <a:avLst/>
          </a:prstGeom>
        </p:spPr>
      </p:pic>
      <p:pic>
        <p:nvPicPr>
          <p:cNvPr id="7" name="Picture 4" descr="liquibas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307554407"/>
              </p:ext>
            </p:extLst>
          </p:nvPr>
        </p:nvSpPr>
        <p:spPr>
          <a:xfrm>
            <a:off x="1581555" y="4133850"/>
            <a:ext cx="11467371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800" dirty="0"/>
          </a:p>
          <a:p>
            <a:r>
              <a:rPr lang="en-US" sz="1800" dirty="0" err="1"/>
              <a:t>ChangeSet</a:t>
            </a:r>
          </a:p>
          <a:p>
            <a:pPr lvl="1"/>
            <a:r>
              <a:rPr lang="en-US" sz="1600" dirty="0"/>
              <a:t>Set of changes that </a:t>
            </a:r>
            <a:r>
              <a:rPr lang="en-US" sz="1600" dirty="0" err="1"/>
              <a:t>Liquibase</a:t>
            </a:r>
            <a:r>
              <a:rPr lang="en-US" sz="1600" dirty="0"/>
              <a:t> executes within </a:t>
            </a:r>
            <a:r>
              <a:rPr lang="en-US" sz="1600" b="1" dirty="0"/>
              <a:t>one transaction</a:t>
            </a:r>
          </a:p>
          <a:p>
            <a:pPr lvl="1"/>
            <a:r>
              <a:rPr lang="en-US" sz="1600" dirty="0"/>
              <a:t>Format : </a:t>
            </a:r>
            <a:r>
              <a:rPr lang="en-US" sz="1600" dirty="0">
                <a:latin typeface="Courier New"/>
                <a:cs typeface="Courier New"/>
              </a:rPr>
              <a:t>--</a:t>
            </a:r>
            <a:r>
              <a:rPr lang="en-US" sz="1600" dirty="0" err="1">
                <a:latin typeface="Courier New"/>
                <a:cs typeface="Courier New"/>
              </a:rPr>
              <a:t>changeset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userName:id_changeSet</a:t>
            </a:r>
            <a:r>
              <a:rPr lang="en-US" sz="1600" dirty="0">
                <a:latin typeface="Courier New"/>
                <a:cs typeface="Courier New"/>
              </a:rPr>
              <a:t> [attributes]</a:t>
            </a:r>
            <a:endParaRPr lang="en-US" sz="1600" dirty="0"/>
          </a:p>
          <a:p>
            <a:pPr lvl="1"/>
            <a:r>
              <a:rPr lang="en-US" sz="1600" dirty="0"/>
              <a:t>Advice : Do not define more than one logical change per </a:t>
            </a:r>
            <a:r>
              <a:rPr lang="en-US" sz="1600" dirty="0" err="1"/>
              <a:t>changeset</a:t>
            </a:r>
          </a:p>
        </p:txBody>
      </p:sp>
    </p:spTree>
    <p:extLst>
      <p:ext uri="{BB962C8B-B14F-4D97-AF65-F5344CB8AC3E}">
        <p14:creationId xmlns:p14="http://schemas.microsoft.com/office/powerpoint/2010/main" val="164168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84079997"/>
              </p:ext>
            </p:extLst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1.1 How it works</a:t>
            </a:r>
          </a:p>
          <a:p>
            <a:pPr marL="0" indent="0">
              <a:buNone/>
            </a:pPr>
            <a:r>
              <a:rPr lang="en-US" dirty="0"/>
              <a:t>  1.1.2 Configuration file</a:t>
            </a:r>
          </a:p>
          <a:p>
            <a:pPr lvl="1"/>
            <a:r>
              <a:rPr lang="en-US" dirty="0"/>
              <a:t>Database-related .properties file</a:t>
            </a: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  <p:pic>
        <p:nvPicPr>
          <p:cNvPr id="6" name="Picture 6" descr="LiquibasePropert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12" y="3829050"/>
            <a:ext cx="5535170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1788207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1.1 How it works</a:t>
            </a:r>
          </a:p>
          <a:p>
            <a:pPr marL="0" indent="0">
              <a:buNone/>
            </a:pPr>
            <a:r>
              <a:rPr lang="en-US" dirty="0"/>
              <a:t>  1.1.3 Tracking tables</a:t>
            </a:r>
          </a:p>
          <a:p>
            <a:pPr lvl="1"/>
            <a:r>
              <a:rPr lang="en-US" dirty="0"/>
              <a:t>DATABASECHANGELOG</a:t>
            </a:r>
          </a:p>
          <a:p>
            <a:pPr lvl="2"/>
            <a:r>
              <a:rPr lang="en-US" dirty="0"/>
              <a:t>Stores information about the </a:t>
            </a:r>
            <a:r>
              <a:rPr lang="en-US" i="1" dirty="0"/>
              <a:t>modifications </a:t>
            </a:r>
            <a:r>
              <a:rPr lang="en-US" dirty="0"/>
              <a:t>applied to the database</a:t>
            </a:r>
          </a:p>
          <a:p>
            <a:pPr lvl="1"/>
            <a:r>
              <a:rPr lang="en-US" dirty="0"/>
              <a:t>DATABASECHANGELOGLOCK</a:t>
            </a:r>
          </a:p>
          <a:p>
            <a:pPr lvl="2"/>
            <a:r>
              <a:rPr lang="en-US" dirty="0"/>
              <a:t>Ensure only one instance of </a:t>
            </a:r>
            <a:r>
              <a:rPr lang="en-US" dirty="0" err="1"/>
              <a:t>Liquibase</a:t>
            </a:r>
            <a:r>
              <a:rPr lang="en-US" dirty="0"/>
              <a:t> is running at one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2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87737865"/>
              </p:ext>
            </p:extLst>
          </p:nvPr>
        </p:nvSpPr>
        <p:spPr>
          <a:xfrm>
            <a:off x="1104900" y="2143125"/>
            <a:ext cx="11467371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1.2 Run the tool</a:t>
            </a:r>
          </a:p>
          <a:p>
            <a:pPr marL="0" indent="0">
              <a:buNone/>
            </a:pPr>
            <a:r>
              <a:rPr lang="en-US" sz="1800" dirty="0"/>
              <a:t>  1.2.1 Command line format</a:t>
            </a:r>
          </a:p>
          <a:p>
            <a:pPr marL="0" indent="0">
              <a:buNone/>
            </a:pPr>
            <a:r>
              <a:rPr lang="en-US" sz="1400" i="1" dirty="0" err="1">
                <a:latin typeface="Courier New"/>
                <a:cs typeface="Courier New"/>
              </a:rPr>
              <a:t>liquibase</a:t>
            </a:r>
            <a:r>
              <a:rPr lang="en-US" sz="1400" i="1" dirty="0">
                <a:latin typeface="Courier New"/>
                <a:cs typeface="Courier New"/>
              </a:rPr>
              <a:t> --</a:t>
            </a:r>
            <a:r>
              <a:rPr lang="en-US" sz="1400" i="1" dirty="0" err="1">
                <a:latin typeface="Courier New"/>
                <a:cs typeface="Courier New"/>
              </a:rPr>
              <a:t>defaultsFile</a:t>
            </a:r>
            <a:r>
              <a:rPr lang="en-US" sz="1400" i="1" dirty="0">
                <a:latin typeface="Courier New"/>
                <a:cs typeface="Courier New"/>
              </a:rPr>
              <a:t>=</a:t>
            </a:r>
            <a:r>
              <a:rPr lang="en-US" sz="1400" i="1" dirty="0" err="1">
                <a:latin typeface="Courier New"/>
                <a:cs typeface="Courier New"/>
              </a:rPr>
              <a:t>path_to_properties</a:t>
            </a:r>
            <a:r>
              <a:rPr lang="en-US" sz="1400" i="1" dirty="0">
                <a:latin typeface="Courier New"/>
                <a:cs typeface="Courier New"/>
              </a:rPr>
              <a:t> –-</a:t>
            </a:r>
            <a:r>
              <a:rPr lang="en-US" sz="1400" i="1" dirty="0" err="1">
                <a:latin typeface="Courier New"/>
                <a:cs typeface="Courier New"/>
              </a:rPr>
              <a:t>changeLogFile</a:t>
            </a:r>
            <a:r>
              <a:rPr lang="en-US" sz="1400" i="1" dirty="0">
                <a:latin typeface="Courier New"/>
                <a:cs typeface="Courier New"/>
              </a:rPr>
              <a:t>=</a:t>
            </a:r>
            <a:r>
              <a:rPr lang="en-US" sz="1400" i="1" dirty="0" err="1">
                <a:latin typeface="Courier New"/>
                <a:cs typeface="Courier New"/>
              </a:rPr>
              <a:t>path_to_changelog_file</a:t>
            </a:r>
            <a:r>
              <a:rPr lang="en-US" sz="1400" i="1" dirty="0">
                <a:latin typeface="Courier New"/>
                <a:cs typeface="Courier New"/>
              </a:rPr>
              <a:t> &lt;command&gt;</a:t>
            </a:r>
          </a:p>
          <a:p>
            <a:pPr marL="0" indent="0">
              <a:buNone/>
            </a:pPr>
            <a:endParaRPr lang="en-US" sz="1400" i="1" dirty="0">
              <a:latin typeface="Courier New"/>
              <a:cs typeface="Courier New"/>
            </a:endParaRPr>
          </a:p>
          <a:p>
            <a:r>
              <a:rPr lang="en-US" sz="1800" i="1" dirty="0">
                <a:latin typeface="Century Gothic"/>
                <a:cs typeface="Courier New"/>
              </a:rPr>
              <a:t>&lt;command&gt;:</a:t>
            </a:r>
          </a:p>
          <a:p>
            <a:pPr lvl="1"/>
            <a:r>
              <a:rPr lang="en-US" sz="1600" i="1" dirty="0" err="1">
                <a:latin typeface="Century Gothic"/>
                <a:cs typeface="Courier New"/>
              </a:rPr>
              <a:t>updateSQL</a:t>
            </a:r>
          </a:p>
          <a:p>
            <a:pPr lvl="1"/>
            <a:r>
              <a:rPr lang="en-US" sz="1600" i="1" dirty="0">
                <a:latin typeface="Century Gothic"/>
                <a:cs typeface="Courier New"/>
              </a:rPr>
              <a:t>update</a:t>
            </a:r>
          </a:p>
          <a:p>
            <a:pPr lvl="1"/>
            <a:r>
              <a:rPr lang="en-US" sz="1600" i="1" dirty="0" err="1">
                <a:latin typeface="Century Gothic"/>
                <a:cs typeface="Courier New"/>
              </a:rPr>
              <a:t>rollbackCountSQL</a:t>
            </a:r>
          </a:p>
          <a:p>
            <a:pPr lvl="1"/>
            <a:r>
              <a:rPr lang="en-US" sz="1600" i="1" dirty="0" err="1">
                <a:latin typeface="Century Gothic"/>
                <a:cs typeface="Courier New"/>
              </a:rPr>
              <a:t>rollbackCount</a:t>
            </a:r>
          </a:p>
          <a:p>
            <a:pPr marL="0" indent="0">
              <a:buNone/>
            </a:pPr>
            <a:endParaRPr lang="en-US" sz="1800" i="1" dirty="0">
              <a:latin typeface="Century Gothic"/>
              <a:cs typeface="Courier New"/>
            </a:endParaRP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0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84468954"/>
              </p:ext>
            </p:extLst>
          </p:nvPr>
        </p:nvSpPr>
        <p:spPr>
          <a:xfrm>
            <a:off x="1104900" y="2143125"/>
            <a:ext cx="11467371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1.3 Migration 1.0 to 1.1</a:t>
            </a:r>
          </a:p>
          <a:p>
            <a:pPr lvl="1"/>
            <a:r>
              <a:rPr lang="en-US" dirty="0"/>
              <a:t>1 INDEX renaming</a:t>
            </a:r>
          </a:p>
          <a:p>
            <a:pPr lvl="1"/>
            <a:r>
              <a:rPr lang="en-US" dirty="0"/>
              <a:t>2 CONSTRAINTS renaming</a:t>
            </a:r>
          </a:p>
          <a:p>
            <a:pPr lvl="1"/>
            <a:r>
              <a:rPr lang="en-US" dirty="0"/>
              <a:t>Creation of 1 UNIQUE CONSTRAINT</a:t>
            </a:r>
          </a:p>
          <a:p>
            <a:pPr lvl="1"/>
            <a:r>
              <a:rPr lang="en-US" dirty="0"/>
              <a:t>Update SCHEMA_VERSION_MINOR</a:t>
            </a: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5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81762318"/>
              </p:ext>
            </p:extLst>
          </p:nvPr>
        </p:nvSpPr>
        <p:spPr>
          <a:xfrm>
            <a:off x="1104900" y="2143125"/>
            <a:ext cx="11467371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1.3 Migration 1.0 to 1.1</a:t>
            </a:r>
          </a:p>
          <a:p>
            <a:pPr marL="0" indent="0">
              <a:buNone/>
            </a:pPr>
            <a:r>
              <a:rPr lang="en-US" sz="1800" dirty="0"/>
              <a:t>  1.3.1 Structure of the migration folder</a:t>
            </a: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  <p:pic>
        <p:nvPicPr>
          <p:cNvPr id="6" name="Picture 6" descr="StructureMigrationF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13" y="3267075"/>
            <a:ext cx="3740342" cy="29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6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Liquibase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91511492"/>
              </p:ext>
            </p:extLst>
          </p:nvPr>
        </p:nvSpPr>
        <p:spPr>
          <a:xfrm>
            <a:off x="1104900" y="2143125"/>
            <a:ext cx="11467371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1.3 Migration 1.0 to 1.1</a:t>
            </a:r>
          </a:p>
          <a:p>
            <a:pPr marL="0" indent="0">
              <a:buNone/>
            </a:pPr>
            <a:r>
              <a:rPr lang="en-US" sz="1800" dirty="0"/>
              <a:t>  1.3.2 Changelog file</a:t>
            </a:r>
          </a:p>
        </p:txBody>
      </p:sp>
      <p:pic>
        <p:nvPicPr>
          <p:cNvPr id="4" name="Picture 4" descr="liquibas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52" y="452718"/>
            <a:ext cx="2467607" cy="1847850"/>
          </a:xfrm>
          <a:prstGeom prst="rect">
            <a:avLst/>
          </a:prstGeom>
        </p:spPr>
      </p:pic>
      <p:pic>
        <p:nvPicPr>
          <p:cNvPr id="5" name="Picture 6" descr="ChangeLogFile1.0To1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59" y="3000375"/>
            <a:ext cx="8473747" cy="36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Catalogue schema migration tool</vt:lpstr>
      <vt:lpstr>Content</vt:lpstr>
      <vt:lpstr>1. Liquibase</vt:lpstr>
      <vt:lpstr>1. Liquibase</vt:lpstr>
      <vt:lpstr>1. Liquibase</vt:lpstr>
      <vt:lpstr>1. Liquibase</vt:lpstr>
      <vt:lpstr>1. Liquibase</vt:lpstr>
      <vt:lpstr>1. Liquibase</vt:lpstr>
      <vt:lpstr>1. Liquibase</vt:lpstr>
      <vt:lpstr>1. Liquibase</vt:lpstr>
      <vt:lpstr>1. Liquibase</vt:lpstr>
      <vt:lpstr>1. Liquibase</vt:lpstr>
      <vt:lpstr>2. Migration procedures</vt:lpstr>
      <vt:lpstr>2. Migration procedures</vt:lpstr>
      <vt:lpstr>2. Migration procedures</vt:lpstr>
      <vt:lpstr>2. Migration procedures</vt:lpstr>
      <vt:lpstr>2. Migration procedures</vt:lpstr>
      <vt:lpstr>2. Migration procedures</vt:lpstr>
      <vt:lpstr>2. Migration procedures</vt:lpstr>
      <vt:lpstr>2. Migration procedures</vt:lpstr>
      <vt:lpstr>3. GO / NO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516</cp:revision>
  <dcterms:created xsi:type="dcterms:W3CDTF">2013-07-15T20:26:40Z</dcterms:created>
  <dcterms:modified xsi:type="dcterms:W3CDTF">2020-01-16T10:03:19Z</dcterms:modified>
</cp:coreProperties>
</file>