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0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32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43460-ADB5-4413-A024-36F3B6F70712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006B5-8101-43D6-8F6D-BA9DAC03C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45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43460-ADB5-4413-A024-36F3B6F70712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006B5-8101-43D6-8F6D-BA9DAC03C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510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43460-ADB5-4413-A024-36F3B6F70712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006B5-8101-43D6-8F6D-BA9DAC03C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850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43460-ADB5-4413-A024-36F3B6F70712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006B5-8101-43D6-8F6D-BA9DAC03C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92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43460-ADB5-4413-A024-36F3B6F70712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006B5-8101-43D6-8F6D-BA9DAC03C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76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43460-ADB5-4413-A024-36F3B6F70712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006B5-8101-43D6-8F6D-BA9DAC03C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867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43460-ADB5-4413-A024-36F3B6F70712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006B5-8101-43D6-8F6D-BA9DAC03C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57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43460-ADB5-4413-A024-36F3B6F70712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006B5-8101-43D6-8F6D-BA9DAC03C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905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43460-ADB5-4413-A024-36F3B6F70712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006B5-8101-43D6-8F6D-BA9DAC03C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482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43460-ADB5-4413-A024-36F3B6F70712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006B5-8101-43D6-8F6D-BA9DAC03C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457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43460-ADB5-4413-A024-36F3B6F70712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006B5-8101-43D6-8F6D-BA9DAC03C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082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943460-ADB5-4413-A024-36F3B6F70712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2006B5-8101-43D6-8F6D-BA9DAC03C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171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/>
          <p:cNvSpPr txBox="1"/>
          <p:nvPr/>
        </p:nvSpPr>
        <p:spPr>
          <a:xfrm>
            <a:off x="1009" y="23661"/>
            <a:ext cx="10509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EOSTAPE splits the archive namespace over several tape storage elements and a separate archive file catalogue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378079" y="498351"/>
            <a:ext cx="2523392" cy="19019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3021505" y="473200"/>
            <a:ext cx="2523392" cy="192710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5664931" y="478275"/>
            <a:ext cx="2523392" cy="19220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8308357" y="471712"/>
            <a:ext cx="2523392" cy="19285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8424351" y="786432"/>
            <a:ext cx="2284306" cy="14932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85" name="Rounded Rectangle 184"/>
          <p:cNvSpPr/>
          <p:nvPr/>
        </p:nvSpPr>
        <p:spPr>
          <a:xfrm>
            <a:off x="5792460" y="779211"/>
            <a:ext cx="2284306" cy="1493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3137499" y="787921"/>
            <a:ext cx="2284306" cy="14844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94073" y="813072"/>
            <a:ext cx="2284306" cy="14666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20878" y="813072"/>
            <a:ext cx="4106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</a:rPr>
              <a:t>EOS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09072" y="516458"/>
            <a:ext cx="18614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Tape </a:t>
            </a:r>
            <a:r>
              <a:rPr lang="en-US" sz="1100" dirty="0" smtClean="0"/>
              <a:t>Storage Element </a:t>
            </a:r>
            <a:r>
              <a:rPr lang="en-US" sz="1100" dirty="0" smtClean="0"/>
              <a:t>- ALICE</a:t>
            </a:r>
            <a:endParaRPr lang="en-US" sz="1100" dirty="0"/>
          </a:p>
        </p:txBody>
      </p:sp>
      <p:sp>
        <p:nvSpPr>
          <p:cNvPr id="23" name="TextBox 22"/>
          <p:cNvSpPr txBox="1"/>
          <p:nvPr/>
        </p:nvSpPr>
        <p:spPr>
          <a:xfrm>
            <a:off x="4064304" y="787921"/>
            <a:ext cx="4106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</a:rPr>
              <a:t>EOS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321312" y="493959"/>
            <a:ext cx="18966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Tape </a:t>
            </a:r>
            <a:r>
              <a:rPr lang="en-US" sz="1100" dirty="0" smtClean="0"/>
              <a:t>Storage </a:t>
            </a:r>
            <a:r>
              <a:rPr lang="en-US" sz="1100" dirty="0"/>
              <a:t>E</a:t>
            </a:r>
            <a:r>
              <a:rPr lang="en-US" sz="1100" dirty="0" smtClean="0"/>
              <a:t>lement </a:t>
            </a:r>
            <a:r>
              <a:rPr lang="en-US" sz="1100" dirty="0" smtClean="0"/>
              <a:t>- ATLAS</a:t>
            </a:r>
            <a:endParaRPr lang="en-US" sz="1100" dirty="0"/>
          </a:p>
        </p:txBody>
      </p:sp>
      <p:sp>
        <p:nvSpPr>
          <p:cNvPr id="29" name="TextBox 28"/>
          <p:cNvSpPr txBox="1"/>
          <p:nvPr/>
        </p:nvSpPr>
        <p:spPr>
          <a:xfrm>
            <a:off x="6707730" y="792996"/>
            <a:ext cx="4106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</a:rPr>
              <a:t>EOS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012828" y="488107"/>
            <a:ext cx="18004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Tape </a:t>
            </a:r>
            <a:r>
              <a:rPr lang="en-US" sz="1100" dirty="0" smtClean="0"/>
              <a:t>Storage </a:t>
            </a:r>
            <a:r>
              <a:rPr lang="en-US" sz="1100" dirty="0"/>
              <a:t>E</a:t>
            </a:r>
            <a:r>
              <a:rPr lang="en-US" sz="1100" dirty="0" smtClean="0"/>
              <a:t>lement </a:t>
            </a:r>
            <a:r>
              <a:rPr lang="en-US" sz="1100" dirty="0" smtClean="0"/>
              <a:t>- CMS</a:t>
            </a:r>
            <a:endParaRPr lang="en-US" sz="1100" dirty="0"/>
          </a:p>
        </p:txBody>
      </p:sp>
      <p:sp>
        <p:nvSpPr>
          <p:cNvPr id="35" name="TextBox 34"/>
          <p:cNvSpPr txBox="1"/>
          <p:nvPr/>
        </p:nvSpPr>
        <p:spPr>
          <a:xfrm>
            <a:off x="9351156" y="786432"/>
            <a:ext cx="4106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</a:rPr>
              <a:t>EOS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637820" y="488107"/>
            <a:ext cx="18373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Tape </a:t>
            </a:r>
            <a:r>
              <a:rPr lang="en-US" sz="1100" dirty="0" smtClean="0"/>
              <a:t>Storage </a:t>
            </a:r>
            <a:r>
              <a:rPr lang="en-US" sz="1100" dirty="0"/>
              <a:t>E</a:t>
            </a:r>
            <a:r>
              <a:rPr lang="en-US" sz="1100" dirty="0" smtClean="0"/>
              <a:t>lement </a:t>
            </a:r>
            <a:r>
              <a:rPr lang="en-US" sz="1100" dirty="0" smtClean="0"/>
              <a:t>- </a:t>
            </a:r>
            <a:r>
              <a:rPr lang="en-US" sz="1100" dirty="0" err="1" smtClean="0"/>
              <a:t>LHCb</a:t>
            </a:r>
            <a:endParaRPr lang="en-US" sz="1100" dirty="0"/>
          </a:p>
        </p:txBody>
      </p:sp>
      <p:cxnSp>
        <p:nvCxnSpPr>
          <p:cNvPr id="40" name="Straight Connector 39"/>
          <p:cNvCxnSpPr>
            <a:stCxn id="16" idx="2"/>
            <a:endCxn id="6" idx="0"/>
          </p:cNvCxnSpPr>
          <p:nvPr/>
        </p:nvCxnSpPr>
        <p:spPr>
          <a:xfrm>
            <a:off x="1639775" y="2400302"/>
            <a:ext cx="3705952" cy="13546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20" idx="2"/>
            <a:endCxn id="6" idx="0"/>
          </p:cNvCxnSpPr>
          <p:nvPr/>
        </p:nvCxnSpPr>
        <p:spPr>
          <a:xfrm>
            <a:off x="4283201" y="2400301"/>
            <a:ext cx="1062526" cy="13546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26" idx="2"/>
            <a:endCxn id="6" idx="0"/>
          </p:cNvCxnSpPr>
          <p:nvPr/>
        </p:nvCxnSpPr>
        <p:spPr>
          <a:xfrm flipH="1">
            <a:off x="5345727" y="2400300"/>
            <a:ext cx="1580900" cy="13546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32" idx="2"/>
            <a:endCxn id="6" idx="0"/>
          </p:cNvCxnSpPr>
          <p:nvPr/>
        </p:nvCxnSpPr>
        <p:spPr>
          <a:xfrm flipH="1">
            <a:off x="5345727" y="2400300"/>
            <a:ext cx="4224326" cy="13546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 rot="20512595">
            <a:off x="6931490" y="2826882"/>
            <a:ext cx="11599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Linked by inode</a:t>
            </a:r>
            <a:endParaRPr lang="en-US" sz="1200" dirty="0"/>
          </a:p>
        </p:txBody>
      </p:sp>
      <p:sp>
        <p:nvSpPr>
          <p:cNvPr id="52" name="TextBox 51"/>
          <p:cNvSpPr txBox="1"/>
          <p:nvPr/>
        </p:nvSpPr>
        <p:spPr>
          <a:xfrm rot="19234672">
            <a:off x="5496095" y="2853298"/>
            <a:ext cx="11599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Linked by inode</a:t>
            </a:r>
            <a:endParaRPr lang="en-US" sz="1200" dirty="0"/>
          </a:p>
        </p:txBody>
      </p:sp>
      <p:sp>
        <p:nvSpPr>
          <p:cNvPr id="53" name="TextBox 52"/>
          <p:cNvSpPr txBox="1"/>
          <p:nvPr/>
        </p:nvSpPr>
        <p:spPr>
          <a:xfrm rot="1202130">
            <a:off x="3099107" y="2898985"/>
            <a:ext cx="11599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Linked by inode</a:t>
            </a:r>
            <a:endParaRPr lang="en-US" sz="1200" dirty="0"/>
          </a:p>
        </p:txBody>
      </p:sp>
      <p:sp>
        <p:nvSpPr>
          <p:cNvPr id="54" name="TextBox 53"/>
          <p:cNvSpPr txBox="1"/>
          <p:nvPr/>
        </p:nvSpPr>
        <p:spPr>
          <a:xfrm rot="3175896">
            <a:off x="4316898" y="2899009"/>
            <a:ext cx="11599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Linked by inode</a:t>
            </a:r>
            <a:endParaRPr lang="en-US" sz="1200" dirty="0"/>
          </a:p>
        </p:txBody>
      </p:sp>
      <p:cxnSp>
        <p:nvCxnSpPr>
          <p:cNvPr id="59" name="Straight Connector 58"/>
          <p:cNvCxnSpPr/>
          <p:nvPr/>
        </p:nvCxnSpPr>
        <p:spPr>
          <a:xfrm flipH="1" flipV="1">
            <a:off x="1224651" y="1732057"/>
            <a:ext cx="69290" cy="83157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6" name="Group 135"/>
          <p:cNvGrpSpPr/>
          <p:nvPr/>
        </p:nvGrpSpPr>
        <p:grpSpPr>
          <a:xfrm>
            <a:off x="798846" y="2642601"/>
            <a:ext cx="945774" cy="1014833"/>
            <a:chOff x="91718" y="2150403"/>
            <a:chExt cx="945774" cy="1014833"/>
          </a:xfrm>
        </p:grpSpPr>
        <p:sp>
          <p:nvSpPr>
            <p:cNvPr id="58" name="Folded Corner 57"/>
            <p:cNvSpPr/>
            <p:nvPr/>
          </p:nvSpPr>
          <p:spPr>
            <a:xfrm rot="16200000">
              <a:off x="77547" y="2205292"/>
              <a:ext cx="1014833" cy="905056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91718" y="2238328"/>
              <a:ext cx="945774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The archive namespace is in green</a:t>
              </a:r>
              <a:endParaRPr lang="en-US" sz="1100" dirty="0"/>
            </a:p>
          </p:txBody>
        </p:sp>
        <p:sp>
          <p:nvSpPr>
            <p:cNvPr id="66" name="Rounded Rectangle 65"/>
            <p:cNvSpPr/>
            <p:nvPr/>
          </p:nvSpPr>
          <p:spPr>
            <a:xfrm>
              <a:off x="187347" y="2884659"/>
              <a:ext cx="496920" cy="113686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ounded Rectangle 1"/>
          <p:cNvSpPr/>
          <p:nvPr/>
        </p:nvSpPr>
        <p:spPr>
          <a:xfrm>
            <a:off x="1685074" y="4002001"/>
            <a:ext cx="1169932" cy="8289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Repack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-12500" y="3786496"/>
            <a:ext cx="1403895" cy="913898"/>
            <a:chOff x="1037492" y="5338915"/>
            <a:chExt cx="1403895" cy="913898"/>
          </a:xfrm>
          <a:noFill/>
        </p:grpSpPr>
        <p:sp>
          <p:nvSpPr>
            <p:cNvPr id="3" name="TextBox 2"/>
            <p:cNvSpPr txBox="1"/>
            <p:nvPr/>
          </p:nvSpPr>
          <p:spPr>
            <a:xfrm>
              <a:off x="1037492" y="5483372"/>
              <a:ext cx="1403895" cy="76944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The internals of repack are beyond the scope of this document</a:t>
              </a:r>
              <a:endParaRPr lang="en-US" sz="1100" dirty="0"/>
            </a:p>
          </p:txBody>
        </p:sp>
        <p:sp>
          <p:nvSpPr>
            <p:cNvPr id="72" name="Folded Corner 71"/>
            <p:cNvSpPr/>
            <p:nvPr/>
          </p:nvSpPr>
          <p:spPr>
            <a:xfrm rot="16200000">
              <a:off x="1273351" y="5122542"/>
              <a:ext cx="843573" cy="1276319"/>
            </a:xfrm>
            <a:prstGeom prst="foldedCorner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</p:grpSp>
      <p:cxnSp>
        <p:nvCxnSpPr>
          <p:cNvPr id="9" name="Straight Arrow Connector 8"/>
          <p:cNvCxnSpPr>
            <a:stCxn id="2" idx="3"/>
            <a:endCxn id="6" idx="1"/>
          </p:cNvCxnSpPr>
          <p:nvPr/>
        </p:nvCxnSpPr>
        <p:spPr>
          <a:xfrm flipV="1">
            <a:off x="2855006" y="4411942"/>
            <a:ext cx="1180671" cy="45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815322" y="3850327"/>
            <a:ext cx="127972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VID based queries and archive file ID based updates</a:t>
            </a:r>
          </a:p>
        </p:txBody>
      </p:sp>
      <p:cxnSp>
        <p:nvCxnSpPr>
          <p:cNvPr id="81" name="Straight Connector 80"/>
          <p:cNvCxnSpPr/>
          <p:nvPr/>
        </p:nvCxnSpPr>
        <p:spPr>
          <a:xfrm>
            <a:off x="1335078" y="4340162"/>
            <a:ext cx="277628" cy="54174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Group 133"/>
          <p:cNvGrpSpPr/>
          <p:nvPr/>
        </p:nvGrpSpPr>
        <p:grpSpPr>
          <a:xfrm>
            <a:off x="9170904" y="3091561"/>
            <a:ext cx="1854048" cy="783869"/>
            <a:chOff x="9308299" y="4448894"/>
            <a:chExt cx="1854048" cy="783869"/>
          </a:xfrm>
        </p:grpSpPr>
        <p:sp>
          <p:nvSpPr>
            <p:cNvPr id="204" name="TextBox 203"/>
            <p:cNvSpPr txBox="1"/>
            <p:nvPr/>
          </p:nvSpPr>
          <p:spPr>
            <a:xfrm>
              <a:off x="9308299" y="4463322"/>
              <a:ext cx="18540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Tape storage class is duplicated between the internal EOS instances and the AFC</a:t>
              </a:r>
              <a:endParaRPr lang="en-US" sz="1100" dirty="0"/>
            </a:p>
          </p:txBody>
        </p:sp>
        <p:sp>
          <p:nvSpPr>
            <p:cNvPr id="205" name="Folded Corner 204"/>
            <p:cNvSpPr/>
            <p:nvPr/>
          </p:nvSpPr>
          <p:spPr>
            <a:xfrm rot="16200000">
              <a:off x="9753621" y="4024048"/>
              <a:ext cx="776752" cy="1626443"/>
            </a:xfrm>
            <a:prstGeom prst="foldedCorner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</p:grpSp>
      <p:cxnSp>
        <p:nvCxnSpPr>
          <p:cNvPr id="211" name="Straight Connector 210"/>
          <p:cNvCxnSpPr/>
          <p:nvPr/>
        </p:nvCxnSpPr>
        <p:spPr>
          <a:xfrm flipH="1">
            <a:off x="6803678" y="3467103"/>
            <a:ext cx="2260173" cy="46385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oup 70"/>
          <p:cNvGrpSpPr/>
          <p:nvPr/>
        </p:nvGrpSpPr>
        <p:grpSpPr>
          <a:xfrm>
            <a:off x="4011831" y="3754934"/>
            <a:ext cx="2701827" cy="1314015"/>
            <a:chOff x="4011831" y="3754934"/>
            <a:chExt cx="2701827" cy="1314015"/>
          </a:xfrm>
        </p:grpSpPr>
        <p:sp>
          <p:nvSpPr>
            <p:cNvPr id="6" name="Rounded Rectangle 5"/>
            <p:cNvSpPr/>
            <p:nvPr/>
          </p:nvSpPr>
          <p:spPr>
            <a:xfrm>
              <a:off x="4035677" y="3754934"/>
              <a:ext cx="2620100" cy="1314015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dk1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508510" y="3761425"/>
              <a:ext cx="179087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 smtClean="0"/>
                <a:t>Archive File Catalogue (AFC)</a:t>
              </a:r>
              <a:endParaRPr lang="en-US" sz="1100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011831" y="3960953"/>
              <a:ext cx="1694695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For each archive file:</a:t>
              </a:r>
            </a:p>
            <a:p>
              <a:r>
                <a:rPr lang="en-US" sz="1100" dirty="0"/>
                <a:t> </a:t>
              </a:r>
              <a:r>
                <a:rPr lang="en-US" sz="1100" dirty="0" smtClean="0"/>
                <a:t>   Archive file ID</a:t>
              </a:r>
            </a:p>
            <a:p>
              <a:r>
                <a:rPr lang="en-US" sz="1100" dirty="0"/>
                <a:t> </a:t>
              </a:r>
              <a:r>
                <a:rPr lang="en-US" sz="1100" dirty="0" smtClean="0"/>
                <a:t>   Tape storage class</a:t>
              </a:r>
            </a:p>
            <a:p>
              <a:r>
                <a:rPr lang="en-US" sz="1100" dirty="0"/>
                <a:t> </a:t>
              </a:r>
              <a:r>
                <a:rPr lang="en-US" sz="1100" dirty="0" smtClean="0"/>
                <a:t>   Tape copy locations</a:t>
              </a:r>
            </a:p>
            <a:p>
              <a:r>
                <a:rPr lang="en-US" sz="1100" dirty="0"/>
                <a:t> </a:t>
              </a:r>
              <a:r>
                <a:rPr lang="en-US" sz="1100" dirty="0" smtClean="0"/>
                <a:t>   EOS instance + </a:t>
              </a:r>
              <a:r>
                <a:rPr lang="en-US" sz="1100" dirty="0" smtClean="0"/>
                <a:t>inode</a:t>
              </a:r>
            </a:p>
            <a:p>
              <a:r>
                <a:rPr lang="en-US" sz="1100" dirty="0"/>
                <a:t> </a:t>
              </a:r>
              <a:r>
                <a:rPr lang="en-US" sz="1100" dirty="0" smtClean="0"/>
                <a:t>   Opaque data for backup</a:t>
              </a:r>
              <a:endParaRPr lang="en-US" sz="11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605662" y="3960953"/>
              <a:ext cx="1107996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Indices:</a:t>
              </a:r>
            </a:p>
            <a:p>
              <a:r>
                <a:rPr lang="en-US" sz="1100" dirty="0" smtClean="0"/>
                <a:t>    Archive file ID</a:t>
              </a:r>
            </a:p>
            <a:p>
              <a:r>
                <a:rPr lang="en-US" sz="1100" dirty="0"/>
                <a:t> </a:t>
              </a:r>
              <a:r>
                <a:rPr lang="en-US" sz="1100" dirty="0" smtClean="0"/>
                <a:t>   VID</a:t>
              </a:r>
              <a:endParaRPr lang="en-US" sz="1100" dirty="0"/>
            </a:p>
          </p:txBody>
        </p:sp>
      </p:grpSp>
      <p:sp>
        <p:nvSpPr>
          <p:cNvPr id="138" name="TextBox 137"/>
          <p:cNvSpPr txBox="1"/>
          <p:nvPr/>
        </p:nvSpPr>
        <p:spPr>
          <a:xfrm>
            <a:off x="1828171" y="1056768"/>
            <a:ext cx="995785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</a:rPr>
              <a:t>Indices:</a:t>
            </a:r>
          </a:p>
          <a:p>
            <a:r>
              <a:rPr lang="en-US" sz="1100" dirty="0" smtClean="0">
                <a:solidFill>
                  <a:schemeClr val="bg1"/>
                </a:solidFill>
              </a:rPr>
              <a:t>    Logical path</a:t>
            </a:r>
          </a:p>
          <a:p>
            <a:r>
              <a:rPr lang="en-US" sz="1100" dirty="0" smtClean="0">
                <a:solidFill>
                  <a:schemeClr val="bg1"/>
                </a:solidFill>
              </a:rPr>
              <a:t>   </a:t>
            </a:r>
            <a:r>
              <a:rPr lang="en-US" sz="1100" dirty="0">
                <a:solidFill>
                  <a:schemeClr val="bg1"/>
                </a:solidFill>
              </a:rPr>
              <a:t> </a:t>
            </a:r>
            <a:r>
              <a:rPr lang="en-US" sz="1100" dirty="0" smtClean="0">
                <a:solidFill>
                  <a:schemeClr val="bg1"/>
                </a:solidFill>
              </a:rPr>
              <a:t>Inode   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4468005" y="1051273"/>
            <a:ext cx="995785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</a:rPr>
              <a:t>Indices:</a:t>
            </a:r>
          </a:p>
          <a:p>
            <a:r>
              <a:rPr lang="en-US" sz="1100" dirty="0" smtClean="0">
                <a:solidFill>
                  <a:schemeClr val="bg1"/>
                </a:solidFill>
              </a:rPr>
              <a:t>    Logical path</a:t>
            </a:r>
          </a:p>
          <a:p>
            <a:r>
              <a:rPr lang="en-US" sz="1100" dirty="0" smtClean="0">
                <a:solidFill>
                  <a:schemeClr val="bg1"/>
                </a:solidFill>
              </a:rPr>
              <a:t>   </a:t>
            </a:r>
            <a:r>
              <a:rPr lang="en-US" sz="1100" dirty="0">
                <a:solidFill>
                  <a:schemeClr val="bg1"/>
                </a:solidFill>
              </a:rPr>
              <a:t> </a:t>
            </a:r>
            <a:r>
              <a:rPr lang="en-US" sz="1100" dirty="0" smtClean="0">
                <a:solidFill>
                  <a:schemeClr val="bg1"/>
                </a:solidFill>
              </a:rPr>
              <a:t>Inode   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7115375" y="1062515"/>
            <a:ext cx="995785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</a:rPr>
              <a:t>Indices:</a:t>
            </a:r>
          </a:p>
          <a:p>
            <a:r>
              <a:rPr lang="en-US" sz="1100" dirty="0" smtClean="0">
                <a:solidFill>
                  <a:schemeClr val="bg1"/>
                </a:solidFill>
              </a:rPr>
              <a:t>    Logical path</a:t>
            </a:r>
          </a:p>
          <a:p>
            <a:r>
              <a:rPr lang="en-US" sz="1100" dirty="0" smtClean="0">
                <a:solidFill>
                  <a:schemeClr val="bg1"/>
                </a:solidFill>
              </a:rPr>
              <a:t>   </a:t>
            </a:r>
            <a:r>
              <a:rPr lang="en-US" sz="1100" dirty="0">
                <a:solidFill>
                  <a:schemeClr val="bg1"/>
                </a:solidFill>
              </a:rPr>
              <a:t> </a:t>
            </a:r>
            <a:r>
              <a:rPr lang="en-US" sz="1100" dirty="0" smtClean="0">
                <a:solidFill>
                  <a:schemeClr val="bg1"/>
                </a:solidFill>
              </a:rPr>
              <a:t>Inode   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9754068" y="1058510"/>
            <a:ext cx="995785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</a:rPr>
              <a:t>Indices:</a:t>
            </a:r>
          </a:p>
          <a:p>
            <a:r>
              <a:rPr lang="en-US" sz="1100" dirty="0" smtClean="0">
                <a:solidFill>
                  <a:schemeClr val="bg1"/>
                </a:solidFill>
              </a:rPr>
              <a:t>    Logical path</a:t>
            </a:r>
          </a:p>
          <a:p>
            <a:r>
              <a:rPr lang="en-US" sz="1100" dirty="0" smtClean="0">
                <a:solidFill>
                  <a:schemeClr val="bg1"/>
                </a:solidFill>
              </a:rPr>
              <a:t>   </a:t>
            </a:r>
            <a:r>
              <a:rPr lang="en-US" sz="1100" dirty="0">
                <a:solidFill>
                  <a:schemeClr val="bg1"/>
                </a:solidFill>
              </a:rPr>
              <a:t> </a:t>
            </a:r>
            <a:r>
              <a:rPr lang="en-US" sz="1100" dirty="0" smtClean="0">
                <a:solidFill>
                  <a:schemeClr val="bg1"/>
                </a:solidFill>
              </a:rPr>
              <a:t>Inode   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72" name="Rounded Rectangle 171"/>
          <p:cNvSpPr/>
          <p:nvPr/>
        </p:nvSpPr>
        <p:spPr>
          <a:xfrm>
            <a:off x="650637" y="1244798"/>
            <a:ext cx="1204546" cy="50444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TextBox 136"/>
          <p:cNvSpPr txBox="1"/>
          <p:nvPr/>
        </p:nvSpPr>
        <p:spPr>
          <a:xfrm>
            <a:off x="497665" y="1030721"/>
            <a:ext cx="1406154" cy="1277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</a:rPr>
              <a:t>For each file:</a:t>
            </a:r>
          </a:p>
          <a:p>
            <a:r>
              <a:rPr lang="en-US" sz="1100" dirty="0" smtClean="0"/>
              <a:t>    Logical path</a:t>
            </a:r>
          </a:p>
          <a:p>
            <a:r>
              <a:rPr lang="en-US" sz="1100" dirty="0"/>
              <a:t> </a:t>
            </a:r>
            <a:r>
              <a:rPr lang="en-US" sz="1100" dirty="0" smtClean="0"/>
              <a:t>   Authorization rules</a:t>
            </a:r>
          </a:p>
          <a:p>
            <a:r>
              <a:rPr lang="en-US" sz="1100" dirty="0" smtClean="0"/>
              <a:t>    Tape </a:t>
            </a:r>
            <a:r>
              <a:rPr lang="en-US" sz="1100" dirty="0"/>
              <a:t>storage class</a:t>
            </a:r>
            <a:endParaRPr lang="en-US" sz="1100" dirty="0" smtClean="0"/>
          </a:p>
          <a:p>
            <a:r>
              <a:rPr lang="en-US" sz="1100" dirty="0">
                <a:solidFill>
                  <a:schemeClr val="bg1"/>
                </a:solidFill>
              </a:rPr>
              <a:t> </a:t>
            </a:r>
            <a:r>
              <a:rPr lang="en-US" sz="1100" dirty="0" smtClean="0">
                <a:solidFill>
                  <a:schemeClr val="bg1"/>
                </a:solidFill>
              </a:rPr>
              <a:t>   Inode</a:t>
            </a:r>
          </a:p>
          <a:p>
            <a:r>
              <a:rPr lang="en-US" sz="1100" dirty="0">
                <a:solidFill>
                  <a:schemeClr val="bg1"/>
                </a:solidFill>
              </a:rPr>
              <a:t> </a:t>
            </a:r>
            <a:r>
              <a:rPr lang="en-US" sz="1100" dirty="0" smtClean="0">
                <a:solidFill>
                  <a:schemeClr val="bg1"/>
                </a:solidFill>
              </a:rPr>
              <a:t>   Disk copy locations</a:t>
            </a:r>
          </a:p>
          <a:p>
            <a:r>
              <a:rPr lang="en-US" sz="1100" dirty="0">
                <a:solidFill>
                  <a:schemeClr val="bg1"/>
                </a:solidFill>
              </a:rPr>
              <a:t> </a:t>
            </a:r>
            <a:r>
              <a:rPr lang="en-US" sz="1100" dirty="0" smtClean="0">
                <a:solidFill>
                  <a:schemeClr val="bg1"/>
                </a:solidFill>
              </a:rPr>
              <a:t>   Archive file ID</a:t>
            </a:r>
          </a:p>
        </p:txBody>
      </p:sp>
      <p:sp>
        <p:nvSpPr>
          <p:cNvPr id="174" name="Rounded Rectangle 173"/>
          <p:cNvSpPr/>
          <p:nvPr/>
        </p:nvSpPr>
        <p:spPr>
          <a:xfrm>
            <a:off x="3286288" y="1240856"/>
            <a:ext cx="1204546" cy="50444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ounded Rectangle 175"/>
          <p:cNvSpPr/>
          <p:nvPr/>
        </p:nvSpPr>
        <p:spPr>
          <a:xfrm>
            <a:off x="5931501" y="1235361"/>
            <a:ext cx="1204546" cy="50444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Rounded Rectangle 177"/>
          <p:cNvSpPr/>
          <p:nvPr/>
        </p:nvSpPr>
        <p:spPr>
          <a:xfrm>
            <a:off x="8575898" y="1250626"/>
            <a:ext cx="1204546" cy="50444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TextBox 164"/>
          <p:cNvSpPr txBox="1"/>
          <p:nvPr/>
        </p:nvSpPr>
        <p:spPr>
          <a:xfrm>
            <a:off x="3137499" y="1025226"/>
            <a:ext cx="1406154" cy="1277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For each file:</a:t>
            </a:r>
          </a:p>
          <a:p>
            <a:r>
              <a:rPr lang="en-US" sz="1100" dirty="0"/>
              <a:t>    Logical path</a:t>
            </a:r>
          </a:p>
          <a:p>
            <a:r>
              <a:rPr lang="en-US" sz="1100" dirty="0"/>
              <a:t>    Authorization rules</a:t>
            </a:r>
          </a:p>
          <a:p>
            <a:r>
              <a:rPr lang="en-US" sz="1100" dirty="0"/>
              <a:t>    Tape storage class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Inode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Disk copy locations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Archive file ID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5784869" y="1036468"/>
            <a:ext cx="1406154" cy="1277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For each file:</a:t>
            </a:r>
          </a:p>
          <a:p>
            <a:r>
              <a:rPr lang="en-US" sz="1100" dirty="0"/>
              <a:t>    Logical path</a:t>
            </a:r>
          </a:p>
          <a:p>
            <a:r>
              <a:rPr lang="en-US" sz="1100" dirty="0"/>
              <a:t>    Authorization rules</a:t>
            </a:r>
          </a:p>
          <a:p>
            <a:r>
              <a:rPr lang="en-US" sz="1100" dirty="0"/>
              <a:t>    Tape storage class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Inode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Disk copy locations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Archive file ID</a:t>
            </a:r>
          </a:p>
        </p:txBody>
      </p:sp>
      <p:sp>
        <p:nvSpPr>
          <p:cNvPr id="169" name="TextBox 168"/>
          <p:cNvSpPr txBox="1"/>
          <p:nvPr/>
        </p:nvSpPr>
        <p:spPr>
          <a:xfrm>
            <a:off x="8423562" y="1032463"/>
            <a:ext cx="1406154" cy="1277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For each file:</a:t>
            </a:r>
          </a:p>
          <a:p>
            <a:r>
              <a:rPr lang="en-US" sz="1100" dirty="0"/>
              <a:t>    Logical path</a:t>
            </a:r>
          </a:p>
          <a:p>
            <a:r>
              <a:rPr lang="en-US" sz="1100" dirty="0"/>
              <a:t>    Authorization rules</a:t>
            </a:r>
          </a:p>
          <a:p>
            <a:r>
              <a:rPr lang="en-US" sz="1100" dirty="0"/>
              <a:t>    Tape storage class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Inode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Disk copy locations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Archive file ID</a:t>
            </a:r>
          </a:p>
        </p:txBody>
      </p:sp>
      <p:cxnSp>
        <p:nvCxnSpPr>
          <p:cNvPr id="203" name="Straight Connector 202"/>
          <p:cNvCxnSpPr/>
          <p:nvPr/>
        </p:nvCxnSpPr>
        <p:spPr>
          <a:xfrm>
            <a:off x="1882549" y="3191608"/>
            <a:ext cx="2095558" cy="56332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Group 87"/>
          <p:cNvGrpSpPr/>
          <p:nvPr/>
        </p:nvGrpSpPr>
        <p:grpSpPr>
          <a:xfrm>
            <a:off x="7527808" y="4093835"/>
            <a:ext cx="3286192" cy="1696795"/>
            <a:chOff x="7738763" y="4093836"/>
            <a:chExt cx="3286192" cy="1696795"/>
          </a:xfrm>
        </p:grpSpPr>
        <p:sp>
          <p:nvSpPr>
            <p:cNvPr id="77" name="Folded Corner 76"/>
            <p:cNvSpPr/>
            <p:nvPr/>
          </p:nvSpPr>
          <p:spPr>
            <a:xfrm rot="16200000">
              <a:off x="8724248" y="3141731"/>
              <a:ext cx="1348602" cy="3252812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7738763" y="4174804"/>
              <a:ext cx="3286189" cy="1615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The AFC has two roles: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100" dirty="0" smtClean="0"/>
                <a:t>Store all the tape specific metadata of archived files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100" dirty="0" smtClean="0"/>
                <a:t>Act as a central backup for the internal EOS instances of the tape Storage </a:t>
              </a:r>
              <a:r>
                <a:rPr lang="en-US" sz="1100" dirty="0"/>
                <a:t>E</a:t>
              </a:r>
              <a:r>
                <a:rPr lang="en-US" sz="1100" dirty="0" smtClean="0"/>
                <a:t>lements</a:t>
              </a:r>
            </a:p>
            <a:p>
              <a:r>
                <a:rPr lang="en-US" sz="1100" dirty="0" smtClean="0"/>
                <a:t>The opaque data field can be used to backup per file metadata such as file permissions and extended attributes</a:t>
              </a:r>
              <a:endParaRPr lang="en-US" sz="1100" dirty="0"/>
            </a:p>
          </p:txBody>
        </p:sp>
      </p:grpSp>
      <p:cxnSp>
        <p:nvCxnSpPr>
          <p:cNvPr id="208" name="Straight Connector 207"/>
          <p:cNvCxnSpPr/>
          <p:nvPr/>
        </p:nvCxnSpPr>
        <p:spPr>
          <a:xfrm>
            <a:off x="9662746" y="1732085"/>
            <a:ext cx="518746" cy="128367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flipH="1">
            <a:off x="5644663" y="4514951"/>
            <a:ext cx="1825264" cy="408741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2871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719</TotalTime>
  <Words>306</Words>
  <Application>Microsoft Office PowerPoint</Application>
  <PresentationFormat>Widescreen</PresentationFormat>
  <Paragraphs>72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CERN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 Murray</dc:creator>
  <cp:lastModifiedBy>Steven Murray</cp:lastModifiedBy>
  <cp:revision>45</cp:revision>
  <dcterms:created xsi:type="dcterms:W3CDTF">2015-11-25T10:14:52Z</dcterms:created>
  <dcterms:modified xsi:type="dcterms:W3CDTF">2015-12-10T10:58:50Z</dcterms:modified>
</cp:coreProperties>
</file>