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3607" autoAdjust="0"/>
  </p:normalViewPr>
  <p:slideViewPr>
    <p:cSldViewPr>
      <p:cViewPr varScale="1">
        <p:scale>
          <a:sx n="66" d="100"/>
          <a:sy n="66" d="100"/>
        </p:scale>
        <p:origin x="-72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15858-0753-41DE-80F0-198D7647690C}" type="datetimeFigureOut">
              <a:rPr lang="zh-CN" altLang="en-US" smtClean="0"/>
              <a:pPr/>
              <a:t>2013/9/26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BA6A7-1957-48D9-817E-9A97C17268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A6A7-1957-48D9-817E-9A97C172684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传统的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能监控的文件描述符的数量受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__FD_SETSIZE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宏限制，一般是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1024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，而且随着文件描述符的增加，效率线性下降。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epoll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为处理大批量文件描述符而作了改进的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、支持一个进程打开大数目的文件描述符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(FD)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效率不随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FD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数目增加而线性下降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、适用于受监控的大批量文件描述符只有一部分是活跃的情景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A6A7-1957-48D9-817E-9A97C172684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A6A7-1957-48D9-817E-9A97C172684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A6A7-1957-48D9-817E-9A97C172684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mBlocked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Indicates whether next() is blocked waiting in </a:t>
            </a:r>
            <a:r>
              <a:rPr lang="en-US" altLang="zh-CN" dirty="0" err="1" smtClean="0"/>
              <a:t>pollOnce</a:t>
            </a:r>
            <a:r>
              <a:rPr lang="en-US" altLang="zh-CN" dirty="0" smtClean="0"/>
              <a:t>() with a non-zero timeout.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A6A7-1957-48D9-817E-9A97C172684E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一个进程如果正在接收一个前台优先级广播，那么它所在的进程调度组就为</a:t>
            </a:r>
            <a:r>
              <a:rPr lang="en-US" altLang="zh-CN" dirty="0" err="1" smtClean="0"/>
              <a:t>Process.THREAD_GROUP_DEFAULT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，如果是正在接收后台优先级广播，那么它所在的进程调度组就为</a:t>
            </a:r>
            <a:r>
              <a:rPr lang="en-US" altLang="zh-CN" dirty="0" err="1" smtClean="0"/>
              <a:t>Process.THREAD_GROUP_BG_NONINTERACTIVE</a:t>
            </a:r>
            <a:r>
              <a:rPr lang="zh-CN" altLang="en-US" dirty="0" smtClean="0"/>
              <a:t>。发送广播时，通过</a:t>
            </a:r>
            <a:r>
              <a:rPr lang="en-US" altLang="zh-CN" dirty="0" err="1" smtClean="0"/>
              <a:t>Intent.FLAG_RECEIVER_FOREGROUND</a:t>
            </a:r>
            <a:r>
              <a:rPr lang="zh-CN" altLang="en-US" dirty="0" smtClean="0"/>
              <a:t>标志来指定是前台优先级还是后台优先级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A6A7-1957-48D9-817E-9A97C172684E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A6A7-1957-48D9-817E-9A97C172684E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BA90-69CB-43CA-B3E5-BB27216C42F3}" type="datetimeFigureOut">
              <a:rPr lang="zh-CN" altLang="en-US" smtClean="0"/>
              <a:pPr/>
              <a:t>2013/9/26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D8C7-D76A-45D7-B962-9998834285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BA90-69CB-43CA-B3E5-BB27216C42F3}" type="datetimeFigureOut">
              <a:rPr lang="zh-CN" altLang="en-US" smtClean="0"/>
              <a:pPr/>
              <a:t>2013/9/26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D8C7-D76A-45D7-B962-9998834285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BA90-69CB-43CA-B3E5-BB27216C42F3}" type="datetimeFigureOut">
              <a:rPr lang="zh-CN" altLang="en-US" smtClean="0"/>
              <a:pPr/>
              <a:t>2013/9/26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D8C7-D76A-45D7-B962-9998834285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BA90-69CB-43CA-B3E5-BB27216C42F3}" type="datetimeFigureOut">
              <a:rPr lang="zh-CN" altLang="en-US" smtClean="0"/>
              <a:pPr/>
              <a:t>2013/9/26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D8C7-D76A-45D7-B962-9998834285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BA90-69CB-43CA-B3E5-BB27216C42F3}" type="datetimeFigureOut">
              <a:rPr lang="zh-CN" altLang="en-US" smtClean="0"/>
              <a:pPr/>
              <a:t>2013/9/26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D8C7-D76A-45D7-B962-9998834285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BA90-69CB-43CA-B3E5-BB27216C42F3}" type="datetimeFigureOut">
              <a:rPr lang="zh-CN" altLang="en-US" smtClean="0"/>
              <a:pPr/>
              <a:t>2013/9/26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D8C7-D76A-45D7-B962-9998834285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BA90-69CB-43CA-B3E5-BB27216C42F3}" type="datetimeFigureOut">
              <a:rPr lang="zh-CN" altLang="en-US" smtClean="0"/>
              <a:pPr/>
              <a:t>2013/9/26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D8C7-D76A-45D7-B962-9998834285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BA90-69CB-43CA-B3E5-BB27216C42F3}" type="datetimeFigureOut">
              <a:rPr lang="zh-CN" altLang="en-US" smtClean="0"/>
              <a:pPr/>
              <a:t>2013/9/26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D8C7-D76A-45D7-B962-9998834285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BA90-69CB-43CA-B3E5-BB27216C42F3}" type="datetimeFigureOut">
              <a:rPr lang="zh-CN" altLang="en-US" smtClean="0"/>
              <a:pPr/>
              <a:t>2013/9/26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D8C7-D76A-45D7-B962-9998834285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BA90-69CB-43CA-B3E5-BB27216C42F3}" type="datetimeFigureOut">
              <a:rPr lang="zh-CN" altLang="en-US" smtClean="0"/>
              <a:pPr/>
              <a:t>2013/9/26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D8C7-D76A-45D7-B962-9998834285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BA90-69CB-43CA-B3E5-BB27216C42F3}" type="datetimeFigureOut">
              <a:rPr lang="zh-CN" altLang="en-US" smtClean="0"/>
              <a:pPr/>
              <a:t>2013/9/26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D8C7-D76A-45D7-B962-9998834285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EBA90-69CB-43CA-B3E5-BB27216C42F3}" type="datetimeFigureOut">
              <a:rPr lang="zh-CN" altLang="en-US" smtClean="0"/>
              <a:pPr/>
              <a:t>2013/9/26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CD8C7-D76A-45D7-B962-9998834285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luoshengyang" TargetMode="External"/><Relationship Id="rId2" Type="http://schemas.openxmlformats.org/officeDocument/2006/relationships/hyperlink" Target="http://weibo.com/shengyanglu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ibo.com/shengyangluo" TargetMode="External"/><Relationship Id="rId2" Type="http://schemas.openxmlformats.org/officeDocument/2006/relationships/hyperlink" Target="http://blog.csdn.net/Luoshengya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Android</a:t>
            </a:r>
            <a:r>
              <a:rPr lang="zh-CN" altLang="en-US" sz="3600" dirty="0" smtClean="0"/>
              <a:t>应用程序消息处理机制</a:t>
            </a:r>
            <a:endParaRPr lang="zh-CN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3645024"/>
            <a:ext cx="4680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罗升阳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>
                <a:hlinkClick r:id="rId2"/>
              </a:rPr>
              <a:t>http://weibo.com/shengyangluo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>
                <a:hlinkClick r:id="rId3"/>
              </a:rPr>
              <a:t>http://blog.csdn.net/luoshengyang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线程的消息队列创建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r>
              <a:rPr lang="en-US" altLang="zh-CN" dirty="0" err="1" smtClean="0"/>
              <a:t>Looper.prepare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prepareMainLooper</a:t>
            </a:r>
            <a:endParaRPr lang="zh-CN" altLang="en-US" dirty="0"/>
          </a:p>
        </p:txBody>
      </p:sp>
      <p:pic>
        <p:nvPicPr>
          <p:cNvPr id="5" name="图片 4" descr="message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1628801"/>
            <a:ext cx="6460561" cy="52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线程的消息队列创建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new </a:t>
            </a:r>
            <a:r>
              <a:rPr lang="en-US" altLang="zh-CN" dirty="0" err="1" smtClean="0"/>
              <a:t>Looper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层的</a:t>
            </a:r>
            <a:r>
              <a:rPr lang="en-US" altLang="zh-CN" dirty="0" err="1" smtClean="0"/>
              <a:t>Looper</a:t>
            </a:r>
            <a:endParaRPr lang="zh-CN" altLang="en-US" dirty="0"/>
          </a:p>
        </p:txBody>
      </p:sp>
      <p:pic>
        <p:nvPicPr>
          <p:cNvPr id="4" name="图片 3" descr="message-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3068960"/>
            <a:ext cx="4429744" cy="16956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线程的消息队列创建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new </a:t>
            </a:r>
            <a:r>
              <a:rPr lang="en-US" altLang="zh-CN" dirty="0" err="1" smtClean="0"/>
              <a:t>MessageQueue</a:t>
            </a:r>
            <a:endParaRPr lang="zh-CN" altLang="en-US" dirty="0"/>
          </a:p>
        </p:txBody>
      </p:sp>
      <p:pic>
        <p:nvPicPr>
          <p:cNvPr id="4" name="图片 3" descr="message-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2636912"/>
            <a:ext cx="4153480" cy="32675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线程的消息队列创建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nativeInit</a:t>
            </a:r>
            <a:endParaRPr lang="zh-CN" altLang="en-US" dirty="0"/>
          </a:p>
        </p:txBody>
      </p:sp>
      <p:pic>
        <p:nvPicPr>
          <p:cNvPr id="4" name="图片 3" descr="message-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2924944"/>
            <a:ext cx="8240276" cy="19814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线程的消息队列创建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new </a:t>
            </a:r>
            <a:r>
              <a:rPr lang="en-US" altLang="zh-CN" dirty="0" err="1" smtClean="0"/>
              <a:t>NativeMessageQueue</a:t>
            </a:r>
            <a:endParaRPr lang="zh-CN" altLang="en-US" dirty="0"/>
          </a:p>
        </p:txBody>
      </p:sp>
      <p:pic>
        <p:nvPicPr>
          <p:cNvPr id="4" name="图片 3" descr="message-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3212976"/>
            <a:ext cx="7335274" cy="11622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线程的消息队列创建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new </a:t>
            </a:r>
            <a:r>
              <a:rPr lang="en-US" altLang="zh-CN" dirty="0" err="1" smtClean="0"/>
              <a:t>Looper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层的</a:t>
            </a:r>
            <a:r>
              <a:rPr lang="en-US" altLang="zh-CN" dirty="0" err="1" smtClean="0"/>
              <a:t>Looper</a:t>
            </a:r>
            <a:endParaRPr lang="zh-CN" altLang="en-US" dirty="0"/>
          </a:p>
        </p:txBody>
      </p:sp>
      <p:pic>
        <p:nvPicPr>
          <p:cNvPr id="4" name="图片 3" descr="message-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2492896"/>
            <a:ext cx="8268855" cy="35914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线程的消息队列创建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pipe</a:t>
            </a:r>
          </a:p>
          <a:p>
            <a:pPr lvl="1"/>
            <a:r>
              <a:rPr lang="zh-CN" altLang="en-US" sz="2400" dirty="0" smtClean="0"/>
              <a:t>一种进程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线程间通信机制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包含一个写端文件描述符和一个读端文件描述符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Looper</a:t>
            </a:r>
            <a:r>
              <a:rPr lang="zh-CN" altLang="en-US" sz="2400" dirty="0" smtClean="0"/>
              <a:t>通过读端文件描述符等待新消息的到来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Handler</a:t>
            </a:r>
            <a:r>
              <a:rPr lang="zh-CN" altLang="en-US" sz="2400" dirty="0" smtClean="0"/>
              <a:t>通过写端文件描述符通知</a:t>
            </a:r>
            <a:r>
              <a:rPr lang="en-US" altLang="zh-CN" sz="2400" dirty="0" err="1" smtClean="0"/>
              <a:t>Looper</a:t>
            </a:r>
            <a:r>
              <a:rPr lang="zh-CN" altLang="en-US" sz="2400" dirty="0" smtClean="0"/>
              <a:t>新消息的到来</a:t>
            </a:r>
            <a:endParaRPr lang="en-US" altLang="zh-CN" sz="2400" dirty="0" smtClean="0"/>
          </a:p>
          <a:p>
            <a:endParaRPr lang="en-US" altLang="zh-CN" dirty="0" smtClean="0"/>
          </a:p>
        </p:txBody>
      </p:sp>
      <p:pic>
        <p:nvPicPr>
          <p:cNvPr id="4" name="图片 3" descr="message-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4437112"/>
            <a:ext cx="5298041" cy="16561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线程的消息队列创建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epoll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一种</a:t>
            </a:r>
            <a:r>
              <a:rPr lang="en-US" altLang="zh-CN" sz="2400" dirty="0" smtClean="0"/>
              <a:t>I/O</a:t>
            </a:r>
            <a:r>
              <a:rPr lang="zh-CN" altLang="en-US" sz="2400" dirty="0" smtClean="0"/>
              <a:t>多路复用技术，</a:t>
            </a:r>
            <a:r>
              <a:rPr lang="en-US" altLang="zh-CN" sz="2400" dirty="0" smtClean="0"/>
              <a:t>select/poll</a:t>
            </a:r>
            <a:r>
              <a:rPr lang="zh-CN" altLang="en-US" sz="2400" dirty="0" smtClean="0"/>
              <a:t>加强版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epoll_create</a:t>
            </a:r>
            <a:r>
              <a:rPr lang="zh-CN" altLang="en-US" sz="2400" dirty="0" smtClean="0"/>
              <a:t>：创建一个</a:t>
            </a:r>
            <a:r>
              <a:rPr lang="en-US" altLang="zh-CN" sz="2400" dirty="0" err="1" smtClean="0"/>
              <a:t>epoll</a:t>
            </a:r>
            <a:r>
              <a:rPr lang="zh-CN" altLang="en-US" sz="2400" dirty="0" smtClean="0"/>
              <a:t>句柄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epoll_ctl</a:t>
            </a:r>
            <a:r>
              <a:rPr lang="zh-CN" altLang="en-US" sz="2400" dirty="0" smtClean="0"/>
              <a:t>：设置要监控的文件描述符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epoll_wait</a:t>
            </a:r>
            <a:r>
              <a:rPr lang="zh-CN" altLang="en-US" sz="2400" dirty="0" smtClean="0"/>
              <a:t>：等待监控的文件描述符发生</a:t>
            </a:r>
            <a:r>
              <a:rPr lang="en-US" altLang="zh-CN" sz="2400" dirty="0" smtClean="0"/>
              <a:t>IO</a:t>
            </a:r>
            <a:r>
              <a:rPr lang="zh-CN" altLang="en-US" sz="2400" dirty="0" smtClean="0"/>
              <a:t>事件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Looper</a:t>
            </a:r>
            <a:r>
              <a:rPr lang="zh-CN" altLang="en-US" sz="2400" dirty="0" smtClean="0"/>
              <a:t>利用</a:t>
            </a:r>
            <a:r>
              <a:rPr lang="en-US" altLang="zh-CN" sz="2400" dirty="0" err="1" smtClean="0"/>
              <a:t>epoll</a:t>
            </a:r>
            <a:r>
              <a:rPr lang="zh-CN" altLang="en-US" sz="2400" dirty="0" smtClean="0"/>
              <a:t>来监控消息队列是否有新的消息，也就是监控消息管道的读端文件描述符</a:t>
            </a:r>
            <a:endParaRPr lang="en-US" altLang="zh-CN" sz="2400" dirty="0" smtClean="0"/>
          </a:p>
          <a:p>
            <a:r>
              <a:rPr lang="zh-CN" altLang="en-US" dirty="0" smtClean="0"/>
              <a:t>为什么要用</a:t>
            </a:r>
            <a:r>
              <a:rPr lang="en-US" altLang="zh-CN" dirty="0" err="1" smtClean="0"/>
              <a:t>epoll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Looper</a:t>
            </a:r>
            <a:r>
              <a:rPr lang="zh-CN" altLang="en-US" dirty="0" smtClean="0"/>
              <a:t>除了监控消息管道之外，还需要监控其它文件描述符，例如，用来接收键盘</a:t>
            </a:r>
            <a:r>
              <a:rPr lang="en-US" altLang="zh-CN" dirty="0" smtClean="0"/>
              <a:t>/</a:t>
            </a:r>
            <a:r>
              <a:rPr lang="zh-CN" altLang="en-US" dirty="0" smtClean="0"/>
              <a:t>触摸屏事件的文件描述符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线程的消息循环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ServerThread</a:t>
            </a:r>
            <a:endParaRPr lang="zh-CN" altLang="en-US" dirty="0"/>
          </a:p>
        </p:txBody>
      </p:sp>
      <p:pic>
        <p:nvPicPr>
          <p:cNvPr id="7" name="图片 6" descr="zygote-1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5635" y="1988840"/>
            <a:ext cx="5858693" cy="486151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1835696" y="6093296"/>
            <a:ext cx="194421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线程的消息循环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ActivityThread</a:t>
            </a:r>
            <a:endParaRPr lang="zh-CN" altLang="en-US" dirty="0"/>
          </a:p>
        </p:txBody>
      </p:sp>
      <p:pic>
        <p:nvPicPr>
          <p:cNvPr id="4" name="图片 3" descr="zygote-2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1640" y="2780928"/>
            <a:ext cx="6516010" cy="2600688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1691680" y="4437112"/>
            <a:ext cx="2016224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About Me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老罗的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之旅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博客作者</a:t>
            </a:r>
            <a:endParaRPr lang="en-US" altLang="zh-CN" dirty="0" smtClean="0"/>
          </a:p>
          <a:p>
            <a:r>
              <a:rPr lang="en-US" altLang="zh-CN" dirty="0" smtClean="0"/>
              <a:t>《Android</a:t>
            </a:r>
            <a:r>
              <a:rPr lang="zh-CN" altLang="en-US" dirty="0" smtClean="0"/>
              <a:t>系统源代码情景分析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书籍作者</a:t>
            </a:r>
            <a:endParaRPr lang="en-US" altLang="zh-CN" dirty="0" smtClean="0"/>
          </a:p>
          <a:p>
            <a:r>
              <a:rPr lang="zh-CN" altLang="en-US" dirty="0"/>
              <a:t>博</a:t>
            </a:r>
            <a:r>
              <a:rPr lang="zh-CN" altLang="en-US" dirty="0" smtClean="0"/>
              <a:t>客：</a:t>
            </a:r>
            <a:r>
              <a:rPr lang="en-US" altLang="zh-CN" dirty="0" smtClean="0">
                <a:hlinkClick r:id="rId2"/>
              </a:rPr>
              <a:t>http://blog.csdn.net/Luoshengyang</a:t>
            </a:r>
            <a:endParaRPr lang="en-US" altLang="zh-CN" dirty="0" smtClean="0"/>
          </a:p>
          <a:p>
            <a:r>
              <a:rPr lang="zh-CN" altLang="en-US" dirty="0" smtClean="0"/>
              <a:t>微博：</a:t>
            </a:r>
            <a:r>
              <a:rPr lang="en-US" altLang="zh-CN" dirty="0" smtClean="0">
                <a:hlinkClick r:id="rId3"/>
              </a:rPr>
              <a:t>http://weibo.com/shengyangluo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线程的消息循环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Looper.loop</a:t>
            </a:r>
            <a:r>
              <a:rPr lang="en-US" altLang="zh-CN" dirty="0" smtClean="0"/>
              <a:t> – Java</a:t>
            </a:r>
            <a:r>
              <a:rPr lang="zh-CN" altLang="en-US" dirty="0" smtClean="0"/>
              <a:t>层的</a:t>
            </a:r>
            <a:r>
              <a:rPr lang="en-US" altLang="zh-CN" dirty="0" err="1" smtClean="0"/>
              <a:t>Looper</a:t>
            </a:r>
            <a:endParaRPr lang="zh-CN" altLang="en-US" dirty="0"/>
          </a:p>
        </p:txBody>
      </p:sp>
      <p:pic>
        <p:nvPicPr>
          <p:cNvPr id="5" name="图片 4" descr="message-2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2285362"/>
            <a:ext cx="6611273" cy="457263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线程的消息循环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r>
              <a:rPr lang="en-US" altLang="zh-CN" dirty="0" err="1" smtClean="0"/>
              <a:t>MessageQueue.next</a:t>
            </a:r>
            <a:endParaRPr lang="zh-CN" altLang="en-US" dirty="0"/>
          </a:p>
        </p:txBody>
      </p:sp>
      <p:pic>
        <p:nvPicPr>
          <p:cNvPr id="5" name="图片 4" descr="message-3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1700808"/>
            <a:ext cx="6668431" cy="5157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线程的消息循环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nativePollOnce</a:t>
            </a:r>
            <a:endParaRPr lang="zh-CN" altLang="en-US" dirty="0"/>
          </a:p>
        </p:txBody>
      </p:sp>
      <p:pic>
        <p:nvPicPr>
          <p:cNvPr id="4" name="图片 3" descr="message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2924944"/>
            <a:ext cx="6870302" cy="115212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线程的消息循环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NativeMessageQueue.pollOnce</a:t>
            </a:r>
            <a:endParaRPr lang="zh-CN" altLang="en-US" dirty="0"/>
          </a:p>
        </p:txBody>
      </p:sp>
      <p:pic>
        <p:nvPicPr>
          <p:cNvPr id="4" name="图片 3" descr="message-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2780928"/>
            <a:ext cx="5317099" cy="129614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线程的消息循环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Looper.pollOnce</a:t>
            </a:r>
            <a:r>
              <a:rPr lang="en-US" altLang="zh-CN" dirty="0" smtClean="0"/>
              <a:t> – C++</a:t>
            </a:r>
            <a:r>
              <a:rPr lang="zh-CN" altLang="en-US" dirty="0" smtClean="0"/>
              <a:t>层的</a:t>
            </a:r>
            <a:r>
              <a:rPr lang="en-US" altLang="zh-CN" dirty="0" err="1" smtClean="0"/>
              <a:t>Looper</a:t>
            </a:r>
            <a:endParaRPr lang="zh-CN" altLang="en-US" dirty="0"/>
          </a:p>
        </p:txBody>
      </p:sp>
      <p:pic>
        <p:nvPicPr>
          <p:cNvPr id="4" name="图片 3" descr="message-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2446885"/>
            <a:ext cx="7413447" cy="343038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线程的消息循环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/>
          <a:lstStyle/>
          <a:p>
            <a:r>
              <a:rPr lang="en-US" altLang="zh-CN" dirty="0" err="1" smtClean="0"/>
              <a:t>Looper.pollInner</a:t>
            </a:r>
            <a:endParaRPr lang="zh-CN" altLang="en-US" dirty="0"/>
          </a:p>
        </p:txBody>
      </p:sp>
      <p:pic>
        <p:nvPicPr>
          <p:cNvPr id="4" name="图片 3" descr="message-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1628800"/>
            <a:ext cx="6060350" cy="52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线程的消息循环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Looper.awoken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message-1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2996952"/>
            <a:ext cx="6355744" cy="149603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线程的消息发送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常用的消息发送接口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Handler.sendMessage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带一个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参数，用来描述消息的内容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Handler.post</a:t>
            </a:r>
          </a:p>
          <a:p>
            <a:pPr lvl="2"/>
            <a:r>
              <a:rPr lang="zh-CN" altLang="en-US" dirty="0" smtClean="0"/>
              <a:t>带一个</a:t>
            </a:r>
            <a:r>
              <a:rPr lang="en-US" altLang="zh-CN" dirty="0" err="1" smtClean="0"/>
              <a:t>Runnable</a:t>
            </a:r>
            <a:r>
              <a:rPr lang="zh-CN" altLang="en-US" dirty="0" smtClean="0"/>
              <a:t>参数，会被转换为一个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参数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线程的消息发送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Message</a:t>
            </a:r>
            <a:endParaRPr lang="zh-CN" altLang="en-US" dirty="0"/>
          </a:p>
        </p:txBody>
      </p:sp>
      <p:pic>
        <p:nvPicPr>
          <p:cNvPr id="4" name="图片 3" descr="message-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752" y="2204864"/>
            <a:ext cx="4459503" cy="408787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线程的消息发送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Handler.sendMessage</a:t>
            </a:r>
            <a:r>
              <a:rPr lang="en-US" altLang="zh-CN" dirty="0" smtClean="0"/>
              <a:t>/post</a:t>
            </a:r>
            <a:endParaRPr lang="zh-CN" altLang="en-US" dirty="0"/>
          </a:p>
        </p:txBody>
      </p:sp>
      <p:pic>
        <p:nvPicPr>
          <p:cNvPr id="4" name="图片 3" descr="message-1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2420888"/>
            <a:ext cx="4993118" cy="37638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线程与消息的关系</a:t>
            </a:r>
            <a:endParaRPr lang="en-US" altLang="zh-CN" dirty="0" smtClean="0"/>
          </a:p>
          <a:p>
            <a:r>
              <a:rPr lang="zh-CN" altLang="en-US" dirty="0" smtClean="0"/>
              <a:t>线程的消息队列创建</a:t>
            </a:r>
            <a:endParaRPr lang="en-US" altLang="zh-CN" dirty="0" smtClean="0"/>
          </a:p>
          <a:p>
            <a:r>
              <a:rPr lang="zh-CN" altLang="en-US" dirty="0" smtClean="0"/>
              <a:t>线程的消息循环</a:t>
            </a:r>
            <a:endParaRPr lang="en-US" altLang="zh-CN" dirty="0" smtClean="0"/>
          </a:p>
          <a:p>
            <a:r>
              <a:rPr lang="zh-CN" altLang="en-US" dirty="0" smtClean="0"/>
              <a:t>线程的消息发送</a:t>
            </a:r>
            <a:endParaRPr lang="en-US" altLang="zh-CN" dirty="0" smtClean="0"/>
          </a:p>
          <a:p>
            <a:r>
              <a:rPr lang="zh-CN" altLang="en-US" dirty="0" smtClean="0"/>
              <a:t>线程的消息处理</a:t>
            </a:r>
            <a:endParaRPr lang="en-US" altLang="zh-CN" dirty="0" smtClean="0"/>
          </a:p>
          <a:p>
            <a:r>
              <a:rPr lang="zh-CN" altLang="en-US" dirty="0" smtClean="0"/>
              <a:t>消息在异步任务的应用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线程的消息发送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Handler.sendMessageDelayed</a:t>
            </a:r>
            <a:endParaRPr lang="zh-CN" altLang="en-US" dirty="0"/>
          </a:p>
        </p:txBody>
      </p:sp>
      <p:pic>
        <p:nvPicPr>
          <p:cNvPr id="6" name="图片 5" descr="message-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3068960"/>
            <a:ext cx="7013235" cy="215352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线程的消息发送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Handler.sendMessageAtTime</a:t>
            </a:r>
            <a:endParaRPr lang="zh-CN" altLang="en-US" dirty="0"/>
          </a:p>
        </p:txBody>
      </p:sp>
      <p:pic>
        <p:nvPicPr>
          <p:cNvPr id="4" name="图片 3" descr="message-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2852936"/>
            <a:ext cx="6374802" cy="261090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线程的消息发送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Handler.enqueueMessage</a:t>
            </a:r>
            <a:endParaRPr lang="zh-CN" altLang="en-US" dirty="0"/>
          </a:p>
        </p:txBody>
      </p:sp>
      <p:pic>
        <p:nvPicPr>
          <p:cNvPr id="4" name="图片 3" descr="message-2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2852936"/>
            <a:ext cx="7699312" cy="214399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线程的消息发送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r>
              <a:rPr lang="en-US" altLang="zh-CN" dirty="0" err="1" smtClean="0"/>
              <a:t>MessageQueue.enqueueMessage</a:t>
            </a:r>
            <a:endParaRPr lang="zh-CN" altLang="en-US" dirty="0"/>
          </a:p>
        </p:txBody>
      </p:sp>
      <p:pic>
        <p:nvPicPr>
          <p:cNvPr id="4" name="图片 3" descr="message-2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5696" y="1772816"/>
            <a:ext cx="5574378" cy="508518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线程的消息发送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nativeWake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NativeMessageQueue.wake</a:t>
            </a:r>
            <a:endParaRPr lang="zh-CN" altLang="en-US" dirty="0" smtClean="0"/>
          </a:p>
        </p:txBody>
      </p:sp>
      <p:pic>
        <p:nvPicPr>
          <p:cNvPr id="4" name="图片 3" descr="message-2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2708920"/>
            <a:ext cx="7727899" cy="1000640"/>
          </a:xfrm>
          <a:prstGeom prst="rect">
            <a:avLst/>
          </a:prstGeom>
        </p:spPr>
      </p:pic>
      <p:pic>
        <p:nvPicPr>
          <p:cNvPr id="5" name="图片 4" descr="message-2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4941168"/>
            <a:ext cx="3077819" cy="936104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线程的消息发送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Looper.wake</a:t>
            </a:r>
            <a:endParaRPr lang="zh-CN" altLang="en-US" dirty="0"/>
          </a:p>
        </p:txBody>
      </p:sp>
      <p:pic>
        <p:nvPicPr>
          <p:cNvPr id="4" name="图片 3" descr="message-2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2852936"/>
            <a:ext cx="5803071" cy="230598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线程的消息处理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回顾消息循环过程</a:t>
            </a:r>
            <a:endParaRPr lang="zh-CN" altLang="en-US" dirty="0"/>
          </a:p>
        </p:txBody>
      </p:sp>
      <p:pic>
        <p:nvPicPr>
          <p:cNvPr id="4" name="图片 3" descr="message-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2492896"/>
            <a:ext cx="4764426" cy="3573319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2339752" y="4653136"/>
            <a:ext cx="3528392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47456" y="2420888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rgbClr val="FF0000"/>
                </a:solidFill>
              </a:rPr>
              <a:t>Msg.target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指向的是一个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Handler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4932040" y="2852936"/>
            <a:ext cx="1512168" cy="1800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线程的消息处理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lang="en-US" altLang="zh-CN" dirty="0" err="1" smtClean="0"/>
              <a:t>Handler.dispatchMessage</a:t>
            </a:r>
            <a:endParaRPr lang="zh-CN" altLang="en-US" dirty="0"/>
          </a:p>
        </p:txBody>
      </p:sp>
      <p:pic>
        <p:nvPicPr>
          <p:cNvPr id="4" name="图片 3" descr="message-2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1916832"/>
            <a:ext cx="5182324" cy="4941168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消息在异步任务的应用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19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在主线程为什么要用异步任务？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主线程任务繁重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执行组件生命周期函数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执行业务逻辑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执行用户交互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执行</a:t>
            </a:r>
            <a:r>
              <a:rPr lang="en-US" altLang="zh-CN" dirty="0" smtClean="0"/>
              <a:t>UI</a:t>
            </a:r>
            <a:r>
              <a:rPr lang="zh-CN" altLang="en-US" dirty="0" smtClean="0"/>
              <a:t>渲染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主线程处理某一个消息时间过长时会产生</a:t>
            </a:r>
            <a:r>
              <a:rPr lang="en-US" altLang="zh-CN" dirty="0" smtClean="0"/>
              <a:t>ANR</a:t>
            </a:r>
          </a:p>
          <a:p>
            <a:pPr lvl="2"/>
            <a:r>
              <a:rPr lang="en-US" altLang="zh-CN" dirty="0" smtClean="0"/>
              <a:t>Service</a:t>
            </a:r>
            <a:r>
              <a:rPr lang="zh-CN" altLang="en-US" dirty="0" smtClean="0"/>
              <a:t>生命周期函数 </a:t>
            </a:r>
            <a:r>
              <a:rPr lang="en-US" altLang="zh-CN" dirty="0" smtClean="0"/>
              <a:t>– 20s</a:t>
            </a:r>
          </a:p>
          <a:p>
            <a:pPr lvl="2"/>
            <a:r>
              <a:rPr lang="en-US" altLang="zh-CN" dirty="0" smtClean="0"/>
              <a:t>Broadcast Receiver</a:t>
            </a:r>
            <a:r>
              <a:rPr lang="zh-CN" altLang="en-US" dirty="0" smtClean="0"/>
              <a:t>接收前台优先级广播函数 </a:t>
            </a:r>
            <a:r>
              <a:rPr lang="en-US" altLang="zh-CN" dirty="0" smtClean="0"/>
              <a:t>–10s</a:t>
            </a:r>
          </a:p>
          <a:p>
            <a:pPr lvl="2"/>
            <a:r>
              <a:rPr lang="en-US" altLang="zh-CN" dirty="0" smtClean="0"/>
              <a:t>Broadcast Receiver</a:t>
            </a:r>
            <a:r>
              <a:rPr lang="zh-CN" altLang="en-US" dirty="0" smtClean="0"/>
              <a:t>接收后台优先级广播函数 </a:t>
            </a:r>
            <a:r>
              <a:rPr lang="en-US" altLang="zh-CN" dirty="0" smtClean="0"/>
              <a:t>– 60s</a:t>
            </a:r>
          </a:p>
          <a:p>
            <a:pPr lvl="2"/>
            <a:r>
              <a:rPr lang="zh-CN" altLang="en-US" dirty="0" smtClean="0"/>
              <a:t>影响输入事件处理的函数 </a:t>
            </a:r>
            <a:r>
              <a:rPr lang="en-US" altLang="zh-CN" dirty="0" smtClean="0"/>
              <a:t>– 5s</a:t>
            </a:r>
          </a:p>
          <a:p>
            <a:pPr lvl="2"/>
            <a:r>
              <a:rPr lang="zh-CN" altLang="en-US" dirty="0" smtClean="0"/>
              <a:t>影响进程启动的函数 </a:t>
            </a:r>
            <a:r>
              <a:rPr lang="en-US" altLang="zh-CN" dirty="0" smtClean="0"/>
              <a:t>– 10s</a:t>
            </a:r>
          </a:p>
          <a:p>
            <a:pPr lvl="2"/>
            <a:r>
              <a:rPr lang="zh-CN" altLang="en-US" dirty="0" smtClean="0"/>
              <a:t>影响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切换的函数</a:t>
            </a:r>
            <a:r>
              <a:rPr lang="en-US" altLang="zh-CN" dirty="0" smtClean="0"/>
              <a:t>– 2s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消息在异步任务的应用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基于消息的异步任务接口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android.os.HandlerThread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适合用来处于不需要更新</a:t>
            </a:r>
            <a:r>
              <a:rPr lang="en-US" altLang="zh-CN" dirty="0" smtClean="0"/>
              <a:t>UI</a:t>
            </a:r>
            <a:r>
              <a:rPr lang="zh-CN" altLang="en-US" dirty="0" smtClean="0"/>
              <a:t>的后台任务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android.os.AyncTask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适合用来处于需要更新</a:t>
            </a:r>
            <a:r>
              <a:rPr lang="en-US" altLang="zh-CN" dirty="0" smtClean="0"/>
              <a:t>UI</a:t>
            </a:r>
            <a:r>
              <a:rPr lang="zh-CN" altLang="en-US" dirty="0" smtClean="0"/>
              <a:t>的后台任务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线程与消息的关系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应用程序有两种类型的线程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带有消息队列，用来执行循环性任务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有消息时就处理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没有消息时就睡眠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例子：主线程、</a:t>
            </a:r>
            <a:r>
              <a:rPr lang="en-US" altLang="zh-CN" dirty="0" err="1" smtClean="0"/>
              <a:t>android.os.HandlerThread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没有消息队列，用来执行一次性任务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任务一旦执行完成便退出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例子：</a:t>
            </a:r>
            <a:r>
              <a:rPr lang="en-US" altLang="zh-CN" dirty="0" err="1" smtClean="0"/>
              <a:t>java.lang.Thread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消息在异步任务的应用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err="1" smtClean="0"/>
              <a:t>android.os.HandlerThread</a:t>
            </a:r>
            <a:endParaRPr lang="en-US" altLang="zh-CN" dirty="0" smtClean="0"/>
          </a:p>
        </p:txBody>
      </p:sp>
      <p:pic>
        <p:nvPicPr>
          <p:cNvPr id="6" name="图片 5" descr="message-2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160240"/>
            <a:ext cx="5184576" cy="4581128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消息在异步任务的应用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启动</a:t>
            </a:r>
            <a:r>
              <a:rPr lang="en-US" altLang="zh-CN" dirty="0" err="1" smtClean="0"/>
              <a:t>HandlerThread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996952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HandlerThread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handlerThread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HandlerThread</a:t>
            </a:r>
            <a:r>
              <a:rPr lang="en-US" altLang="zh-CN" dirty="0" smtClean="0"/>
              <a:t>("Handler Thread");</a:t>
            </a:r>
          </a:p>
          <a:p>
            <a:r>
              <a:rPr lang="en-US" altLang="zh-CN" dirty="0" err="1" smtClean="0"/>
              <a:t>handlerThread.start</a:t>
            </a:r>
            <a:r>
              <a:rPr lang="en-US" altLang="zh-CN" dirty="0" smtClean="0"/>
              <a:t>();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消息在异步任务的应用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向</a:t>
            </a:r>
            <a:r>
              <a:rPr lang="en-US" altLang="zh-CN" dirty="0" err="1" smtClean="0"/>
              <a:t>HandlerThread</a:t>
            </a:r>
            <a:r>
              <a:rPr lang="zh-CN" altLang="en-US" dirty="0" smtClean="0"/>
              <a:t>分配任务</a:t>
            </a:r>
            <a:endParaRPr lang="zh-CN" altLang="en-US" dirty="0"/>
          </a:p>
        </p:txBody>
      </p:sp>
      <p:pic>
        <p:nvPicPr>
          <p:cNvPr id="4" name="图片 3" descr="message-2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2276872"/>
            <a:ext cx="5688632" cy="2376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3608" y="4869160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ThreadTask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threadTask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ThreadTask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Handler </a:t>
            </a:r>
            <a:r>
              <a:rPr lang="en-US" altLang="zh-CN" dirty="0" err="1" smtClean="0"/>
              <a:t>handler</a:t>
            </a:r>
            <a:r>
              <a:rPr lang="en-US" altLang="zh-CN" dirty="0" smtClean="0"/>
              <a:t> = new Handler(</a:t>
            </a:r>
            <a:r>
              <a:rPr lang="en-US" altLang="zh-CN" dirty="0" err="1" smtClean="0"/>
              <a:t>handlerThread.getLooper</a:t>
            </a:r>
            <a:r>
              <a:rPr lang="en-US" altLang="zh-CN" dirty="0" smtClean="0"/>
              <a:t>());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handler.post(</a:t>
            </a:r>
            <a:r>
              <a:rPr lang="en-US" altLang="zh-CN" dirty="0" err="1" smtClean="0"/>
              <a:t>threadTask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消息在异步任务的应用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退出</a:t>
            </a:r>
            <a:r>
              <a:rPr lang="en-US" altLang="zh-CN" dirty="0" err="1" smtClean="0"/>
              <a:t>HandlerThread</a:t>
            </a:r>
            <a:endParaRPr lang="zh-CN" altLang="en-US" dirty="0"/>
          </a:p>
        </p:txBody>
      </p:sp>
      <p:pic>
        <p:nvPicPr>
          <p:cNvPr id="4" name="图片 3" descr="message-3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2276872"/>
            <a:ext cx="7416824" cy="45365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9592" y="1772816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handlerThread.quit</a:t>
            </a:r>
            <a:r>
              <a:rPr lang="en-US" altLang="zh-CN" sz="2400" dirty="0" smtClean="0"/>
              <a:t>();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消息在异步任务的应用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android.os.AyncTask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在进程内维护一个线程池来执行任务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任务在开始执行、执行过程以及结束执行时均可以与主线程进行交互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任务是通过一个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向主线程发送消息以达到交互的目的</a:t>
            </a: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消息在异步任务的应用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pic>
        <p:nvPicPr>
          <p:cNvPr id="4" name="图片 3" descr="message-3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772816"/>
            <a:ext cx="7272808" cy="50131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消息在异步任务的应用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525963"/>
          </a:xfrm>
        </p:spPr>
        <p:txBody>
          <a:bodyPr/>
          <a:lstStyle/>
          <a:p>
            <a:r>
              <a:rPr lang="en-US" altLang="zh-CN" dirty="0" err="1" smtClean="0"/>
              <a:t>AysnTask</a:t>
            </a:r>
            <a:r>
              <a:rPr lang="zh-CN" altLang="en-US" dirty="0" smtClean="0"/>
              <a:t>的相关成员变量定义</a:t>
            </a:r>
            <a:endParaRPr lang="zh-CN" altLang="en-US" dirty="0"/>
          </a:p>
        </p:txBody>
      </p:sp>
      <p:pic>
        <p:nvPicPr>
          <p:cNvPr id="4" name="图片 3" descr="message-3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2132856"/>
            <a:ext cx="7268590" cy="44297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消息在异步任务的应用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用来向主线程发送消息的</a:t>
            </a:r>
            <a:r>
              <a:rPr lang="en-US" altLang="zh-CN" dirty="0" err="1" smtClean="0"/>
              <a:t>InternalHandler</a:t>
            </a:r>
            <a:endParaRPr lang="zh-CN" altLang="en-US" dirty="0"/>
          </a:p>
        </p:txBody>
      </p:sp>
      <p:pic>
        <p:nvPicPr>
          <p:cNvPr id="4" name="图片 3" descr="message-3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2348880"/>
            <a:ext cx="6552728" cy="41044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消息在异步任务的应用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000" dirty="0" smtClean="0"/>
              <a:t>任务执行过程或者结果数据</a:t>
            </a:r>
            <a:r>
              <a:rPr lang="en-US" altLang="zh-CN" sz="3000" dirty="0" smtClean="0"/>
              <a:t>--</a:t>
            </a:r>
            <a:r>
              <a:rPr lang="en-US" altLang="zh-CN" sz="3000" dirty="0" err="1" smtClean="0"/>
              <a:t>AsyncTaskResult</a:t>
            </a:r>
            <a:endParaRPr lang="zh-CN" altLang="en-US" sz="3000" dirty="0"/>
          </a:p>
        </p:txBody>
      </p:sp>
      <p:pic>
        <p:nvPicPr>
          <p:cNvPr id="4" name="图片 3" descr="message-3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2636912"/>
            <a:ext cx="5904656" cy="29523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消息在异步任务的应用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创建任务</a:t>
            </a:r>
            <a:endParaRPr lang="zh-CN" altLang="en-US" dirty="0"/>
          </a:p>
        </p:txBody>
      </p:sp>
      <p:pic>
        <p:nvPicPr>
          <p:cNvPr id="7" name="图片 6" descr="message-4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772816"/>
            <a:ext cx="6801800" cy="50851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线程与消息的关系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38194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带有消息队列的线程四要素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Message(</a:t>
            </a:r>
            <a:r>
              <a:rPr lang="zh-CN" altLang="en-US" dirty="0" smtClean="0"/>
              <a:t>消息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MessageQueue</a:t>
            </a:r>
            <a:r>
              <a:rPr lang="en-US" altLang="zh-CN" dirty="0" smtClean="0"/>
              <a:t>(</a:t>
            </a:r>
            <a:r>
              <a:rPr lang="zh-CN" altLang="en-US" dirty="0" smtClean="0"/>
              <a:t>消息队列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Looper</a:t>
            </a:r>
            <a:r>
              <a:rPr lang="en-US" altLang="zh-CN" dirty="0" smtClean="0"/>
              <a:t>(</a:t>
            </a:r>
            <a:r>
              <a:rPr lang="zh-CN" altLang="en-US" dirty="0" smtClean="0"/>
              <a:t>消息循环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Handler(</a:t>
            </a:r>
            <a:r>
              <a:rPr lang="zh-CN" altLang="en-US" dirty="0" smtClean="0"/>
              <a:t>消息发送和处理</a:t>
            </a:r>
            <a:r>
              <a:rPr lang="en-US" altLang="zh-CN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消息在异步任务的应用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执行任务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触发</a:t>
            </a:r>
            <a:r>
              <a:rPr lang="en-US" altLang="zh-CN" dirty="0" err="1" smtClean="0"/>
              <a:t>AsyncTask.doInBackground</a:t>
            </a:r>
            <a:r>
              <a:rPr lang="zh-CN" altLang="en-US" dirty="0" smtClean="0"/>
              <a:t>在工作线程中被调用</a:t>
            </a:r>
            <a:endParaRPr lang="zh-CN" altLang="en-US" dirty="0"/>
          </a:p>
        </p:txBody>
      </p:sp>
      <p:pic>
        <p:nvPicPr>
          <p:cNvPr id="4" name="图片 3" descr="message-3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2348880"/>
            <a:ext cx="6220694" cy="2200582"/>
          </a:xfrm>
          <a:prstGeom prst="rect">
            <a:avLst/>
          </a:prstGeom>
        </p:spPr>
      </p:pic>
      <p:pic>
        <p:nvPicPr>
          <p:cNvPr id="5" name="图片 4" descr="message-4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42200" y="2664296"/>
            <a:ext cx="6801800" cy="5085184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3203848" y="3356992"/>
            <a:ext cx="309634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消息在异步任务的应用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更新任务进度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MESSAGE_POST_PROGRESS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sHandler</a:t>
            </a:r>
            <a:r>
              <a:rPr lang="zh-CN" altLang="en-US" dirty="0" smtClean="0"/>
              <a:t>发送到主线程的消息队列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触发</a:t>
            </a:r>
            <a:r>
              <a:rPr lang="en-US" altLang="zh-CN" dirty="0" err="1" smtClean="0"/>
              <a:t>AsyncTask.onProgressUpdate</a:t>
            </a:r>
            <a:r>
              <a:rPr lang="zh-CN" altLang="en-US" dirty="0" smtClean="0"/>
              <a:t>在主线程中被调用</a:t>
            </a:r>
            <a:endParaRPr lang="zh-CN" altLang="en-US" dirty="0"/>
          </a:p>
        </p:txBody>
      </p:sp>
      <p:pic>
        <p:nvPicPr>
          <p:cNvPr id="4" name="图片 3" descr="message-3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2420888"/>
            <a:ext cx="5953956" cy="2063014"/>
          </a:xfrm>
          <a:prstGeom prst="rect">
            <a:avLst/>
          </a:prstGeom>
        </p:spPr>
      </p:pic>
      <p:pic>
        <p:nvPicPr>
          <p:cNvPr id="5" name="图片 4" descr="message-3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39752" y="2636912"/>
            <a:ext cx="6552728" cy="4104456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3491880" y="4653136"/>
            <a:ext cx="45365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消息在异步任务的应用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412776"/>
            <a:ext cx="8229600" cy="566124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任务结束时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MESSAGE_POST_RESULT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sHandler</a:t>
            </a:r>
            <a:r>
              <a:rPr lang="zh-CN" altLang="en-US" dirty="0" smtClean="0"/>
              <a:t>发送到主线程的消息</a:t>
            </a:r>
            <a:r>
              <a:rPr lang="zh-CN" altLang="en-US" dirty="0" smtClean="0"/>
              <a:t>队列</a:t>
            </a:r>
            <a:r>
              <a:rPr lang="zh-CN" altLang="en-US" dirty="0" smtClean="0"/>
              <a:t>，</a:t>
            </a:r>
            <a:r>
              <a:rPr lang="zh-CN" altLang="en-US" dirty="0" smtClean="0"/>
              <a:t>触发</a:t>
            </a:r>
            <a:r>
              <a:rPr lang="en-US" altLang="zh-CN" dirty="0" err="1" smtClean="0"/>
              <a:t>AsyncTask.finish</a:t>
            </a:r>
            <a:r>
              <a:rPr lang="zh-CN" altLang="en-US" dirty="0" smtClean="0"/>
              <a:t>在</a:t>
            </a:r>
            <a:r>
              <a:rPr lang="zh-CN" altLang="en-US" dirty="0" smtClean="0"/>
              <a:t>主</a:t>
            </a:r>
            <a:r>
              <a:rPr lang="zh-CN" altLang="en-US" dirty="0" smtClean="0"/>
              <a:t>线程中被调用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进一步触发</a:t>
            </a:r>
            <a:r>
              <a:rPr lang="en-US" altLang="zh-CN" dirty="0" err="1" smtClean="0"/>
              <a:t>AsyncTask.onPostExecute</a:t>
            </a:r>
            <a:r>
              <a:rPr lang="zh-CN" altLang="en-US" dirty="0" smtClean="0"/>
              <a:t>在主线程中被调用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 descr="message-4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3212976"/>
            <a:ext cx="5184576" cy="1676634"/>
          </a:xfrm>
          <a:prstGeom prst="rect">
            <a:avLst/>
          </a:prstGeom>
        </p:spPr>
      </p:pic>
      <p:pic>
        <p:nvPicPr>
          <p:cNvPr id="6" name="图片 5" descr="message-4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656" y="260648"/>
            <a:ext cx="6801800" cy="486916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2411760" y="3861048"/>
            <a:ext cx="4680520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message-3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67744" y="1916832"/>
            <a:ext cx="6552728" cy="4104456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3563888" y="3356992"/>
            <a:ext cx="396044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消息在异步任务的应用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任务中途取消时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MESSAGE_POST_CANCEL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sHandler</a:t>
            </a:r>
            <a:r>
              <a:rPr lang="zh-CN" altLang="en-US" dirty="0" smtClean="0"/>
              <a:t>发送到主线程的消息队列，触发</a:t>
            </a:r>
            <a:r>
              <a:rPr lang="en-US" altLang="zh-CN" dirty="0" err="1" smtClean="0"/>
              <a:t>AsyncTask.onCancel</a:t>
            </a:r>
            <a:r>
              <a:rPr lang="zh-CN" altLang="en-US" dirty="0" smtClean="0"/>
              <a:t>在</a:t>
            </a:r>
            <a:r>
              <a:rPr lang="zh-CN" altLang="en-US" dirty="0" smtClean="0"/>
              <a:t>主线程中被调用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message-4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3861048"/>
            <a:ext cx="4801270" cy="1247949"/>
          </a:xfrm>
          <a:prstGeom prst="rect">
            <a:avLst/>
          </a:prstGeom>
        </p:spPr>
      </p:pic>
      <p:pic>
        <p:nvPicPr>
          <p:cNvPr id="5" name="图片 4" descr="message-4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1196752"/>
            <a:ext cx="6801800" cy="5085184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3347864" y="4077072"/>
            <a:ext cx="5184576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message-3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95736" y="2060848"/>
            <a:ext cx="6552728" cy="4104456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3491880" y="4581128"/>
            <a:ext cx="2952328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4848" y="263691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9600" dirty="0" smtClean="0"/>
              <a:t>Q&amp;A</a:t>
            </a:r>
            <a:endParaRPr lang="zh-CN" alt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780928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9600" dirty="0" smtClean="0"/>
              <a:t>Thank You</a:t>
            </a:r>
            <a:endParaRPr lang="zh-CN" alt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线程与消息的关系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Message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MessageQueue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Looper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的交互过程</a:t>
            </a:r>
            <a:endParaRPr lang="zh-CN" altLang="en-US" dirty="0"/>
          </a:p>
        </p:txBody>
      </p:sp>
      <p:pic>
        <p:nvPicPr>
          <p:cNvPr id="4" name="图片 3" descr="message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4880" y="3061962"/>
            <a:ext cx="5201376" cy="33913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线程的消息队列创建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MessageQueue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Looper</a:t>
            </a:r>
            <a:r>
              <a:rPr lang="zh-CN" altLang="en-US" dirty="0" smtClean="0"/>
              <a:t>的关系</a:t>
            </a:r>
            <a:endParaRPr lang="zh-CN" altLang="en-US" dirty="0"/>
          </a:p>
        </p:txBody>
      </p:sp>
      <p:pic>
        <p:nvPicPr>
          <p:cNvPr id="6" name="图片 5" descr="13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2492896"/>
            <a:ext cx="5429250" cy="377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线程的消息队列创建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41987"/>
          </a:xfrm>
        </p:spPr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ServerThread</a:t>
            </a:r>
            <a:endParaRPr lang="zh-CN" altLang="en-US" dirty="0"/>
          </a:p>
        </p:txBody>
      </p:sp>
      <p:pic>
        <p:nvPicPr>
          <p:cNvPr id="4" name="图片 3" descr="zygote-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5635" y="1988840"/>
            <a:ext cx="5858693" cy="486151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1691680" y="2492896"/>
            <a:ext cx="280831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线程的消息队列创建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ActivityThread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图片 3" descr="zygote-2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2780928"/>
            <a:ext cx="6516010" cy="2600688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1619672" y="3501008"/>
            <a:ext cx="295232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1260</Words>
  <Application>Microsoft Office PowerPoint</Application>
  <PresentationFormat>全屏显示(4:3)</PresentationFormat>
  <Paragraphs>209</Paragraphs>
  <Slides>55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56" baseType="lpstr">
      <vt:lpstr>Office 主题</vt:lpstr>
      <vt:lpstr>Android应用程序消息处理机制</vt:lpstr>
      <vt:lpstr>About Me</vt:lpstr>
      <vt:lpstr>Agenda</vt:lpstr>
      <vt:lpstr>线程与消息的关系</vt:lpstr>
      <vt:lpstr>线程与消息的关系(续)</vt:lpstr>
      <vt:lpstr>线程与消息的关系(续)</vt:lpstr>
      <vt:lpstr>线程的消息队列创建</vt:lpstr>
      <vt:lpstr>线程的消息队列创建(续)</vt:lpstr>
      <vt:lpstr>线程的消息队列创建(续)</vt:lpstr>
      <vt:lpstr>线程的消息队列创建(续)</vt:lpstr>
      <vt:lpstr>线程的消息队列创建(续)</vt:lpstr>
      <vt:lpstr>线程的消息队列创建(续)</vt:lpstr>
      <vt:lpstr>线程的消息队列创建(续)</vt:lpstr>
      <vt:lpstr>线程的消息队列创建(续)</vt:lpstr>
      <vt:lpstr>线程的消息队列创建(续)</vt:lpstr>
      <vt:lpstr>线程的消息队列创建(续)</vt:lpstr>
      <vt:lpstr>线程的消息队列创建(续)</vt:lpstr>
      <vt:lpstr>线程的消息循环</vt:lpstr>
      <vt:lpstr>线程的消息循环(续)</vt:lpstr>
      <vt:lpstr>线程的消息循环(续)</vt:lpstr>
      <vt:lpstr>线程的消息循环(续)</vt:lpstr>
      <vt:lpstr>线程的消息循环(续)</vt:lpstr>
      <vt:lpstr>线程的消息循环(续)</vt:lpstr>
      <vt:lpstr>线程的消息循环(续)</vt:lpstr>
      <vt:lpstr>线程的消息循环(续)</vt:lpstr>
      <vt:lpstr>线程的消息循环(续)</vt:lpstr>
      <vt:lpstr>线程的消息发送</vt:lpstr>
      <vt:lpstr>线程的消息发送(续)</vt:lpstr>
      <vt:lpstr>线程的消息发送(续)</vt:lpstr>
      <vt:lpstr>线程的消息发送(续)</vt:lpstr>
      <vt:lpstr>线程的消息发送(续)</vt:lpstr>
      <vt:lpstr>线程的消息发送(续)</vt:lpstr>
      <vt:lpstr>线程的消息发送(续)</vt:lpstr>
      <vt:lpstr>线程的消息发送(续)</vt:lpstr>
      <vt:lpstr>线程的消息发送(续)</vt:lpstr>
      <vt:lpstr>线程的消息处理</vt:lpstr>
      <vt:lpstr>线程的消息处理(续)</vt:lpstr>
      <vt:lpstr>消息在异步任务的应用</vt:lpstr>
      <vt:lpstr>消息在异步任务的应用(续)</vt:lpstr>
      <vt:lpstr>消息在异步任务的应用(续)</vt:lpstr>
      <vt:lpstr>消息在异步任务的应用(续)</vt:lpstr>
      <vt:lpstr>消息在异步任务的应用(续)</vt:lpstr>
      <vt:lpstr>消息在异步任务的应用(续)</vt:lpstr>
      <vt:lpstr>消息在异步任务的应用(续)</vt:lpstr>
      <vt:lpstr>消息在异步任务的应用(续)</vt:lpstr>
      <vt:lpstr>消息在异步任务的应用(续)</vt:lpstr>
      <vt:lpstr>消息在异步任务的应用(续)</vt:lpstr>
      <vt:lpstr>消息在异步任务的应用(续)</vt:lpstr>
      <vt:lpstr>消息在异步任务的应用(续)</vt:lpstr>
      <vt:lpstr>消息在异步任务的应用(续)</vt:lpstr>
      <vt:lpstr>消息在异步任务的应用(续)</vt:lpstr>
      <vt:lpstr>消息在异步任务的应用(续)</vt:lpstr>
      <vt:lpstr>消息在异步任务的应用(续)</vt:lpstr>
      <vt:lpstr>Q&amp;A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Android应用程序消息循环和处理机制</dc:title>
  <dc:creator>Luo</dc:creator>
  <cp:lastModifiedBy>Luo</cp:lastModifiedBy>
  <cp:revision>86</cp:revision>
  <dcterms:created xsi:type="dcterms:W3CDTF">2013-09-23T09:14:26Z</dcterms:created>
  <dcterms:modified xsi:type="dcterms:W3CDTF">2013-09-25T18:07:38Z</dcterms:modified>
</cp:coreProperties>
</file>