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87377" autoAdjust="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F2AB9-D5F8-4B2A-B0C5-927E654EC6C4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5856-23F9-4FA8-AFDE-E5B2DC6A80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Window.Callback</a:t>
            </a:r>
            <a:r>
              <a:rPr lang="zh-CN" altLang="en-US" dirty="0" smtClean="0"/>
              <a:t>接口向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分发输入事件</a:t>
            </a:r>
            <a:endParaRPr lang="en-US" altLang="zh-CN" dirty="0" smtClean="0"/>
          </a:p>
          <a:p>
            <a:r>
              <a:rPr lang="en-US" altLang="zh-CN" dirty="0" smtClean="0"/>
              <a:t>Window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Cotext</a:t>
            </a:r>
            <a:r>
              <a:rPr lang="zh-CN" altLang="en-US" dirty="0" smtClean="0"/>
              <a:t>接口访问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的上下文</a:t>
            </a:r>
            <a:endParaRPr lang="en-US" altLang="zh-CN" dirty="0" smtClean="0"/>
          </a:p>
          <a:p>
            <a:r>
              <a:rPr lang="en-US" altLang="zh-CN" dirty="0" smtClean="0"/>
              <a:t>Activity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接口访问它的</a:t>
            </a:r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位置从</a:t>
            </a:r>
            <a:r>
              <a:rPr lang="en-US" altLang="zh-CN" dirty="0" smtClean="0"/>
              <a:t>Window</a:t>
            </a:r>
            <a:r>
              <a:rPr lang="en-US" altLang="zh-CN" baseline="0" dirty="0" smtClean="0"/>
              <a:t> Stack</a:t>
            </a:r>
            <a:r>
              <a:rPr lang="zh-CN" altLang="en-US" baseline="0" dirty="0" smtClean="0"/>
              <a:t>的下面往上面计算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窗口子类型不直接参与窗口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轴位置的计算，但是它会影响到窗口在</a:t>
            </a:r>
            <a:r>
              <a:rPr lang="en-US" altLang="zh-CN" dirty="0" smtClean="0"/>
              <a:t>Window Stack</a:t>
            </a:r>
            <a:r>
              <a:rPr lang="zh-CN" altLang="en-US" dirty="0" smtClean="0"/>
              <a:t>中的位置，从而间接影响到窗口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轴位置的计算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WMS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SHOW_APP_STARTING_PREVIEW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常量来控制是否要显示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Stating 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Window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主要就是由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在创建的时候都会关随着一个</a:t>
            </a:r>
            <a:r>
              <a:rPr lang="en-US" altLang="zh-CN" dirty="0" err="1" smtClean="0"/>
              <a:t>ContextImpl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Choreographer</a:t>
            </a:r>
            <a:r>
              <a:rPr lang="zh-CN" altLang="en-US" dirty="0" smtClean="0"/>
              <a:t>来接收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事件，然后在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事件中进行动画显示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mWindow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本地对象，用来在</a:t>
            </a:r>
            <a:r>
              <a:rPr lang="en-US" altLang="zh-CN" dirty="0" smtClean="0"/>
              <a:t>WMS</a:t>
            </a:r>
            <a:r>
              <a:rPr lang="zh-CN" altLang="en-US" dirty="0" smtClean="0"/>
              <a:t>中标志一个窗口</a:t>
            </a:r>
            <a:endParaRPr lang="en-US" altLang="zh-CN" dirty="0" smtClean="0"/>
          </a:p>
          <a:p>
            <a:r>
              <a:rPr lang="en-US" altLang="zh-CN" dirty="0" err="1" smtClean="0"/>
              <a:t>mWindowSession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代理对象，用来和</a:t>
            </a:r>
            <a:r>
              <a:rPr lang="en-US" altLang="zh-CN" dirty="0" smtClean="0"/>
              <a:t>WMS</a:t>
            </a:r>
            <a:r>
              <a:rPr lang="zh-CN" altLang="en-US" dirty="0" smtClean="0"/>
              <a:t>通信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Triple buffering introduces a bit of input lag into the process. For instance, at the distance between the rendering of buffer C (the blue/green part), and the displaying of it. So, when things are misbehaving, you get a choice of 2 evils: input lag (your touches taking longer to have an effect) or choppy animation.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Content Insets</a:t>
            </a:r>
            <a:r>
              <a:rPr lang="zh-CN" altLang="en-US" dirty="0" smtClean="0"/>
              <a:t>相当于是窗口的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区域用来显示状态栏之类的系统窗口，也称为装饰区</a:t>
            </a:r>
            <a:endParaRPr lang="en-US" altLang="zh-CN" dirty="0" smtClean="0"/>
          </a:p>
          <a:p>
            <a:r>
              <a:rPr lang="zh-CN" altLang="en-US" dirty="0" smtClean="0"/>
              <a:t>窗口大小包含</a:t>
            </a:r>
            <a:r>
              <a:rPr lang="en-US" altLang="zh-CN" dirty="0" smtClean="0"/>
              <a:t>Content Region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Content Insets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在没有输入法窗口的情况下，</a:t>
            </a:r>
            <a:r>
              <a:rPr lang="en-US" altLang="zh-CN" dirty="0" smtClean="0"/>
              <a:t>Visible Insets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Content Insets</a:t>
            </a:r>
            <a:r>
              <a:rPr lang="zh-CN" altLang="en-US" dirty="0" smtClean="0"/>
              <a:t>，在有输入法窗口的情况下，</a:t>
            </a:r>
            <a:r>
              <a:rPr lang="en-US" altLang="zh-CN" dirty="0" smtClean="0"/>
              <a:t>Visible Insets</a:t>
            </a:r>
            <a:r>
              <a:rPr lang="zh-CN" altLang="en-US" dirty="0" smtClean="0"/>
              <a:t>就用来显示输入法窗口</a:t>
            </a:r>
            <a:endParaRPr lang="en-US" altLang="zh-CN" dirty="0" smtClean="0"/>
          </a:p>
          <a:p>
            <a:r>
              <a:rPr lang="en-US" altLang="zh-CN" dirty="0" smtClean="0"/>
              <a:t>Visible Insets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 Insets</a:t>
            </a:r>
            <a:r>
              <a:rPr lang="zh-CN" altLang="en-US" dirty="0" smtClean="0"/>
              <a:t>除了由</a:t>
            </a:r>
            <a:r>
              <a:rPr lang="en-US" altLang="zh-CN" dirty="0" smtClean="0"/>
              <a:t>WMS</a:t>
            </a:r>
            <a:r>
              <a:rPr lang="zh-CN" altLang="en-US" dirty="0" smtClean="0"/>
              <a:t>计算的之外，应用程序也可以指定额外的</a:t>
            </a:r>
            <a:r>
              <a:rPr lang="en-US" altLang="zh-CN" dirty="0" smtClean="0"/>
              <a:t>Visible Insets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Content Insets</a:t>
            </a:r>
            <a:r>
              <a:rPr lang="zh-CN" altLang="en-US" dirty="0" smtClean="0"/>
              <a:t>，以便可以用来自定义区域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F5856-23F9-4FA8-AFDE-E5B2DC6A800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13176-E72C-4AC5-A4F5-63F28B9B8B0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4723-09FB-4110-8BA4-CCFE52409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uoshengyang" TargetMode="External"/><Relationship Id="rId2" Type="http://schemas.openxmlformats.org/officeDocument/2006/relationships/hyperlink" Target="http://weibo.com/shengyanglu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shengyangluo" TargetMode="External"/><Relationship Id="rId2" Type="http://schemas.openxmlformats.org/officeDocument/2006/relationships/hyperlink" Target="http://blog.csdn.net/Luoshengya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developer.android.com/reference/android/app/Present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pPr lvl="0"/>
            <a:r>
              <a:rPr lang="en-US" altLang="zh-CN" dirty="0"/>
              <a:t>Android</a:t>
            </a:r>
            <a:r>
              <a:rPr lang="zh-CN" altLang="zh-CN" dirty="0"/>
              <a:t>应用程序</a:t>
            </a:r>
            <a:r>
              <a:rPr lang="en-US" altLang="zh-CN" dirty="0"/>
              <a:t>UI</a:t>
            </a:r>
            <a:r>
              <a:rPr lang="zh-CN" altLang="zh-CN" dirty="0" smtClean="0"/>
              <a:t>架构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645024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罗升阳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2"/>
              </a:rPr>
              <a:t>http://weibo.com/shengyangluo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>
                <a:hlinkClick r:id="rId3"/>
              </a:rPr>
              <a:t>http://blog.csdn.net/luoshengyang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窗口绘图表面 </a:t>
            </a:r>
            <a:r>
              <a:rPr lang="en-US" altLang="zh-CN" dirty="0" smtClean="0"/>
              <a:t>-- Surface</a:t>
            </a:r>
            <a:endParaRPr lang="zh-CN" altLang="en-US" dirty="0"/>
          </a:p>
        </p:txBody>
      </p:sp>
      <p:pic>
        <p:nvPicPr>
          <p:cNvPr id="5" name="图片 4" descr="ui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276872"/>
            <a:ext cx="5880100" cy="450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窗口标志 </a:t>
            </a:r>
            <a:r>
              <a:rPr lang="en-US" altLang="zh-CN" dirty="0" smtClean="0"/>
              <a:t>-- W</a:t>
            </a:r>
            <a:endParaRPr lang="zh-CN" altLang="en-US" dirty="0"/>
          </a:p>
        </p:txBody>
      </p:sp>
      <p:pic>
        <p:nvPicPr>
          <p:cNvPr id="4" name="图片 3" descr="ui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286731"/>
            <a:ext cx="7812360" cy="43106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窗口会话 </a:t>
            </a:r>
            <a:r>
              <a:rPr lang="en-US" altLang="zh-CN" dirty="0" smtClean="0"/>
              <a:t>-- Session</a:t>
            </a:r>
            <a:endParaRPr lang="zh-CN" altLang="en-US" dirty="0"/>
          </a:p>
        </p:txBody>
      </p:sp>
      <p:pic>
        <p:nvPicPr>
          <p:cNvPr id="4" name="图片 3" descr="ui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48880"/>
            <a:ext cx="7920880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窗口视图 </a:t>
            </a:r>
            <a:r>
              <a:rPr lang="en-US" altLang="zh-CN" dirty="0" smtClean="0"/>
              <a:t>-- View</a:t>
            </a:r>
            <a:endParaRPr lang="zh-CN" altLang="en-US" dirty="0"/>
          </a:p>
        </p:txBody>
      </p:sp>
      <p:pic>
        <p:nvPicPr>
          <p:cNvPr id="4" name="图片 3" descr="ui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427684"/>
            <a:ext cx="5969000" cy="41696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的绘制过程</a:t>
            </a:r>
            <a:endParaRPr lang="zh-CN" altLang="en-US" dirty="0"/>
          </a:p>
        </p:txBody>
      </p:sp>
      <p:pic>
        <p:nvPicPr>
          <p:cNvPr id="4" name="图片 3" descr="ui-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564904"/>
            <a:ext cx="4944165" cy="33437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软件渲染过程</a:t>
            </a:r>
            <a:endParaRPr lang="zh-CN" altLang="en-US" dirty="0"/>
          </a:p>
        </p:txBody>
      </p:sp>
      <p:pic>
        <p:nvPicPr>
          <p:cNvPr id="4" name="图片 3" descr="ui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420888"/>
            <a:ext cx="4320480" cy="33812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硬件渲染过程</a:t>
            </a:r>
            <a:endParaRPr lang="zh-CN" altLang="en-US" dirty="0"/>
          </a:p>
        </p:txBody>
      </p:sp>
      <p:pic>
        <p:nvPicPr>
          <p:cNvPr id="4" name="图片 3" descr="ui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988840"/>
            <a:ext cx="5125166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 List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Display List</a:t>
            </a:r>
            <a:r>
              <a:rPr lang="zh-CN" altLang="en-US" dirty="0" smtClean="0"/>
              <a:t>是一个缓存绘制命令的</a:t>
            </a:r>
            <a:r>
              <a:rPr lang="en-US" altLang="zh-CN" dirty="0" smtClean="0"/>
              <a:t>Buffer</a:t>
            </a:r>
          </a:p>
          <a:p>
            <a:r>
              <a:rPr lang="en-US" altLang="zh-CN" dirty="0" smtClean="0"/>
              <a:t>Display List</a:t>
            </a:r>
            <a:r>
              <a:rPr lang="zh-CN" altLang="en-US" dirty="0" smtClean="0"/>
              <a:t>的好处？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的某些属性发生改变时，只需要修改相应的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中对应的属即可，例如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属性，而无需对整个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进行重绘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的绘制时机 </a:t>
            </a:r>
            <a:r>
              <a:rPr lang="en-US" altLang="zh-CN" dirty="0" smtClean="0"/>
              <a:t>– Without </a:t>
            </a:r>
            <a:r>
              <a:rPr lang="en-US" altLang="zh-CN" dirty="0" err="1" smtClean="0"/>
              <a:t>Vsync</a:t>
            </a:r>
            <a:r>
              <a:rPr lang="en-US" altLang="zh-CN" dirty="0" smtClean="0"/>
              <a:t> -- </a:t>
            </a:r>
            <a:r>
              <a:rPr lang="en-US" altLang="zh-CN" dirty="0" err="1" smtClean="0"/>
              <a:t>Jank</a:t>
            </a:r>
            <a:endParaRPr lang="zh-CN" altLang="en-US" dirty="0"/>
          </a:p>
        </p:txBody>
      </p:sp>
      <p:pic>
        <p:nvPicPr>
          <p:cNvPr id="4" name="图片 3" descr="ui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132" y="2996952"/>
            <a:ext cx="6592220" cy="24958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的绘制时机 </a:t>
            </a:r>
            <a:r>
              <a:rPr lang="en-US" altLang="zh-CN" dirty="0" smtClean="0"/>
              <a:t>– With </a:t>
            </a:r>
            <a:r>
              <a:rPr lang="en-US" altLang="zh-CN" dirty="0" err="1" smtClean="0"/>
              <a:t>VSync</a:t>
            </a:r>
            <a:endParaRPr lang="zh-CN" altLang="en-US" dirty="0"/>
          </a:p>
        </p:txBody>
      </p:sp>
      <p:pic>
        <p:nvPicPr>
          <p:cNvPr id="5" name="图片 4" descr="ui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24944"/>
            <a:ext cx="6458852" cy="18385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博客作者</a:t>
            </a:r>
            <a:endParaRPr lang="en-US" altLang="zh-CN" dirty="0" smtClean="0"/>
          </a:p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书籍作者</a:t>
            </a:r>
            <a:endParaRPr lang="en-US" altLang="zh-CN" dirty="0" smtClean="0"/>
          </a:p>
          <a:p>
            <a:r>
              <a:rPr lang="zh-CN" altLang="en-US" dirty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hlinkClick r:id="rId2"/>
              </a:rPr>
              <a:t>http://blog.csdn.net/Luoshengyang</a:t>
            </a:r>
            <a:endParaRPr lang="en-US" altLang="zh-CN" dirty="0" smtClean="0"/>
          </a:p>
          <a:p>
            <a:r>
              <a:rPr lang="zh-CN" altLang="en-US" dirty="0" smtClean="0"/>
              <a:t>微博：</a:t>
            </a:r>
            <a:r>
              <a:rPr lang="en-US" altLang="zh-CN" dirty="0" smtClean="0">
                <a:hlinkClick r:id="rId3"/>
              </a:rPr>
              <a:t>http://weibo.com/shengyangluo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的绘制时机 </a:t>
            </a:r>
            <a:r>
              <a:rPr lang="en-US" altLang="zh-CN" dirty="0" smtClean="0"/>
              <a:t>– With </a:t>
            </a:r>
            <a:r>
              <a:rPr lang="en-US" altLang="zh-CN" dirty="0" err="1" smtClean="0"/>
              <a:t>Vsync</a:t>
            </a:r>
            <a:r>
              <a:rPr lang="en-US" altLang="zh-CN" dirty="0" smtClean="0"/>
              <a:t> and Double Buffering</a:t>
            </a:r>
            <a:endParaRPr lang="zh-CN" altLang="en-US" dirty="0"/>
          </a:p>
        </p:txBody>
      </p:sp>
      <p:pic>
        <p:nvPicPr>
          <p:cNvPr id="6" name="图片 5" descr="ui-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140968"/>
            <a:ext cx="6354062" cy="18004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的绘制时机 </a:t>
            </a:r>
            <a:r>
              <a:rPr lang="en-US" altLang="zh-CN" dirty="0" smtClean="0"/>
              <a:t>– With </a:t>
            </a:r>
            <a:r>
              <a:rPr lang="en-US" altLang="zh-CN" dirty="0" err="1" smtClean="0"/>
              <a:t>Vsync</a:t>
            </a:r>
            <a:r>
              <a:rPr lang="en-US" altLang="zh-CN" dirty="0" smtClean="0"/>
              <a:t> and Double Buffering -- </a:t>
            </a:r>
            <a:r>
              <a:rPr lang="en-US" altLang="zh-CN" dirty="0" err="1" smtClean="0"/>
              <a:t>Jank</a:t>
            </a:r>
            <a:endParaRPr lang="zh-CN" altLang="en-US" dirty="0"/>
          </a:p>
        </p:txBody>
      </p:sp>
      <p:pic>
        <p:nvPicPr>
          <p:cNvPr id="5" name="图片 4" descr="ui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140968"/>
            <a:ext cx="6249273" cy="23434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的绘制时机 </a:t>
            </a:r>
            <a:r>
              <a:rPr lang="en-US" altLang="zh-CN" dirty="0" smtClean="0"/>
              <a:t>– With </a:t>
            </a:r>
            <a:r>
              <a:rPr lang="en-US" altLang="zh-CN" dirty="0" err="1" smtClean="0"/>
              <a:t>Vsync</a:t>
            </a:r>
            <a:r>
              <a:rPr lang="en-US" altLang="zh-CN" dirty="0" smtClean="0"/>
              <a:t> and Triple Buffering</a:t>
            </a:r>
            <a:endParaRPr lang="zh-CN" altLang="en-US" dirty="0"/>
          </a:p>
        </p:txBody>
      </p:sp>
      <p:pic>
        <p:nvPicPr>
          <p:cNvPr id="6" name="图片 5" descr="ui-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996952"/>
            <a:ext cx="6363589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系统的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SurfaceFlinger</a:t>
            </a:r>
            <a:r>
              <a:rPr lang="zh-CN" altLang="en-US" dirty="0" smtClean="0"/>
              <a:t>内部维护有一个</a:t>
            </a:r>
            <a:r>
              <a:rPr lang="en-US" altLang="zh-CN" dirty="0" err="1" smtClean="0"/>
              <a:t>EventThread</a:t>
            </a:r>
            <a:r>
              <a:rPr lang="zh-CN" altLang="en-US" dirty="0" smtClean="0"/>
              <a:t>，用来监控显卡的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应用程序通过注册一个</a:t>
            </a:r>
            <a:r>
              <a:rPr lang="en-US" altLang="zh-CN" dirty="0" err="1" smtClean="0"/>
              <a:t>DisplayEventReceiver</a:t>
            </a:r>
            <a:r>
              <a:rPr lang="zh-CN" altLang="en-US" dirty="0" smtClean="0"/>
              <a:t>来接收</a:t>
            </a:r>
            <a:r>
              <a:rPr lang="en-US" altLang="zh-CN" dirty="0" err="1" smtClean="0"/>
              <a:t>SurfaceFlinger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应用程序接收到重绘</a:t>
            </a:r>
            <a:r>
              <a:rPr lang="en-US" altLang="zh-CN" dirty="0" smtClean="0"/>
              <a:t>UI</a:t>
            </a:r>
            <a:r>
              <a:rPr lang="zh-CN" altLang="en-US" dirty="0" smtClean="0"/>
              <a:t>请求，通过前面注册的</a:t>
            </a:r>
            <a:r>
              <a:rPr lang="en-US" altLang="zh-CN" dirty="0" err="1" smtClean="0"/>
              <a:t>DisplayEventReceiver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SurfaceFlinger</a:t>
            </a:r>
            <a:r>
              <a:rPr lang="zh-CN" altLang="en-US" dirty="0" smtClean="0"/>
              <a:t>请求在下一个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事件到来时产生一个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通知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Android</a:t>
            </a:r>
            <a:r>
              <a:rPr lang="zh-CN" altLang="en-US" dirty="0" smtClean="0"/>
              <a:t>应用程序获得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通知的时候，才会真正执行重绘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的请求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计算窗口大小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管理输入法窗口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管理壁纸窗口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执行窗口切换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屏幕的基本结构</a:t>
            </a:r>
            <a:endParaRPr lang="en-US" altLang="zh-CN" dirty="0" smtClean="0"/>
          </a:p>
        </p:txBody>
      </p:sp>
      <p:pic>
        <p:nvPicPr>
          <p:cNvPr id="5" name="图片 4" descr="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204864"/>
            <a:ext cx="6200775" cy="4181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计算窗口大小 </a:t>
            </a:r>
            <a:r>
              <a:rPr lang="en-US" altLang="zh-CN" dirty="0" smtClean="0"/>
              <a:t>– Content Region</a:t>
            </a:r>
          </a:p>
        </p:txBody>
      </p:sp>
      <p:pic>
        <p:nvPicPr>
          <p:cNvPr id="4" name="图片 3" descr="Cont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348880"/>
            <a:ext cx="839184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计算窗口大小 </a:t>
            </a:r>
            <a:r>
              <a:rPr lang="en-US" altLang="zh-CN" dirty="0" smtClean="0"/>
              <a:t>– Visible Region</a:t>
            </a:r>
          </a:p>
        </p:txBody>
      </p:sp>
      <p:pic>
        <p:nvPicPr>
          <p:cNvPr id="5" name="图片 4" descr="Visib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276872"/>
            <a:ext cx="8208912" cy="40190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 </a:t>
            </a:r>
            <a:r>
              <a:rPr lang="en-US" altLang="zh-CN" dirty="0" smtClean="0"/>
              <a:t>– Window Stack</a:t>
            </a:r>
          </a:p>
        </p:txBody>
      </p:sp>
      <p:pic>
        <p:nvPicPr>
          <p:cNvPr id="6" name="图片 5" descr="Organ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966292"/>
            <a:ext cx="7143750" cy="48470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计算时机</a:t>
            </a:r>
            <a:r>
              <a:rPr lang="en-US" altLang="zh-CN" dirty="0" smtClean="0"/>
              <a:t> </a:t>
            </a:r>
          </a:p>
        </p:txBody>
      </p:sp>
      <p:pic>
        <p:nvPicPr>
          <p:cNvPr id="5" name="图片 4" descr="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564904"/>
            <a:ext cx="77819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 UI</a:t>
            </a:r>
            <a:r>
              <a:rPr lang="zh-CN" altLang="en-US" dirty="0" smtClean="0"/>
              <a:t>架构概述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err="1" smtClean="0"/>
              <a:t>WindowManagerService</a:t>
            </a:r>
            <a:endParaRPr lang="en-US" altLang="zh-CN" dirty="0" smtClean="0"/>
          </a:p>
          <a:p>
            <a:r>
              <a:rPr lang="en-US" altLang="zh-CN" dirty="0" err="1" smtClean="0"/>
              <a:t>SurfaceFlinger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多屏支持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计算公式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84" y="308173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Z  = Base Layer + WINDOW_LAYER_MULTIPLIER(5)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Base Layer = T * TYPE_LAYER_MULTIPLIER(10000) + TYPE_LAYER_OFFSET(1000)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窗口主类型</a:t>
            </a:r>
            <a:endParaRPr lang="en-US" altLang="zh-CN" dirty="0" smtClean="0"/>
          </a:p>
        </p:txBody>
      </p:sp>
      <p:pic>
        <p:nvPicPr>
          <p:cNvPr id="6" name="图片 5" descr="ui-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397" y="1879275"/>
            <a:ext cx="5769875" cy="47900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计算窗口</a:t>
            </a:r>
            <a:r>
              <a:rPr lang="en-US" altLang="zh-CN" dirty="0" smtClean="0"/>
              <a:t>Z</a:t>
            </a:r>
            <a:r>
              <a:rPr lang="zh-CN" altLang="en-US" dirty="0" smtClean="0"/>
              <a:t>轴位置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窗口子类型</a:t>
            </a:r>
            <a:endParaRPr lang="en-US" altLang="zh-CN" dirty="0" smtClean="0"/>
          </a:p>
        </p:txBody>
      </p:sp>
      <p:pic>
        <p:nvPicPr>
          <p:cNvPr id="5" name="图片 4" descr="TYPE2SUBLAY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132856"/>
            <a:ext cx="73056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管理输入法窗口</a:t>
            </a:r>
            <a:endParaRPr lang="en-US" altLang="zh-CN" dirty="0" smtClean="0"/>
          </a:p>
        </p:txBody>
      </p:sp>
      <p:pic>
        <p:nvPicPr>
          <p:cNvPr id="6" name="图片 5" descr="InputMethodWind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492896"/>
            <a:ext cx="54578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输入法窗口在</a:t>
            </a:r>
            <a:r>
              <a:rPr lang="en-US" altLang="zh-CN" dirty="0" smtClean="0"/>
              <a:t>Window Stack</a:t>
            </a:r>
            <a:r>
              <a:rPr lang="zh-CN" altLang="en-US" dirty="0" smtClean="0"/>
              <a:t>的位置</a:t>
            </a:r>
            <a:endParaRPr lang="en-US" altLang="zh-CN" dirty="0" smtClean="0"/>
          </a:p>
        </p:txBody>
      </p:sp>
      <p:pic>
        <p:nvPicPr>
          <p:cNvPr id="5" name="图片 4" descr="InputMethodWindowS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348880"/>
            <a:ext cx="71151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管理壁纸窗口</a:t>
            </a:r>
            <a:endParaRPr lang="en-US" altLang="zh-CN" dirty="0" smtClean="0"/>
          </a:p>
        </p:txBody>
      </p:sp>
      <p:pic>
        <p:nvPicPr>
          <p:cNvPr id="7" name="图片 6" descr="WallpaperWind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2708920"/>
            <a:ext cx="581977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壁纸窗口在</a:t>
            </a:r>
            <a:r>
              <a:rPr lang="en-US" altLang="zh-CN" dirty="0" smtClean="0"/>
              <a:t>Window Stack</a:t>
            </a:r>
            <a:r>
              <a:rPr lang="zh-CN" altLang="en-US" dirty="0" smtClean="0"/>
              <a:t>的位置</a:t>
            </a:r>
            <a:endParaRPr lang="en-US" altLang="zh-CN" dirty="0" smtClean="0"/>
          </a:p>
        </p:txBody>
      </p:sp>
      <p:pic>
        <p:nvPicPr>
          <p:cNvPr id="6" name="图片 5" descr="WallpaperWindowSt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132856"/>
            <a:ext cx="7105650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执行窗口切换</a:t>
            </a:r>
            <a:endParaRPr lang="en-US" altLang="zh-CN" dirty="0" smtClean="0"/>
          </a:p>
        </p:txBody>
      </p:sp>
      <p:pic>
        <p:nvPicPr>
          <p:cNvPr id="7" name="图片 6" descr="Transi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2564904"/>
            <a:ext cx="5208323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执行窗口切换 </a:t>
            </a:r>
            <a:r>
              <a:rPr lang="en-US" altLang="zh-CN" dirty="0" smtClean="0"/>
              <a:t>– Starting Window</a:t>
            </a:r>
          </a:p>
        </p:txBody>
      </p:sp>
      <p:pic>
        <p:nvPicPr>
          <p:cNvPr id="5" name="图片 4" descr="StartingWind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988840"/>
            <a:ext cx="4514850" cy="474841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 smtClean="0"/>
              <a:t>WindowManagerService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执行窗口切换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动画</a:t>
            </a:r>
            <a:endParaRPr lang="en-US" altLang="zh-CN" dirty="0" smtClean="0"/>
          </a:p>
        </p:txBody>
      </p:sp>
      <p:pic>
        <p:nvPicPr>
          <p:cNvPr id="6" name="图片 5" descr="anima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2492896"/>
            <a:ext cx="69151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 UI</a:t>
            </a:r>
            <a:r>
              <a:rPr lang="zh-CN" altLang="en-US" dirty="0" smtClean="0"/>
              <a:t>架构概述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总体架构</a:t>
            </a:r>
            <a:endParaRPr lang="zh-CN" altLang="en-US" dirty="0"/>
          </a:p>
        </p:txBody>
      </p:sp>
      <p:pic>
        <p:nvPicPr>
          <p:cNvPr id="4" name="图片 3" descr="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4516" y="1844824"/>
            <a:ext cx="6639852" cy="501317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职责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分配图形缓冲区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合成图形缓冲区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渲染流程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 descr="http://img.blog.csdn.net/201305290042041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628" y="2095500"/>
            <a:ext cx="5981700" cy="476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分配图形缓冲区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 descr="ui-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76872"/>
            <a:ext cx="7135221" cy="4001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合成图形缓冲区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7" name="图片 6" descr="ui-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932887"/>
            <a:ext cx="7106642" cy="4925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HWComposer</a:t>
            </a:r>
            <a:r>
              <a:rPr lang="zh-CN" altLang="en-US" dirty="0" smtClean="0"/>
              <a:t>实例：高通</a:t>
            </a:r>
            <a:r>
              <a:rPr lang="en-US" altLang="zh-CN" dirty="0" smtClean="0"/>
              <a:t>MDP4.0</a:t>
            </a:r>
            <a:endParaRPr lang="zh-CN" altLang="en-US" dirty="0"/>
          </a:p>
        </p:txBody>
      </p:sp>
      <p:pic>
        <p:nvPicPr>
          <p:cNvPr id="4" name="图片 3" descr="MDP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2109470"/>
            <a:ext cx="5274310" cy="4748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合成图形缓冲区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可见性计算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483768" y="2996952"/>
            <a:ext cx="2808312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1880" y="3429000"/>
            <a:ext cx="792088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429000"/>
            <a:ext cx="1728192" cy="17281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4008" y="3861048"/>
            <a:ext cx="216024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483768" y="2996952"/>
            <a:ext cx="3384376" cy="1512168"/>
            <a:chOff x="755576" y="5013176"/>
            <a:chExt cx="3384376" cy="1512168"/>
          </a:xfrm>
        </p:grpSpPr>
        <p:sp>
          <p:nvSpPr>
            <p:cNvPr id="15" name="矩形 14"/>
            <p:cNvSpPr/>
            <p:nvPr/>
          </p:nvSpPr>
          <p:spPr>
            <a:xfrm>
              <a:off x="755576" y="5013176"/>
              <a:ext cx="2808312" cy="15121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763688" y="5445224"/>
              <a:ext cx="792088" cy="7200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43808" y="5877272"/>
              <a:ext cx="1296144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SurfaceFlinger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管理</a:t>
            </a:r>
            <a:r>
              <a:rPr lang="en-US" altLang="zh-CN" dirty="0" err="1" smtClean="0"/>
              <a:t>VSync</a:t>
            </a:r>
            <a:r>
              <a:rPr lang="zh-CN" altLang="en-US" dirty="0" smtClean="0"/>
              <a:t>事件</a:t>
            </a:r>
            <a:endParaRPr lang="en-US" altLang="zh-CN" dirty="0" smtClean="0"/>
          </a:p>
        </p:txBody>
      </p:sp>
      <p:pic>
        <p:nvPicPr>
          <p:cNvPr id="4" name="图片 3" descr="ui-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420888"/>
            <a:ext cx="7278116" cy="33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多屏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4.2</a:t>
            </a:r>
            <a:r>
              <a:rPr lang="zh-CN" altLang="en-US" dirty="0" smtClean="0"/>
              <a:t>开始支持多屏幕</a:t>
            </a:r>
            <a:endParaRPr lang="zh-CN" altLang="en-US" dirty="0"/>
          </a:p>
        </p:txBody>
      </p:sp>
      <p:pic>
        <p:nvPicPr>
          <p:cNvPr id="4" name="图片 3" descr="ui-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564904"/>
            <a:ext cx="5372850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多屏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屏幕类型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Primary Display</a:t>
            </a:r>
          </a:p>
          <a:p>
            <a:pPr lvl="2"/>
            <a:r>
              <a:rPr lang="zh-CN" altLang="en-US" dirty="0" smtClean="0"/>
              <a:t>设备自带的屏幕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err="1" smtClean="0"/>
              <a:t>SurfaceFlinger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External Display</a:t>
            </a:r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HDMI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err="1" smtClean="0"/>
              <a:t>SurfaceFlinger</a:t>
            </a:r>
            <a:r>
              <a:rPr lang="zh-CN" altLang="en-US" dirty="0" smtClean="0"/>
              <a:t>监控和管理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Virtual Display</a:t>
            </a:r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err="1" smtClean="0"/>
              <a:t>Miracast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Direct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由</a:t>
            </a:r>
            <a:r>
              <a:rPr lang="en-US" altLang="zh-CN" dirty="0" err="1" smtClean="0"/>
              <a:t>DisplayManagerService</a:t>
            </a:r>
            <a:r>
              <a:rPr lang="zh-CN" altLang="en-US" dirty="0" smtClean="0"/>
              <a:t>监控和管理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多屏支持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android.app.Presentation</a:t>
            </a:r>
            <a:r>
              <a:rPr lang="zh-CN" altLang="en-US" dirty="0" smtClean="0"/>
              <a:t>接口在指定的屏幕上创建窗口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http://developer.android.com/reference/android/app/Presentation.html</a:t>
            </a:r>
            <a:endParaRPr lang="zh-CN" altLang="en-US" dirty="0"/>
          </a:p>
        </p:txBody>
      </p:sp>
      <p:pic>
        <p:nvPicPr>
          <p:cNvPr id="5" name="图片 4" descr="ui-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27" y="3717032"/>
            <a:ext cx="7422281" cy="2232248"/>
          </a:xfrm>
          <a:prstGeom prst="rect">
            <a:avLst/>
          </a:prstGeom>
        </p:spPr>
      </p:pic>
      <p:pic>
        <p:nvPicPr>
          <p:cNvPr id="6" name="图片 5" descr="ui-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6093296"/>
            <a:ext cx="7560840" cy="792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(Window)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pPr lvl="1"/>
            <a:r>
              <a:rPr lang="en-US" altLang="zh-CN" sz="2000" dirty="0" err="1" smtClean="0"/>
              <a:t>ViewRootImpl</a:t>
            </a:r>
            <a:r>
              <a:rPr lang="zh-CN" altLang="en-US" sz="2000" dirty="0" smtClean="0"/>
              <a:t>是一个虚拟根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，用来控制窗口的渲染，以及用来与</a:t>
            </a:r>
            <a:r>
              <a:rPr lang="en-US" altLang="zh-CN" sz="2000" dirty="0" err="1" smtClean="0"/>
              <a:t>WindowManagerService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SurfaceFlinger</a:t>
            </a:r>
            <a:r>
              <a:rPr lang="zh-CN" altLang="en-US" sz="2000" dirty="0" smtClean="0"/>
              <a:t>通信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DecorView</a:t>
            </a:r>
            <a:r>
              <a:rPr lang="zh-CN" altLang="en-US" sz="2000" dirty="0" smtClean="0"/>
              <a:t>是窗口的真正根</a:t>
            </a:r>
            <a:r>
              <a:rPr lang="en-US" altLang="zh-CN" sz="2000" dirty="0" smtClean="0"/>
              <a:t>View</a:t>
            </a:r>
          </a:p>
          <a:p>
            <a:pPr lvl="1"/>
            <a:r>
              <a:rPr lang="en-US" altLang="zh-CN" sz="2000" dirty="0" err="1" smtClean="0"/>
              <a:t>ContentView</a:t>
            </a:r>
            <a:r>
              <a:rPr lang="zh-CN" altLang="en-US" sz="2000" dirty="0" smtClean="0"/>
              <a:t>描述窗口的主题风格</a:t>
            </a:r>
            <a:endParaRPr lang="zh-CN" altLang="en-US" sz="2000" dirty="0"/>
          </a:p>
        </p:txBody>
      </p:sp>
      <p:pic>
        <p:nvPicPr>
          <p:cNvPr id="4" name="图片 3" descr="ui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3284984"/>
            <a:ext cx="4320480" cy="3600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pic>
        <p:nvPicPr>
          <p:cNvPr id="5" name="图片 4" descr="ui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912114"/>
            <a:ext cx="6552728" cy="494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所对应的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实际上是一个</a:t>
            </a:r>
            <a:r>
              <a:rPr lang="en-US" altLang="zh-CN" dirty="0" err="1" smtClean="0"/>
              <a:t>PhoneWindow</a:t>
            </a:r>
            <a:endParaRPr lang="zh-CN" altLang="en-US" dirty="0"/>
          </a:p>
        </p:txBody>
      </p:sp>
      <p:pic>
        <p:nvPicPr>
          <p:cNvPr id="4" name="图片 3" descr="ui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780928"/>
            <a:ext cx="5702300" cy="3763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Activity/Window</a:t>
            </a:r>
            <a:r>
              <a:rPr lang="zh-CN" altLang="en-US" dirty="0" smtClean="0"/>
              <a:t>的上下文</a:t>
            </a:r>
            <a:endParaRPr lang="en-US" altLang="zh-CN" dirty="0" smtClean="0"/>
          </a:p>
        </p:txBody>
      </p:sp>
      <p:pic>
        <p:nvPicPr>
          <p:cNvPr id="4" name="图片 3" descr="ui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3096" y="2016224"/>
            <a:ext cx="7269304" cy="4725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的虚拟根</a:t>
            </a:r>
            <a:r>
              <a:rPr lang="en-US" altLang="zh-CN" dirty="0" smtClean="0"/>
              <a:t>View -- </a:t>
            </a:r>
            <a:r>
              <a:rPr lang="en-US" altLang="zh-CN" dirty="0" err="1" smtClean="0"/>
              <a:t>ViewRootImpl</a:t>
            </a:r>
            <a:endParaRPr lang="zh-CN" altLang="en-US" dirty="0"/>
          </a:p>
        </p:txBody>
      </p:sp>
      <p:pic>
        <p:nvPicPr>
          <p:cNvPr id="4" name="图片 3" descr="ui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2132856"/>
            <a:ext cx="7704856" cy="469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1064</Words>
  <Application>Microsoft Office PowerPoint</Application>
  <PresentationFormat>全屏显示(4:3)</PresentationFormat>
  <Paragraphs>181</Paragraphs>
  <Slides>51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Android应用程序UI架构</vt:lpstr>
      <vt:lpstr>About Me</vt:lpstr>
      <vt:lpstr>Agenda</vt:lpstr>
      <vt:lpstr>Android UI架构概述</vt:lpstr>
      <vt:lpstr>Android应用程序UI框架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Android应用程序UI框架(续)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WindowManagerService</vt:lpstr>
      <vt:lpstr>SurfaceFlinger</vt:lpstr>
      <vt:lpstr>SurfaceFlinger</vt:lpstr>
      <vt:lpstr>SurfaceFlinger</vt:lpstr>
      <vt:lpstr>SurfaceFlinger</vt:lpstr>
      <vt:lpstr>SurfaceFlinger</vt:lpstr>
      <vt:lpstr>SurfaceFlinger</vt:lpstr>
      <vt:lpstr>SurfaceFlinger</vt:lpstr>
      <vt:lpstr>Android多屏支持</vt:lpstr>
      <vt:lpstr>Android多屏支持</vt:lpstr>
      <vt:lpstr>Android多屏支持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Android应用程序UI架构</dc:title>
  <dc:creator>Luo</dc:creator>
  <cp:lastModifiedBy>Luo</cp:lastModifiedBy>
  <cp:revision>95</cp:revision>
  <dcterms:created xsi:type="dcterms:W3CDTF">2013-09-29T10:06:46Z</dcterms:created>
  <dcterms:modified xsi:type="dcterms:W3CDTF">2013-10-08T19:05:37Z</dcterms:modified>
</cp:coreProperties>
</file>