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30" r:id="rId75"/>
    <p:sldId id="329" r:id="rId76"/>
    <p:sldId id="331" r:id="rId77"/>
    <p:sldId id="334" r:id="rId78"/>
    <p:sldId id="333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4" autoAdjust="0"/>
    <p:restoredTop sz="73279" autoAdjust="0"/>
  </p:normalViewPr>
  <p:slideViewPr>
    <p:cSldViewPr>
      <p:cViewPr varScale="1">
        <p:scale>
          <a:sx n="58" d="100"/>
          <a:sy n="58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11535-4A3C-4475-9C95-C9C2D1EC4509}" type="datetimeFigureOut">
              <a:rPr lang="zh-CN" altLang="en-US" smtClean="0"/>
              <a:pPr/>
              <a:t>2013/9/29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C397B-1B8E-443C-9219-FB272C1507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mFd</a:t>
            </a:r>
            <a:r>
              <a:rPr lang="zh-CN" altLang="en-US" dirty="0" smtClean="0"/>
              <a:t>指向的是一个</a:t>
            </a:r>
            <a:r>
              <a:rPr lang="en-US" altLang="zh-CN" dirty="0" smtClean="0"/>
              <a:t>socket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C397B-1B8E-443C-9219-FB272C15073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InputChannel</a:t>
            </a:r>
            <a:r>
              <a:rPr lang="zh-CN" altLang="en-US" dirty="0" smtClean="0"/>
              <a:t>是在应用程序请求</a:t>
            </a:r>
            <a:r>
              <a:rPr lang="en-US" altLang="zh-CN" dirty="0" smtClean="0"/>
              <a:t>WMS</a:t>
            </a:r>
            <a:r>
              <a:rPr lang="zh-CN" altLang="en-US" dirty="0" smtClean="0"/>
              <a:t>创建一个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窗口时创建的，也就是调用</a:t>
            </a:r>
            <a:r>
              <a:rPr lang="en-US" altLang="zh-CN" dirty="0" err="1" smtClean="0"/>
              <a:t>ViewRootImpl.setView</a:t>
            </a:r>
            <a:r>
              <a:rPr lang="zh-CN" altLang="en-US" dirty="0" smtClean="0"/>
              <a:t>开始创建的，在这个过程中，也会同时注册</a:t>
            </a:r>
            <a:r>
              <a:rPr lang="en-US" altLang="zh-CN" dirty="0" err="1" smtClean="0"/>
              <a:t>InputChannel</a:t>
            </a:r>
            <a:r>
              <a:rPr lang="zh-CN" altLang="en-US" dirty="0" smtClean="0"/>
              <a:t>，包括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</a:t>
            </a:r>
            <a:r>
              <a:rPr lang="en-US" altLang="zh-CN" dirty="0" err="1" smtClean="0"/>
              <a:t>InputChannel</a:t>
            </a:r>
            <a:r>
              <a:rPr lang="zh-CN" altLang="en-US" dirty="0" smtClean="0"/>
              <a:t>和客户端</a:t>
            </a:r>
            <a:r>
              <a:rPr lang="en-US" altLang="zh-CN" dirty="0" err="1" smtClean="0"/>
              <a:t>InputChannel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C397B-1B8E-443C-9219-FB272C15073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mInputQueueCallback</a:t>
            </a:r>
            <a:r>
              <a:rPr lang="zh-CN" altLang="en-US" i="0" dirty="0" smtClean="0"/>
              <a:t>不等于</a:t>
            </a:r>
            <a:r>
              <a:rPr lang="en-US" altLang="zh-CN" i="0" dirty="0" smtClean="0"/>
              <a:t>null</a:t>
            </a:r>
            <a:r>
              <a:rPr lang="zh-CN" altLang="en-US" i="0" dirty="0" smtClean="0"/>
              <a:t>表示由</a:t>
            </a:r>
            <a:r>
              <a:rPr lang="en-US" altLang="zh-CN" i="0" dirty="0" smtClean="0"/>
              <a:t>view</a:t>
            </a:r>
            <a:r>
              <a:rPr lang="zh-CN" altLang="en-US" i="0" dirty="0" smtClean="0"/>
              <a:t>自己来接管输入事件，否则的话就由</a:t>
            </a:r>
            <a:r>
              <a:rPr lang="en-US" altLang="zh-CN" i="0" dirty="0" err="1" smtClean="0"/>
              <a:t>ViewRootImpl</a:t>
            </a:r>
            <a:r>
              <a:rPr lang="zh-CN" altLang="en-US" i="0" dirty="0" smtClean="0"/>
              <a:t>来接管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C397B-1B8E-443C-9219-FB272C15073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win.mInputWindowHandle</a:t>
            </a:r>
            <a:r>
              <a:rPr lang="zh-CN" altLang="en-US" dirty="0" smtClean="0"/>
              <a:t>：窗口句柄，用来描述窗口的大小和位置等信息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C397B-1B8E-443C-9219-FB272C150736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C397B-1B8E-443C-9219-FB272C150736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computeFocusedWindowLocked</a:t>
            </a:r>
            <a:r>
              <a:rPr lang="zh-CN" altLang="en-US" dirty="0" smtClean="0"/>
              <a:t>：从窗口堆栈从上到下搜索，如果它的宿主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是当前</a:t>
            </a:r>
            <a:r>
              <a:rPr lang="en-US" altLang="zh-CN" dirty="0" smtClean="0"/>
              <a:t>Focused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，那么它就是</a:t>
            </a:r>
            <a:r>
              <a:rPr lang="en-US" altLang="zh-CN" baseline="0" dirty="0" smtClean="0"/>
              <a:t>Focused</a:t>
            </a:r>
            <a:r>
              <a:rPr lang="zh-CN" altLang="en-US" baseline="0" dirty="0" smtClean="0"/>
              <a:t>窗口。</a:t>
            </a:r>
            <a:r>
              <a:rPr lang="en-US" altLang="zh-CN" dirty="0" smtClean="0"/>
              <a:t>Focused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在窗口切换时已经确定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C397B-1B8E-443C-9219-FB272C150736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这里传进来的参数</a:t>
            </a:r>
            <a:r>
              <a:rPr lang="en-US" altLang="zh-CN" dirty="0" err="1" smtClean="0"/>
              <a:t>updateInputWindows</a:t>
            </a:r>
            <a:r>
              <a:rPr lang="zh-CN" altLang="en-US" dirty="0" smtClean="0"/>
              <a:t>的值等于</a:t>
            </a:r>
            <a:r>
              <a:rPr lang="en-US" altLang="zh-CN" baseline="0" dirty="0" smtClean="0"/>
              <a:t>false</a:t>
            </a:r>
            <a:r>
              <a:rPr lang="zh-CN" altLang="en-US" baseline="0" dirty="0" smtClean="0"/>
              <a:t>，不会马上调用</a:t>
            </a:r>
            <a:r>
              <a:rPr lang="en-US" altLang="zh-CN" baseline="0" dirty="0" err="1" smtClean="0"/>
              <a:t>updateInputWindowsLw</a:t>
            </a:r>
            <a:r>
              <a:rPr lang="zh-CN" altLang="en-US" baseline="0" dirty="0" smtClean="0"/>
              <a:t>来更新窗口，但是接下来新的窗口请求</a:t>
            </a:r>
            <a:r>
              <a:rPr lang="en-US" altLang="zh-CN" baseline="0" dirty="0" smtClean="0"/>
              <a:t>WMS</a:t>
            </a:r>
            <a:r>
              <a:rPr lang="zh-CN" altLang="en-US" baseline="0" dirty="0" smtClean="0"/>
              <a:t>进行</a:t>
            </a:r>
            <a:r>
              <a:rPr lang="en-US" altLang="zh-CN" baseline="0" dirty="0" smtClean="0"/>
              <a:t>layout</a:t>
            </a:r>
            <a:r>
              <a:rPr lang="zh-CN" altLang="en-US" baseline="0" dirty="0" smtClean="0"/>
              <a:t>时，就会调用</a:t>
            </a:r>
            <a:r>
              <a:rPr lang="en-US" altLang="zh-CN" baseline="0" dirty="0" err="1" smtClean="0"/>
              <a:t>updateInputWindowsLw</a:t>
            </a:r>
            <a:r>
              <a:rPr lang="zh-CN" altLang="en-US" baseline="0" dirty="0" smtClean="0"/>
              <a:t>来更新窗口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C397B-1B8E-443C-9219-FB272C150736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universeBackground</a:t>
            </a:r>
            <a:r>
              <a:rPr lang="zh-CN" altLang="en-US" dirty="0" smtClean="0"/>
              <a:t>：类型为</a:t>
            </a:r>
            <a:r>
              <a:rPr lang="en-US" altLang="zh-CN" dirty="0" smtClean="0"/>
              <a:t>TYPE_UNIVERSE_BACKGROUND</a:t>
            </a:r>
            <a:r>
              <a:rPr lang="zh-CN" altLang="en-US" dirty="0" smtClean="0"/>
              <a:t>的窗口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TYPE_UNIVERSE_BACKGROUND</a:t>
            </a:r>
            <a:r>
              <a:rPr lang="zh-CN" altLang="en-US" dirty="0" smtClean="0"/>
              <a:t>的窗口：</a:t>
            </a:r>
            <a:r>
              <a:rPr lang="en-US" altLang="zh-CN" dirty="0" smtClean="0"/>
              <a:t>Behind</a:t>
            </a:r>
            <a:r>
              <a:rPr lang="en-US" altLang="zh-CN" baseline="0" dirty="0" smtClean="0"/>
              <a:t> the universe of the real windows, in multiuser systems shows on all </a:t>
            </a:r>
            <a:r>
              <a:rPr lang="en-US" altLang="zh-CN" baseline="0" dirty="0" err="1" smtClean="0"/>
              <a:t>users’windows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C397B-1B8E-443C-9219-FB272C150736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C397B-1B8E-443C-9219-FB272C150736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事件发生时，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NativeInputEventReceriver</a:t>
            </a:r>
            <a:r>
              <a:rPr lang="en-US" altLang="zh-CN" baseline="0" dirty="0" smtClean="0"/>
              <a:t>::</a:t>
            </a:r>
            <a:r>
              <a:rPr lang="en-US" altLang="zh-CN" baseline="0" dirty="0" err="1" smtClean="0"/>
              <a:t>handleEvent</a:t>
            </a:r>
            <a:r>
              <a:rPr lang="zh-CN" altLang="en-US" baseline="0" dirty="0" smtClean="0"/>
              <a:t>将被调用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C397B-1B8E-443C-9219-FB272C150736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C397B-1B8E-443C-9219-FB272C150736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inputManager.setWindowManagerCallbacks</a:t>
            </a:r>
            <a:r>
              <a:rPr lang="zh-CN" altLang="en-US" dirty="0" smtClean="0"/>
              <a:t>：设置回调，例如用来截获输入事件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C397B-1B8E-443C-9219-FB272C15073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HOME</a:t>
            </a:r>
            <a:r>
              <a:rPr lang="zh-CN" altLang="en-US" dirty="0" smtClean="0"/>
              <a:t>键会被</a:t>
            </a:r>
            <a:r>
              <a:rPr lang="en-US" altLang="zh-CN" dirty="0" err="1" smtClean="0"/>
              <a:t>PhoneWindowManager</a:t>
            </a:r>
            <a:r>
              <a:rPr lang="zh-CN" altLang="en-US" dirty="0" smtClean="0"/>
              <a:t>的成员函数</a:t>
            </a:r>
            <a:r>
              <a:rPr lang="en-US" altLang="zh-CN" dirty="0" err="1" smtClean="0"/>
              <a:t>interceptKeyBeforeDispatching</a:t>
            </a:r>
            <a:r>
              <a:rPr lang="zh-CN" altLang="en-US" dirty="0" smtClean="0"/>
              <a:t>拦载，切换至</a:t>
            </a:r>
            <a:r>
              <a:rPr lang="en-US" altLang="zh-CN" dirty="0" smtClean="0"/>
              <a:t>Home App</a:t>
            </a:r>
            <a:r>
              <a:rPr lang="zh-CN" altLang="en-US" dirty="0" smtClean="0"/>
              <a:t>，这是通过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command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InputDispatcher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Command Queue</a:t>
            </a:r>
            <a:r>
              <a:rPr lang="zh-CN" altLang="en-US" dirty="0" smtClean="0"/>
              <a:t>去执行实现的</a:t>
            </a:r>
            <a:endParaRPr lang="en-US" altLang="zh-CN" dirty="0" smtClean="0"/>
          </a:p>
          <a:p>
            <a:r>
              <a:rPr lang="en-US" altLang="zh-CN" dirty="0" err="1" smtClean="0"/>
              <a:t>findFocusedWindowTargetsLocked</a:t>
            </a:r>
            <a:r>
              <a:rPr lang="en-US" altLang="zh-CN" baseline="0" dirty="0" smtClean="0"/>
              <a:t> – </a:t>
            </a:r>
            <a:r>
              <a:rPr lang="zh-CN" altLang="en-US" baseline="0" dirty="0" smtClean="0"/>
              <a:t>会调用</a:t>
            </a:r>
            <a:r>
              <a:rPr lang="en-US" altLang="zh-CN" baseline="0" dirty="0" err="1" smtClean="0"/>
              <a:t>checkInjectionPermission</a:t>
            </a:r>
            <a:r>
              <a:rPr lang="zh-CN" altLang="en-US" baseline="0" dirty="0" smtClean="0"/>
              <a:t>来检查当前处理的键盘事件是否是注入的，如果是的话，再检查注入者是否有权限。注入事件的时候也会做权限检查。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注入输入事件：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1. </a:t>
            </a:r>
            <a:r>
              <a:rPr lang="en-US" altLang="zh-CN" baseline="0" dirty="0" err="1" smtClean="0"/>
              <a:t>InputManagerService.injectInputEvent</a:t>
            </a:r>
            <a:endParaRPr lang="en-US" altLang="zh-CN" baseline="0" dirty="0" smtClean="0"/>
          </a:p>
          <a:p>
            <a:r>
              <a:rPr lang="en-US" altLang="zh-CN" baseline="0" dirty="0" smtClean="0"/>
              <a:t>2. </a:t>
            </a:r>
            <a:r>
              <a:rPr lang="en-US" altLang="zh-CN" baseline="0" dirty="0" err="1" smtClean="0"/>
              <a:t>InputDispatcher</a:t>
            </a:r>
            <a:r>
              <a:rPr lang="en-US" altLang="zh-CN" baseline="0" dirty="0" smtClean="0"/>
              <a:t>::</a:t>
            </a:r>
            <a:r>
              <a:rPr lang="en-US" altLang="zh-CN" baseline="0" dirty="0" err="1" smtClean="0"/>
              <a:t>injectInputEvent</a:t>
            </a:r>
            <a:endParaRPr lang="en-US" altLang="zh-CN" baseline="0" dirty="0" smtClean="0"/>
          </a:p>
          <a:p>
            <a:r>
              <a:rPr lang="en-US" altLang="zh-CN" dirty="0" err="1" smtClean="0"/>
              <a:t>findFocusedWindowTargetsLocked</a:t>
            </a:r>
            <a:r>
              <a:rPr lang="zh-CN" altLang="en-US" baseline="0" dirty="0" smtClean="0"/>
              <a:t>还会检查上次分发给</a:t>
            </a:r>
            <a:r>
              <a:rPr lang="en-US" altLang="zh-CN" baseline="0" dirty="0" smtClean="0"/>
              <a:t>Target Window</a:t>
            </a:r>
            <a:r>
              <a:rPr lang="zh-CN" altLang="en-US" baseline="0" dirty="0" smtClean="0"/>
              <a:t>的输入事件是否已经有</a:t>
            </a:r>
            <a:r>
              <a:rPr lang="en-US" altLang="zh-CN" baseline="0" dirty="0" smtClean="0"/>
              <a:t>5s</a:t>
            </a:r>
            <a:r>
              <a:rPr lang="zh-CN" altLang="en-US" baseline="0" dirty="0" smtClean="0"/>
              <a:t>内处理完成，没有处理完成的话就会产生一个</a:t>
            </a:r>
            <a:r>
              <a:rPr lang="en-US" altLang="zh-CN" baseline="0" dirty="0" smtClean="0"/>
              <a:t>ANR Command</a:t>
            </a:r>
            <a:r>
              <a:rPr lang="zh-CN" altLang="en-US" baseline="0" dirty="0" smtClean="0"/>
              <a:t>，并且</a:t>
            </a:r>
            <a:r>
              <a:rPr lang="en-US" altLang="zh-CN" baseline="0" dirty="0" smtClean="0"/>
              <a:t>post</a:t>
            </a:r>
            <a:r>
              <a:rPr lang="zh-CN" altLang="en-US" baseline="0" dirty="0" smtClean="0"/>
              <a:t>到</a:t>
            </a:r>
            <a:r>
              <a:rPr lang="en-US" altLang="zh-CN" baseline="0" dirty="0" err="1" smtClean="0"/>
              <a:t>InputDispatcher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Command Queue</a:t>
            </a:r>
            <a:r>
              <a:rPr lang="zh-CN" altLang="en-US" baseline="0" dirty="0" smtClean="0"/>
              <a:t>去执行，最终的</a:t>
            </a:r>
            <a:r>
              <a:rPr lang="en-US" altLang="zh-CN" baseline="0" dirty="0" smtClean="0"/>
              <a:t>ANR</a:t>
            </a:r>
            <a:r>
              <a:rPr lang="zh-CN" altLang="en-US" baseline="0" dirty="0" smtClean="0"/>
              <a:t>窗口是通过</a:t>
            </a:r>
            <a:r>
              <a:rPr lang="en-US" altLang="zh-CN" baseline="0" dirty="0" err="1" smtClean="0"/>
              <a:t>mPolicy</a:t>
            </a:r>
            <a:r>
              <a:rPr lang="zh-CN" altLang="en-US" baseline="0" dirty="0" smtClean="0"/>
              <a:t>来通知</a:t>
            </a:r>
            <a:r>
              <a:rPr lang="en-US" altLang="zh-CN" baseline="0" dirty="0" smtClean="0"/>
              <a:t>AMS</a:t>
            </a:r>
            <a:r>
              <a:rPr lang="zh-CN" altLang="en-US" baseline="0" dirty="0" smtClean="0"/>
              <a:t>弹出的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C397B-1B8E-443C-9219-FB272C150736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标志位的解释参见</a:t>
            </a:r>
            <a:r>
              <a:rPr lang="en-US" altLang="zh-CN" dirty="0" err="1" smtClean="0"/>
              <a:t>InputDispatcher.h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C397B-1B8E-443C-9219-FB272C150736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应用程序可以通过</a:t>
            </a:r>
            <a:r>
              <a:rPr lang="en-US" altLang="zh-CN" dirty="0" err="1" smtClean="0"/>
              <a:t>InputEventReceiver.nativeConsumeBatchedInputEvents</a:t>
            </a:r>
            <a:r>
              <a:rPr lang="zh-CN" altLang="en-US" dirty="0" smtClean="0"/>
              <a:t>来批量处理</a:t>
            </a:r>
            <a:r>
              <a:rPr lang="en-US" altLang="zh-CN" dirty="0" err="1" smtClean="0"/>
              <a:t>InputDispatcher</a:t>
            </a:r>
            <a:r>
              <a:rPr lang="zh-CN" altLang="en-US" dirty="0" smtClean="0"/>
              <a:t>分发过来的输入事件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C397B-1B8E-443C-9219-FB272C150736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InputConsumer.consumer</a:t>
            </a:r>
            <a:r>
              <a:rPr lang="zh-CN" altLang="en-US" baseline="0" dirty="0" smtClean="0"/>
              <a:t>的返回值等于</a:t>
            </a:r>
            <a:r>
              <a:rPr lang="en-US" altLang="zh-CN" baseline="0" dirty="0" smtClean="0"/>
              <a:t>WOULD_BLOCK</a:t>
            </a:r>
            <a:r>
              <a:rPr lang="zh-CN" altLang="en-US" baseline="0" dirty="0" smtClean="0"/>
              <a:t>时表示当前没有发生输入事件，这时候就会开始批量处理刚才缓存起来的输入事件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C397B-1B8E-443C-9219-FB272C150736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AMOTION_EVENT_ACTION_MOVE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AMOTION_EVENT_ACTION_HOVER_MOVE</a:t>
            </a:r>
            <a:r>
              <a:rPr lang="zh-CN" altLang="en-US" dirty="0" smtClean="0"/>
              <a:t>类型的事件会被缓存起来批量处理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C397B-1B8E-443C-9219-FB272C150736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C397B-1B8E-443C-9219-FB272C150736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getCallback</a:t>
            </a:r>
            <a:r>
              <a:rPr lang="zh-CN" altLang="en-US" dirty="0" smtClean="0"/>
              <a:t>返回的</a:t>
            </a:r>
            <a:r>
              <a:rPr lang="en-US" altLang="zh-CN" dirty="0" smtClean="0"/>
              <a:t>Callback</a:t>
            </a:r>
            <a:r>
              <a:rPr lang="zh-CN" altLang="en-US" dirty="0" smtClean="0"/>
              <a:t>接口指向当前</a:t>
            </a:r>
            <a:r>
              <a:rPr lang="en-US" altLang="zh-CN" dirty="0" smtClean="0"/>
              <a:t>Activity</a:t>
            </a:r>
          </a:p>
          <a:p>
            <a:r>
              <a:rPr lang="en-US" altLang="zh-CN" dirty="0" err="1" smtClean="0"/>
              <a:t>PhoneWindow.onKeyDown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PhoneWindow.onKeyUp</a:t>
            </a:r>
            <a:r>
              <a:rPr lang="zh-CN" altLang="en-US" dirty="0" smtClean="0"/>
              <a:t>会对</a:t>
            </a:r>
            <a:r>
              <a:rPr lang="en-US" altLang="zh-CN" dirty="0" smtClean="0"/>
              <a:t>MENU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BACK</a:t>
            </a:r>
            <a:r>
              <a:rPr lang="zh-CN" altLang="en-US" baseline="0" dirty="0" smtClean="0"/>
              <a:t>等实体键进行处理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对</a:t>
            </a:r>
            <a:r>
              <a:rPr lang="en-US" altLang="zh-CN" baseline="0" dirty="0" smtClean="0"/>
              <a:t>MENU</a:t>
            </a:r>
            <a:r>
              <a:rPr lang="zh-CN" altLang="en-US" baseline="0" dirty="0" smtClean="0"/>
              <a:t>键的处理对应于</a:t>
            </a:r>
            <a:r>
              <a:rPr lang="en-US" altLang="zh-CN" baseline="0" dirty="0" err="1" smtClean="0"/>
              <a:t>openPanel</a:t>
            </a:r>
            <a:r>
              <a:rPr lang="zh-CN" altLang="en-US" baseline="0" dirty="0" smtClean="0"/>
              <a:t>的实现，对</a:t>
            </a:r>
            <a:r>
              <a:rPr lang="en-US" altLang="zh-CN" dirty="0" smtClean="0"/>
              <a:t>BACK</a:t>
            </a:r>
            <a:r>
              <a:rPr lang="zh-CN" altLang="en-US" dirty="0" smtClean="0"/>
              <a:t>键的处理对应于</a:t>
            </a:r>
            <a:r>
              <a:rPr lang="en-US" altLang="zh-CN" dirty="0" err="1" smtClean="0"/>
              <a:t>closePanel</a:t>
            </a:r>
            <a:r>
              <a:rPr lang="zh-CN" altLang="en-US" dirty="0" smtClean="0"/>
              <a:t>的实现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C397B-1B8E-443C-9219-FB272C150736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getWindow</a:t>
            </a:r>
            <a:r>
              <a:rPr lang="zh-CN" altLang="en-US" dirty="0" smtClean="0"/>
              <a:t>获得的是一个</a:t>
            </a:r>
            <a:r>
              <a:rPr lang="en-US" altLang="zh-CN" dirty="0" err="1" smtClean="0"/>
              <a:t>PhoneWindow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C397B-1B8E-443C-9219-FB272C150736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DecorView.dispatchKeyEvent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KeyEvent</a:t>
            </a:r>
            <a:r>
              <a:rPr lang="zh-CN" altLang="en-US" dirty="0" smtClean="0"/>
              <a:t>分发给当前获得焦点的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处理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C397B-1B8E-443C-9219-FB272C150736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InputDispatcher</a:t>
            </a:r>
            <a:r>
              <a:rPr lang="zh-CN" altLang="en-US" dirty="0" smtClean="0"/>
              <a:t>负责分发</a:t>
            </a:r>
            <a:r>
              <a:rPr lang="en-US" altLang="zh-CN" dirty="0" smtClean="0"/>
              <a:t>IO</a:t>
            </a:r>
            <a:r>
              <a:rPr lang="zh-CN" altLang="en-US" dirty="0" smtClean="0"/>
              <a:t>事件，</a:t>
            </a:r>
            <a:r>
              <a:rPr lang="en-US" altLang="zh-CN" dirty="0" smtClean="0"/>
              <a:t>IO</a:t>
            </a:r>
            <a:r>
              <a:rPr lang="zh-CN" altLang="en-US" dirty="0" smtClean="0"/>
              <a:t>事件分为两种类型。一种普通的输入事件，另一种是输入设备本身的事件，例如，输入设备配置发生改变事件。普通的输入事件由</a:t>
            </a:r>
            <a:r>
              <a:rPr lang="en-US" altLang="zh-CN" dirty="0" err="1" smtClean="0"/>
              <a:t>dispatchOnceInnerLocked</a:t>
            </a:r>
            <a:r>
              <a:rPr lang="zh-CN" altLang="en-US" dirty="0" smtClean="0"/>
              <a:t>处理，输入设备事件由</a:t>
            </a:r>
            <a:r>
              <a:rPr lang="en-US" altLang="zh-CN" dirty="0" err="1" smtClean="0"/>
              <a:t>runCommandsLockedInterruptible</a:t>
            </a:r>
            <a:r>
              <a:rPr lang="zh-CN" altLang="en-US" dirty="0" smtClean="0"/>
              <a:t>处理。</a:t>
            </a:r>
            <a:r>
              <a:rPr lang="en-US" altLang="zh-CN" dirty="0" err="1" smtClean="0"/>
              <a:t>InputDispatcher</a:t>
            </a:r>
            <a:r>
              <a:rPr lang="zh-CN" altLang="en-US" dirty="0" smtClean="0"/>
              <a:t>本身也维护着两个队列，一个是</a:t>
            </a:r>
            <a:r>
              <a:rPr lang="en-US" altLang="zh-CN" dirty="0" err="1" smtClean="0"/>
              <a:t>mInboundQueue</a:t>
            </a:r>
            <a:r>
              <a:rPr lang="zh-CN" altLang="en-US" dirty="0" smtClean="0"/>
              <a:t>，保存的是普通的输入事件，另一个是</a:t>
            </a:r>
            <a:r>
              <a:rPr lang="en-US" altLang="zh-CN" dirty="0" err="1" smtClean="0"/>
              <a:t>mCommandQueue</a:t>
            </a:r>
            <a:r>
              <a:rPr lang="zh-CN" altLang="en-US" dirty="0" smtClean="0"/>
              <a:t>，保存的是输入设备事件。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C397B-1B8E-443C-9219-FB272C15073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C397B-1B8E-443C-9219-FB272C15073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mNextTimeout</a:t>
            </a:r>
            <a:r>
              <a:rPr lang="zh-CN" altLang="en-US" dirty="0" smtClean="0"/>
              <a:t>：振动设备是按照一定的频率来进行的，这个频率就可以通过设置</a:t>
            </a:r>
            <a:r>
              <a:rPr lang="en-US" altLang="zh-CN" dirty="0" err="1" smtClean="0"/>
              <a:t>mNextTimeout</a:t>
            </a:r>
            <a:r>
              <a:rPr lang="zh-CN" altLang="en-US" dirty="0" smtClean="0"/>
              <a:t>来获得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C397B-1B8E-443C-9219-FB272C15073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C397B-1B8E-443C-9219-FB272C15073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虚拟键盘：设备不一定有键盘，但是程序在测试的时候时候需要模拟键盘输入，这时候模拟的键盘输入就看作是从虚拟键盘发出的。</a:t>
            </a:r>
            <a:r>
              <a:rPr lang="en-US" altLang="zh-CN" dirty="0" err="1" smtClean="0"/>
              <a:t>EventHub</a:t>
            </a:r>
            <a:r>
              <a:rPr lang="zh-CN" altLang="en-US" dirty="0" smtClean="0"/>
              <a:t>只存一定会存在虚拟键盘。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C397B-1B8E-443C-9219-FB272C15073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可以用</a:t>
            </a:r>
            <a:r>
              <a:rPr lang="en-US" altLang="zh-CN" dirty="0" err="1" smtClean="0"/>
              <a:t>getevent</a:t>
            </a:r>
            <a:r>
              <a:rPr lang="en-US" altLang="zh-CN" baseline="0" dirty="0" smtClean="0"/>
              <a:t> –</a:t>
            </a:r>
            <a:r>
              <a:rPr lang="en-US" altLang="zh-CN" baseline="0" dirty="0" err="1" smtClean="0"/>
              <a:t>i</a:t>
            </a:r>
            <a:r>
              <a:rPr lang="zh-CN" altLang="en-US" baseline="0" dirty="0" smtClean="0"/>
              <a:t>命令来查看</a:t>
            </a:r>
            <a:r>
              <a:rPr lang="en-US" altLang="zh-CN" baseline="0" dirty="0" smtClean="0"/>
              <a:t>/dev/input</a:t>
            </a:r>
            <a:r>
              <a:rPr lang="zh-CN" altLang="en-US" baseline="0" dirty="0" smtClean="0"/>
              <a:t>目录下各个文件所对应的输入设备信息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C397B-1B8E-443C-9219-FB272C15073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aseline="0" dirty="0" smtClean="0"/>
              <a:t>Key Map </a:t>
            </a:r>
            <a:r>
              <a:rPr lang="en-US" altLang="zh-CN" baseline="0" dirty="0" err="1" smtClean="0"/>
              <a:t>Configuraton</a:t>
            </a:r>
            <a:r>
              <a:rPr lang="en-US" altLang="zh-CN" baseline="0" dirty="0" smtClean="0"/>
              <a:t> File</a:t>
            </a:r>
            <a:r>
              <a:rPr lang="zh-CN" altLang="en-US" baseline="0" dirty="0" smtClean="0"/>
              <a:t>和</a:t>
            </a:r>
            <a:r>
              <a:rPr lang="en-US" altLang="zh-CN" dirty="0" smtClean="0"/>
              <a:t>Configuration</a:t>
            </a:r>
            <a:r>
              <a:rPr lang="en-US" altLang="zh-CN" baseline="0" dirty="0" smtClean="0"/>
              <a:t> File</a:t>
            </a:r>
            <a:r>
              <a:rPr lang="zh-CN" altLang="en-US" baseline="0" dirty="0" smtClean="0"/>
              <a:t>：保存在</a:t>
            </a:r>
            <a:r>
              <a:rPr lang="en-US" altLang="zh-CN" baseline="0" dirty="0" smtClean="0"/>
              <a:t>/system/</a:t>
            </a:r>
            <a:r>
              <a:rPr lang="en-US" altLang="zh-CN" baseline="0" dirty="0" err="1" smtClean="0"/>
              <a:t>usr</a:t>
            </a:r>
            <a:r>
              <a:rPr lang="zh-CN" altLang="en-US" baseline="0" dirty="0" smtClean="0"/>
              <a:t>或者</a:t>
            </a:r>
            <a:r>
              <a:rPr lang="en-US" altLang="zh-CN" baseline="0" dirty="0" smtClean="0"/>
              <a:t>/data/system/devices</a:t>
            </a:r>
            <a:r>
              <a:rPr lang="zh-CN" altLang="en-US" baseline="0" dirty="0" smtClean="0"/>
              <a:t>目录下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C397B-1B8E-443C-9219-FB272C15073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1E3D-4E9F-4795-8BF1-19598574ED0B}" type="datetimeFigureOut">
              <a:rPr lang="zh-CN" altLang="en-US" smtClean="0"/>
              <a:pPr/>
              <a:t>2013/9/29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E55-86E8-4968-9668-FFB2C7B4B7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1E3D-4E9F-4795-8BF1-19598574ED0B}" type="datetimeFigureOut">
              <a:rPr lang="zh-CN" altLang="en-US" smtClean="0"/>
              <a:pPr/>
              <a:t>2013/9/29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E55-86E8-4968-9668-FFB2C7B4B7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1E3D-4E9F-4795-8BF1-19598574ED0B}" type="datetimeFigureOut">
              <a:rPr lang="zh-CN" altLang="en-US" smtClean="0"/>
              <a:pPr/>
              <a:t>2013/9/29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E55-86E8-4968-9668-FFB2C7B4B7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1E3D-4E9F-4795-8BF1-19598574ED0B}" type="datetimeFigureOut">
              <a:rPr lang="zh-CN" altLang="en-US" smtClean="0"/>
              <a:pPr/>
              <a:t>2013/9/29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E55-86E8-4968-9668-FFB2C7B4B7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1E3D-4E9F-4795-8BF1-19598574ED0B}" type="datetimeFigureOut">
              <a:rPr lang="zh-CN" altLang="en-US" smtClean="0"/>
              <a:pPr/>
              <a:t>2013/9/29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E55-86E8-4968-9668-FFB2C7B4B7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1E3D-4E9F-4795-8BF1-19598574ED0B}" type="datetimeFigureOut">
              <a:rPr lang="zh-CN" altLang="en-US" smtClean="0"/>
              <a:pPr/>
              <a:t>2013/9/29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E55-86E8-4968-9668-FFB2C7B4B7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1E3D-4E9F-4795-8BF1-19598574ED0B}" type="datetimeFigureOut">
              <a:rPr lang="zh-CN" altLang="en-US" smtClean="0"/>
              <a:pPr/>
              <a:t>2013/9/29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E55-86E8-4968-9668-FFB2C7B4B7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1E3D-4E9F-4795-8BF1-19598574ED0B}" type="datetimeFigureOut">
              <a:rPr lang="zh-CN" altLang="en-US" smtClean="0"/>
              <a:pPr/>
              <a:t>2013/9/29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E55-86E8-4968-9668-FFB2C7B4B7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1E3D-4E9F-4795-8BF1-19598574ED0B}" type="datetimeFigureOut">
              <a:rPr lang="zh-CN" altLang="en-US" smtClean="0"/>
              <a:pPr/>
              <a:t>2013/9/29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E55-86E8-4968-9668-FFB2C7B4B7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1E3D-4E9F-4795-8BF1-19598574ED0B}" type="datetimeFigureOut">
              <a:rPr lang="zh-CN" altLang="en-US" smtClean="0"/>
              <a:pPr/>
              <a:t>2013/9/29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E55-86E8-4968-9668-FFB2C7B4B7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1E3D-4E9F-4795-8BF1-19598574ED0B}" type="datetimeFigureOut">
              <a:rPr lang="zh-CN" altLang="en-US" smtClean="0"/>
              <a:pPr/>
              <a:t>2013/9/29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E55-86E8-4968-9668-FFB2C7B4B7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B1E3D-4E9F-4795-8BF1-19598574ED0B}" type="datetimeFigureOut">
              <a:rPr lang="zh-CN" altLang="en-US" smtClean="0"/>
              <a:pPr/>
              <a:t>2013/9/29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24E55-86E8-4968-9668-FFB2C7B4B7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luoshengyang" TargetMode="External"/><Relationship Id="rId2" Type="http://schemas.openxmlformats.org/officeDocument/2006/relationships/hyperlink" Target="http://weibo.com/shengyanglu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shengyangluo" TargetMode="External"/><Relationship Id="rId2" Type="http://schemas.openxmlformats.org/officeDocument/2006/relationships/hyperlink" Target="http://blog.csdn.net/Luoshengya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3800" dirty="0" smtClean="0"/>
              <a:t>Android</a:t>
            </a:r>
            <a:r>
              <a:rPr lang="zh-CN" altLang="en-US" sz="3800" dirty="0" smtClean="0"/>
              <a:t>应用程序输入事件处理机制</a:t>
            </a:r>
            <a:endParaRPr lang="zh-CN" altLang="en-US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3645024"/>
            <a:ext cx="4680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罗升阳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>
                <a:hlinkClick r:id="rId2"/>
              </a:rPr>
              <a:t>http://weibo.com/shengyangluo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>
                <a:hlinkClick r:id="rId3"/>
              </a:rPr>
              <a:t>http://blog.csdn.net/luoshengyang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输入管理器的启动过程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InputManager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InputReader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InputDispatcher</a:t>
            </a:r>
            <a:r>
              <a:rPr lang="zh-CN" altLang="en-US" dirty="0" smtClean="0"/>
              <a:t>，以及</a:t>
            </a:r>
            <a:r>
              <a:rPr lang="en-US" altLang="zh-CN" dirty="0" err="1" smtClean="0"/>
              <a:t>InputReaderThread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InputDispatcherThread</a:t>
            </a:r>
            <a:endParaRPr lang="zh-CN" altLang="en-US" dirty="0"/>
          </a:p>
        </p:txBody>
      </p:sp>
      <p:pic>
        <p:nvPicPr>
          <p:cNvPr id="4" name="图片 3" descr="input-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3501008"/>
            <a:ext cx="7153977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输入管理器的启动过程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InputManagerService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 descr="input-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708920"/>
            <a:ext cx="6754168" cy="26197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输入管理器的启动过程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NativeInputManager</a:t>
            </a:r>
            <a:endParaRPr lang="zh-CN" altLang="en-US" dirty="0"/>
          </a:p>
        </p:txBody>
      </p:sp>
      <p:pic>
        <p:nvPicPr>
          <p:cNvPr id="4" name="图片 3" descr="input-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852936"/>
            <a:ext cx="6687484" cy="1352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输入管理器的启动过程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InputManager</a:t>
            </a:r>
            <a:endParaRPr lang="zh-CN" altLang="en-US" dirty="0"/>
          </a:p>
        </p:txBody>
      </p:sp>
      <p:pic>
        <p:nvPicPr>
          <p:cNvPr id="4" name="图片 3" descr="input-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708920"/>
            <a:ext cx="7687748" cy="2791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输入管理器的启动过程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InputDispatcher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InputDispatcherThread.threadLoop</a:t>
            </a:r>
            <a:endParaRPr lang="zh-CN" altLang="en-US" dirty="0"/>
          </a:p>
        </p:txBody>
      </p:sp>
      <p:pic>
        <p:nvPicPr>
          <p:cNvPr id="4" name="图片 3" descr="input-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3284984"/>
            <a:ext cx="7812361" cy="1307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输入管理器的启动过程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InputDispatcher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InputDispatcher.dispatchOnce</a:t>
            </a:r>
            <a:endParaRPr lang="zh-CN" altLang="en-US" dirty="0"/>
          </a:p>
        </p:txBody>
      </p:sp>
      <p:pic>
        <p:nvPicPr>
          <p:cNvPr id="5" name="图片 4" descr="input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2952205"/>
            <a:ext cx="7325748" cy="3905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输入管理器的启动过程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InputReader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InputReaderThread.threadLoop</a:t>
            </a:r>
            <a:endParaRPr lang="zh-CN" altLang="en-US" dirty="0"/>
          </a:p>
        </p:txBody>
      </p:sp>
      <p:pic>
        <p:nvPicPr>
          <p:cNvPr id="6" name="图片 5" descr="input-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3140968"/>
            <a:ext cx="7050243" cy="1512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输入管理器的启动过程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InputReader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InputReader.loopOnce</a:t>
            </a:r>
            <a:endParaRPr lang="zh-CN" altLang="en-US" dirty="0"/>
          </a:p>
        </p:txBody>
      </p:sp>
      <p:pic>
        <p:nvPicPr>
          <p:cNvPr id="5" name="图片 4" descr="input-1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276872"/>
            <a:ext cx="7582959" cy="4581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输入管理器的启动过程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InputReader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EventHub.getEvents</a:t>
            </a:r>
            <a:endParaRPr lang="zh-CN" altLang="en-US" dirty="0"/>
          </a:p>
        </p:txBody>
      </p:sp>
      <p:pic>
        <p:nvPicPr>
          <p:cNvPr id="6" name="图片 5" descr="input-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9843" y="2304256"/>
            <a:ext cx="8554645" cy="4509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输入管理器的启动过程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InputReader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EventHub.scanDevicesLocked</a:t>
            </a:r>
            <a:endParaRPr lang="zh-CN" altLang="en-US" dirty="0"/>
          </a:p>
        </p:txBody>
      </p:sp>
      <p:pic>
        <p:nvPicPr>
          <p:cNvPr id="5" name="图片 4" descr="input-1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2636912"/>
            <a:ext cx="5418962" cy="2088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About Me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老罗的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之旅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博客作者</a:t>
            </a:r>
            <a:endParaRPr lang="en-US" altLang="zh-CN" dirty="0" smtClean="0"/>
          </a:p>
          <a:p>
            <a:r>
              <a:rPr lang="en-US" altLang="zh-CN" dirty="0" smtClean="0"/>
              <a:t>《Android</a:t>
            </a:r>
            <a:r>
              <a:rPr lang="zh-CN" altLang="en-US" dirty="0" smtClean="0"/>
              <a:t>系统源代码情景分析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书籍作者</a:t>
            </a:r>
            <a:endParaRPr lang="en-US" altLang="zh-CN" dirty="0" smtClean="0"/>
          </a:p>
          <a:p>
            <a:r>
              <a:rPr lang="zh-CN" altLang="en-US" dirty="0"/>
              <a:t>博</a:t>
            </a:r>
            <a:r>
              <a:rPr lang="zh-CN" altLang="en-US" dirty="0" smtClean="0"/>
              <a:t>客：</a:t>
            </a:r>
            <a:r>
              <a:rPr lang="en-US" altLang="zh-CN" dirty="0" smtClean="0">
                <a:hlinkClick r:id="rId2"/>
              </a:rPr>
              <a:t>http://blog.csdn.net/Luoshengyang</a:t>
            </a:r>
            <a:endParaRPr lang="en-US" altLang="zh-CN" dirty="0" smtClean="0"/>
          </a:p>
          <a:p>
            <a:r>
              <a:rPr lang="zh-CN" altLang="en-US" dirty="0" smtClean="0"/>
              <a:t>微博：</a:t>
            </a:r>
            <a:r>
              <a:rPr lang="en-US" altLang="zh-CN" dirty="0" smtClean="0">
                <a:hlinkClick r:id="rId3"/>
              </a:rPr>
              <a:t>http://weibo.com/shengyangluo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输入管理器的启动过程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InputReader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EventHub.scanDirLocked</a:t>
            </a:r>
            <a:endParaRPr lang="zh-CN" altLang="en-US" dirty="0"/>
          </a:p>
        </p:txBody>
      </p:sp>
      <p:pic>
        <p:nvPicPr>
          <p:cNvPr id="7" name="图片 6" descr="input-1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2420888"/>
            <a:ext cx="5344271" cy="372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输入管理器的启动过程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InputReader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EventHub.openDeviceLocked</a:t>
            </a:r>
            <a:endParaRPr lang="zh-CN" altLang="en-US" dirty="0"/>
          </a:p>
        </p:txBody>
      </p:sp>
      <p:pic>
        <p:nvPicPr>
          <p:cNvPr id="5" name="图片 4" descr="input-1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2276872"/>
            <a:ext cx="6830379" cy="4581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输入通道的注册过程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窗口的组成</a:t>
            </a:r>
            <a:endParaRPr lang="zh-CN" altLang="en-US" dirty="0"/>
          </a:p>
        </p:txBody>
      </p:sp>
      <p:pic>
        <p:nvPicPr>
          <p:cNvPr id="4" name="图片 3" descr="input-1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2420888"/>
            <a:ext cx="7378700" cy="356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输入通道的注册过程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InputChannel</a:t>
            </a:r>
            <a:r>
              <a:rPr lang="en-US" altLang="zh-CN" dirty="0" smtClean="0"/>
              <a:t> – </a:t>
            </a:r>
            <a:r>
              <a:rPr lang="en-US" altLang="zh-CN" dirty="0" err="1" smtClean="0"/>
              <a:t>ViewRootImpl.setView</a:t>
            </a:r>
            <a:endParaRPr lang="zh-CN" altLang="en-US" dirty="0"/>
          </a:p>
        </p:txBody>
      </p:sp>
      <p:pic>
        <p:nvPicPr>
          <p:cNvPr id="5" name="图片 4" descr="input-3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1988840"/>
            <a:ext cx="7087590" cy="45916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输入通道的注册过程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InputChannel</a:t>
            </a:r>
            <a:r>
              <a:rPr lang="en-US" altLang="zh-CN" dirty="0" smtClean="0"/>
              <a:t> – </a:t>
            </a:r>
            <a:r>
              <a:rPr lang="en-US" altLang="zh-CN" dirty="0" err="1" smtClean="0"/>
              <a:t>Session.addToDisplay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 descr="input-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636912"/>
            <a:ext cx="7582959" cy="2019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输入通道的注册过程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InputChannel</a:t>
            </a:r>
            <a:r>
              <a:rPr lang="en-US" altLang="zh-CN" dirty="0" smtClean="0"/>
              <a:t> – </a:t>
            </a:r>
            <a:r>
              <a:rPr lang="en-US" altLang="zh-CN" dirty="0" err="1" smtClean="0"/>
              <a:t>WMS.addWindow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 descr="input-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844824"/>
            <a:ext cx="7373380" cy="5013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输入通道的注册过程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InputChannel</a:t>
            </a:r>
            <a:r>
              <a:rPr lang="en-US" altLang="zh-CN" dirty="0" smtClean="0"/>
              <a:t> – </a:t>
            </a:r>
            <a:r>
              <a:rPr lang="en-US" altLang="zh-CN" dirty="0" err="1" smtClean="0"/>
              <a:t>InputChannel.openInputChannelPair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 descr="input-2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3068960"/>
            <a:ext cx="5649114" cy="2486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输入通道的注册过程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InputChannel</a:t>
            </a:r>
            <a:r>
              <a:rPr lang="en-US" altLang="zh-CN" dirty="0" smtClean="0"/>
              <a:t> – </a:t>
            </a:r>
            <a:r>
              <a:rPr lang="en-US" altLang="zh-CN" dirty="0" err="1" smtClean="0"/>
              <a:t>nativeOpenInputChannelPair</a:t>
            </a:r>
            <a:endParaRPr lang="zh-CN" altLang="en-US" dirty="0"/>
          </a:p>
        </p:txBody>
      </p:sp>
      <p:pic>
        <p:nvPicPr>
          <p:cNvPr id="4" name="图片 3" descr="input-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3068960"/>
            <a:ext cx="7154274" cy="2934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输入通道的注册过程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InputChannel</a:t>
            </a:r>
            <a:r>
              <a:rPr lang="en-US" altLang="zh-CN" dirty="0" smtClean="0"/>
              <a:t> – </a:t>
            </a:r>
            <a:r>
              <a:rPr lang="en-US" altLang="zh-CN" dirty="0" err="1" smtClean="0"/>
              <a:t>InputChannel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openInputChannelPair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 descr="input-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2564904"/>
            <a:ext cx="6430273" cy="4115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输入通道的注册过程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注册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</a:t>
            </a:r>
            <a:r>
              <a:rPr lang="en-US" altLang="zh-CN" dirty="0" err="1" smtClean="0"/>
              <a:t>InputChannel</a:t>
            </a:r>
            <a:endParaRPr lang="zh-CN" altLang="en-US" dirty="0"/>
          </a:p>
        </p:txBody>
      </p:sp>
      <p:pic>
        <p:nvPicPr>
          <p:cNvPr id="4" name="图片 3" descr="input-2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1844824"/>
            <a:ext cx="7373380" cy="5013176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763688" y="4365104"/>
            <a:ext cx="64807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输入系统概述</a:t>
            </a:r>
            <a:endParaRPr lang="en-US" altLang="zh-CN" dirty="0" smtClean="0"/>
          </a:p>
          <a:p>
            <a:r>
              <a:rPr lang="zh-CN" altLang="en-US" dirty="0" smtClean="0"/>
              <a:t>输入管理器的启动过程</a:t>
            </a:r>
            <a:endParaRPr lang="en-US" altLang="zh-CN" dirty="0" smtClean="0"/>
          </a:p>
          <a:p>
            <a:r>
              <a:rPr lang="zh-CN" altLang="en-US" dirty="0" smtClean="0"/>
              <a:t>输入通道的注册过程</a:t>
            </a:r>
            <a:endParaRPr lang="en-US" altLang="zh-CN" dirty="0" smtClean="0"/>
          </a:p>
          <a:p>
            <a:r>
              <a:rPr lang="zh-CN" altLang="en-US" dirty="0" smtClean="0"/>
              <a:t>输入事件的分发过程</a:t>
            </a:r>
            <a:endParaRPr lang="en-US" altLang="zh-CN" dirty="0" smtClean="0"/>
          </a:p>
          <a:p>
            <a:r>
              <a:rPr lang="zh-CN" altLang="en-US" dirty="0" smtClean="0"/>
              <a:t>软</a:t>
            </a:r>
            <a:r>
              <a:rPr lang="zh-CN" altLang="en-US" dirty="0" smtClean="0"/>
              <a:t>键盘输入事件的分发过程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输入通道的注册过程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</a:t>
            </a:r>
            <a:r>
              <a:rPr lang="en-US" altLang="zh-CN" dirty="0" err="1" smtClean="0"/>
              <a:t>InputChannel—IMS.registerInputChannel</a:t>
            </a:r>
            <a:endParaRPr lang="zh-CN" altLang="en-US" dirty="0" smtClean="0"/>
          </a:p>
        </p:txBody>
      </p:sp>
      <p:pic>
        <p:nvPicPr>
          <p:cNvPr id="4" name="图片 3" descr="input-2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3068960"/>
            <a:ext cx="6967220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输入通道的注册过程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</a:t>
            </a:r>
            <a:r>
              <a:rPr lang="en-US" altLang="zh-CN" dirty="0" err="1" smtClean="0"/>
              <a:t>InputChannel—nativeRegisterInputChannel</a:t>
            </a:r>
            <a:endParaRPr lang="zh-CN" altLang="en-US" dirty="0"/>
          </a:p>
        </p:txBody>
      </p:sp>
      <p:pic>
        <p:nvPicPr>
          <p:cNvPr id="4" name="图片 3" descr="input-2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3068960"/>
            <a:ext cx="7125695" cy="2324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输入通道的注册过程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</a:t>
            </a:r>
            <a:r>
              <a:rPr lang="en-US" altLang="zh-CN" dirty="0" err="1" smtClean="0"/>
              <a:t>InputChannel—NativeInputManager.registerInputChannel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 descr="input-2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1727" y="3212976"/>
            <a:ext cx="8392273" cy="14219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输入通道的注册过程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</a:t>
            </a:r>
            <a:r>
              <a:rPr lang="en-US" altLang="zh-CN" dirty="0" err="1" smtClean="0"/>
              <a:t>InputChannel—InputDispatcher.registerInputChannel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 descr="input-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780928"/>
            <a:ext cx="7230485" cy="4077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输入通道的注册过程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注册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</a:t>
            </a:r>
            <a:r>
              <a:rPr lang="en-US" altLang="zh-CN" dirty="0" err="1" smtClean="0"/>
              <a:t>InputChannel—Looper.addFd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 descr="input-2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492896"/>
            <a:ext cx="7659169" cy="4365104"/>
          </a:xfrm>
          <a:prstGeom prst="rect">
            <a:avLst/>
          </a:prstGeom>
        </p:spPr>
      </p:pic>
      <p:pic>
        <p:nvPicPr>
          <p:cNvPr id="7" name="图片 6" descr="input-4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9307" y="1916832"/>
            <a:ext cx="7459117" cy="485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输入通道的注册过程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更新当前激活窗口</a:t>
            </a:r>
            <a:endParaRPr lang="zh-CN" altLang="en-US" dirty="0"/>
          </a:p>
        </p:txBody>
      </p:sp>
      <p:pic>
        <p:nvPicPr>
          <p:cNvPr id="4" name="图片 3" descr="input-2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1844824"/>
            <a:ext cx="7373380" cy="5013176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907704" y="5013176"/>
            <a:ext cx="60486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835696" y="5733256"/>
            <a:ext cx="669674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输入通道的注册过程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更新当前激活窗口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WMS.updateFoucsedWindowLocked</a:t>
            </a:r>
            <a:endParaRPr lang="zh-CN" altLang="en-US" dirty="0" smtClean="0"/>
          </a:p>
        </p:txBody>
      </p:sp>
      <p:pic>
        <p:nvPicPr>
          <p:cNvPr id="4" name="图片 3" descr="input-3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2780928"/>
            <a:ext cx="6954221" cy="2591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输入通道的注册过程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更新当前激活窗口</a:t>
            </a:r>
            <a:r>
              <a:rPr lang="en-US" altLang="zh-CN" dirty="0" smtClean="0"/>
              <a:t>—WMS. </a:t>
            </a:r>
            <a:r>
              <a:rPr lang="en-US" altLang="zh-CN" dirty="0" err="1" smtClean="0"/>
              <a:t>finishUpdateFocusedWindowAfterAssignLayersLocked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input-3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875" y="3573016"/>
            <a:ext cx="8335125" cy="1872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输入通道的注册过程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更新当前激活窗口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InputMonitor.setInputFocusLw</a:t>
            </a:r>
            <a:endParaRPr lang="zh-CN" altLang="en-US" dirty="0"/>
          </a:p>
        </p:txBody>
      </p:sp>
      <p:pic>
        <p:nvPicPr>
          <p:cNvPr id="4" name="图片 3" descr="input-3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2852936"/>
            <a:ext cx="6487431" cy="3381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输入通道的注册过程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更新当前激活窗口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InputMonitor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updateInputWindowsLw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 descr="input-3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2348880"/>
            <a:ext cx="6668431" cy="4509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输入系统概述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输入管理器框架</a:t>
            </a:r>
            <a:endParaRPr lang="en-US" altLang="zh-CN" dirty="0" smtClean="0"/>
          </a:p>
        </p:txBody>
      </p:sp>
      <p:pic>
        <p:nvPicPr>
          <p:cNvPr id="5" name="图片 4" descr="input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988840"/>
            <a:ext cx="6696744" cy="47971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输入通道的注册过程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更新当前激活窗口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InputManagerService.setInputWindows</a:t>
            </a:r>
            <a:endParaRPr lang="zh-CN" altLang="en-US" dirty="0"/>
          </a:p>
        </p:txBody>
      </p:sp>
      <p:pic>
        <p:nvPicPr>
          <p:cNvPr id="4" name="图片 3" descr="input-3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3212976"/>
            <a:ext cx="7832728" cy="2016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输入通道的注册过程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更新当前激活窗口</a:t>
            </a:r>
            <a:r>
              <a:rPr lang="en-US" altLang="zh-CN" dirty="0" smtClean="0"/>
              <a:t>--</a:t>
            </a:r>
            <a:r>
              <a:rPr lang="en-US" altLang="zh-CN" dirty="0" err="1" smtClean="0"/>
              <a:t>nativeSetInputWindows</a:t>
            </a:r>
            <a:endParaRPr lang="zh-CN" altLang="en-US" dirty="0"/>
          </a:p>
        </p:txBody>
      </p:sp>
      <p:pic>
        <p:nvPicPr>
          <p:cNvPr id="4" name="图片 3" descr="input-3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996952"/>
            <a:ext cx="8075456" cy="1426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输入通道的注册过程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更新当前激活窗口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NativeInputManager.setInputWindows</a:t>
            </a:r>
            <a:endParaRPr lang="zh-CN" altLang="en-US" dirty="0"/>
          </a:p>
        </p:txBody>
      </p:sp>
      <p:pic>
        <p:nvPicPr>
          <p:cNvPr id="4" name="图片 3" descr="input-3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996952"/>
            <a:ext cx="6887537" cy="3353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输入通道的注册过程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更新当前激活窗口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InputDispatcher.setInputWindows</a:t>
            </a:r>
            <a:endParaRPr lang="zh-CN" altLang="en-US" dirty="0"/>
          </a:p>
        </p:txBody>
      </p:sp>
      <p:pic>
        <p:nvPicPr>
          <p:cNvPr id="4" name="图片 3" descr="input-3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420888"/>
            <a:ext cx="7478169" cy="4437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输入通道的注册过程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注册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端</a:t>
            </a:r>
            <a:r>
              <a:rPr lang="en-US" altLang="zh-CN" dirty="0" err="1" smtClean="0"/>
              <a:t>InputChannel</a:t>
            </a:r>
            <a:endParaRPr lang="zh-CN" altLang="en-US" dirty="0"/>
          </a:p>
        </p:txBody>
      </p:sp>
      <p:pic>
        <p:nvPicPr>
          <p:cNvPr id="6" name="图片 5" descr="input-3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1988840"/>
            <a:ext cx="7087590" cy="4591691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123728" y="4869160"/>
            <a:ext cx="5904656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输入通道的注册过程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端</a:t>
            </a:r>
            <a:r>
              <a:rPr lang="en-US" altLang="zh-CN" dirty="0" err="1" smtClean="0"/>
              <a:t>InputChannel</a:t>
            </a:r>
            <a:r>
              <a:rPr lang="en-US" altLang="zh-CN" dirty="0" smtClean="0"/>
              <a:t>—new </a:t>
            </a:r>
            <a:r>
              <a:rPr lang="en-US" altLang="zh-CN" dirty="0" err="1" smtClean="0"/>
              <a:t>WindowInputEventReceiver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pic>
        <p:nvPicPr>
          <p:cNvPr id="4" name="图片 3" descr="input-3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3356992"/>
            <a:ext cx="6477905" cy="19910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输入通道的注册过程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端</a:t>
            </a:r>
            <a:r>
              <a:rPr lang="en-US" altLang="zh-CN" dirty="0" err="1" smtClean="0"/>
              <a:t>InputChannel</a:t>
            </a:r>
            <a:r>
              <a:rPr lang="en-US" altLang="zh-CN" dirty="0" smtClean="0"/>
              <a:t>—new </a:t>
            </a:r>
            <a:r>
              <a:rPr lang="en-US" altLang="zh-CN" dirty="0" err="1" smtClean="0"/>
              <a:t>InputEventReceiver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pic>
        <p:nvPicPr>
          <p:cNvPr id="5" name="图片 4" descr="input-4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3284984"/>
            <a:ext cx="5715798" cy="2314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输入通道的注册过程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端</a:t>
            </a:r>
            <a:r>
              <a:rPr lang="en-US" altLang="zh-CN" dirty="0" err="1" smtClean="0"/>
              <a:t>InputChannel</a:t>
            </a:r>
            <a:r>
              <a:rPr lang="en-US" altLang="zh-CN" dirty="0" smtClean="0"/>
              <a:t> -- </a:t>
            </a:r>
            <a:r>
              <a:rPr lang="en-US" altLang="zh-CN" dirty="0" err="1" smtClean="0"/>
              <a:t>nativeInit</a:t>
            </a:r>
            <a:endParaRPr lang="zh-CN" altLang="en-US" dirty="0" smtClean="0"/>
          </a:p>
        </p:txBody>
      </p:sp>
      <p:pic>
        <p:nvPicPr>
          <p:cNvPr id="6" name="图片 5" descr="input-4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708920"/>
            <a:ext cx="7602011" cy="2448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输入通道的注册过程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端</a:t>
            </a:r>
            <a:r>
              <a:rPr lang="en-US" altLang="zh-CN" dirty="0" err="1" smtClean="0"/>
              <a:t>InputChannel</a:t>
            </a:r>
            <a:r>
              <a:rPr lang="en-US" altLang="zh-CN" dirty="0" smtClean="0"/>
              <a:t> – </a:t>
            </a:r>
            <a:r>
              <a:rPr lang="en-US" altLang="zh-CN" dirty="0" err="1" smtClean="0"/>
              <a:t>NativeInputEventReceiver.initialize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 descr="input-4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3284984"/>
            <a:ext cx="6773221" cy="108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输入事件的分发过程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输入事件处理框架</a:t>
            </a:r>
            <a:endParaRPr lang="zh-CN" altLang="en-US" dirty="0"/>
          </a:p>
        </p:txBody>
      </p:sp>
      <p:pic>
        <p:nvPicPr>
          <p:cNvPr id="4" name="图片 3" descr="input-4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2636912"/>
            <a:ext cx="4915586" cy="2400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输入系统概述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输入管理器与应用程序通过输入通道交互</a:t>
            </a:r>
            <a:endParaRPr lang="en-US" altLang="zh-CN" dirty="0" smtClean="0"/>
          </a:p>
        </p:txBody>
      </p:sp>
      <p:pic>
        <p:nvPicPr>
          <p:cNvPr id="6" name="图片 5" descr="input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2636912"/>
            <a:ext cx="5586380" cy="2592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输入事件的分发过程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err="1" smtClean="0"/>
              <a:t>InputReader</a:t>
            </a:r>
            <a:r>
              <a:rPr lang="zh-CN" altLang="en-US" dirty="0" smtClean="0"/>
              <a:t>获得输入事件</a:t>
            </a:r>
            <a:r>
              <a:rPr lang="en-US" altLang="zh-CN" dirty="0" smtClean="0"/>
              <a:t>--</a:t>
            </a:r>
            <a:r>
              <a:rPr lang="en-US" altLang="zh-CN" dirty="0" err="1" smtClean="0"/>
              <a:t>EventHub.getEvents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 descr="input-4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882456"/>
            <a:ext cx="6963747" cy="4975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输入事件的分发过程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InputReader</a:t>
            </a:r>
            <a:r>
              <a:rPr lang="zh-CN" altLang="en-US" dirty="0" smtClean="0"/>
              <a:t>获得输入事件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InputReader.loopOnce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 descr="input-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276872"/>
            <a:ext cx="7582959" cy="4581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输入事件的分发过程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InputReader</a:t>
            </a:r>
            <a:r>
              <a:rPr lang="zh-CN" altLang="en-US" dirty="0" smtClean="0"/>
              <a:t>获得输入事件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InputReader.processEventsLocked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 descr="input-4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924944"/>
            <a:ext cx="6868484" cy="2324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输入事件的分发过程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InputReader</a:t>
            </a:r>
            <a:r>
              <a:rPr lang="zh-CN" altLang="en-US" dirty="0" smtClean="0"/>
              <a:t>获得输入事件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InputReader.processEventsForDeviceLocked</a:t>
            </a:r>
            <a:endParaRPr lang="zh-CN" altLang="en-US" dirty="0"/>
          </a:p>
        </p:txBody>
      </p:sp>
      <p:pic>
        <p:nvPicPr>
          <p:cNvPr id="4" name="图片 3" descr="input-4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3068960"/>
            <a:ext cx="6201641" cy="2648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输入事件的分发过程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InputReader</a:t>
            </a:r>
            <a:r>
              <a:rPr lang="zh-CN" altLang="en-US" dirty="0" smtClean="0"/>
              <a:t>获得输入事件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InputDevice.process</a:t>
            </a:r>
            <a:endParaRPr lang="zh-CN" altLang="en-US" dirty="0"/>
          </a:p>
        </p:txBody>
      </p:sp>
      <p:pic>
        <p:nvPicPr>
          <p:cNvPr id="4" name="图片 3" descr="input-4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3429000"/>
            <a:ext cx="6897063" cy="2267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输入事件的分发过程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InputReader</a:t>
            </a:r>
            <a:r>
              <a:rPr lang="zh-CN" altLang="en-US" dirty="0" smtClean="0"/>
              <a:t>获得输入事件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KeyboardInputMapper.process</a:t>
            </a:r>
            <a:endParaRPr lang="zh-CN" altLang="en-US" dirty="0"/>
          </a:p>
        </p:txBody>
      </p:sp>
      <p:pic>
        <p:nvPicPr>
          <p:cNvPr id="4" name="图片 3" descr="input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924944"/>
            <a:ext cx="8116433" cy="34104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输入事件的分发过程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InputReader</a:t>
            </a:r>
            <a:r>
              <a:rPr lang="zh-CN" altLang="en-US" dirty="0" smtClean="0"/>
              <a:t>获得输入事件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KeyboardInputMapper.processKey</a:t>
            </a:r>
            <a:endParaRPr lang="zh-CN" altLang="en-US" dirty="0"/>
          </a:p>
        </p:txBody>
      </p:sp>
      <p:pic>
        <p:nvPicPr>
          <p:cNvPr id="5" name="图片 4" descr="input-5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996952"/>
            <a:ext cx="7297169" cy="3077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输入事件的分发过程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InputReader</a:t>
            </a:r>
            <a:r>
              <a:rPr lang="zh-CN" altLang="en-US" dirty="0" smtClean="0"/>
              <a:t>获得输入事件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InputDispatcher.notifyKey</a:t>
            </a:r>
            <a:endParaRPr lang="zh-CN" altLang="en-US" dirty="0"/>
          </a:p>
        </p:txBody>
      </p:sp>
      <p:pic>
        <p:nvPicPr>
          <p:cNvPr id="5" name="图片 4" descr="input-5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304256"/>
            <a:ext cx="7056784" cy="4553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输入事件的分发过程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InputReader</a:t>
            </a:r>
            <a:r>
              <a:rPr lang="zh-CN" altLang="en-US" dirty="0" smtClean="0"/>
              <a:t>获得输入事件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InputDispatcher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enqueueInboundKeyLocked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 descr="input-5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2996952"/>
            <a:ext cx="6267322" cy="1440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输入事件的分发过程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InputDispatcher</a:t>
            </a:r>
            <a:r>
              <a:rPr lang="zh-CN" altLang="en-US" dirty="0" smtClean="0"/>
              <a:t>分发键盘事件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InputDispatcher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dispatchOnceInnerLocked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5" name="图片 4" descr="input-5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260072"/>
            <a:ext cx="7563906" cy="4597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输入系统概述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输入通道</a:t>
            </a:r>
            <a:endParaRPr lang="zh-CN" altLang="en-US" dirty="0"/>
          </a:p>
        </p:txBody>
      </p:sp>
      <p:pic>
        <p:nvPicPr>
          <p:cNvPr id="5" name="图片 4" descr="input-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2276872"/>
            <a:ext cx="6845300" cy="4326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输入事件的分发过程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InputDispatcher</a:t>
            </a:r>
            <a:r>
              <a:rPr lang="zh-CN" altLang="en-US" dirty="0" smtClean="0"/>
              <a:t>分发键盘事件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InputDispatcher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dispatchKeyLocked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 descr="input-8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276872"/>
            <a:ext cx="7020905" cy="4581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输入事件的分发过程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InputDispatcher</a:t>
            </a:r>
            <a:r>
              <a:rPr lang="zh-CN" altLang="en-US" dirty="0" smtClean="0"/>
              <a:t>分发键盘事件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InputDispatcher.dispatchMotionLocked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 descr="input-5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323467"/>
            <a:ext cx="7049484" cy="45345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输入事件的分发过程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InputDispatcher</a:t>
            </a:r>
            <a:r>
              <a:rPr lang="zh-CN" altLang="en-US" dirty="0" smtClean="0"/>
              <a:t>分发键盘</a:t>
            </a:r>
            <a:r>
              <a:rPr lang="zh-CN" altLang="en-US" dirty="0" smtClean="0"/>
              <a:t>事件</a:t>
            </a:r>
            <a:r>
              <a:rPr lang="en-US" altLang="zh-CN" dirty="0" smtClean="0"/>
              <a:t>-- </a:t>
            </a:r>
            <a:r>
              <a:rPr lang="en-US" altLang="zh-CN" dirty="0" err="1" smtClean="0"/>
              <a:t>InputDispatcher.dispatchEventLocked</a:t>
            </a:r>
            <a:endParaRPr lang="zh-CN" altLang="en-US" dirty="0"/>
          </a:p>
        </p:txBody>
      </p:sp>
      <p:pic>
        <p:nvPicPr>
          <p:cNvPr id="4" name="图片 3" descr="input-5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3212976"/>
            <a:ext cx="7725854" cy="2324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输入事件的分发过程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InputDispatcher</a:t>
            </a:r>
            <a:r>
              <a:rPr lang="zh-CN" altLang="en-US" dirty="0" smtClean="0"/>
              <a:t>分发键盘事件</a:t>
            </a:r>
            <a:r>
              <a:rPr lang="en-US" altLang="zh-CN" dirty="0" smtClean="0"/>
              <a:t>-- </a:t>
            </a:r>
            <a:r>
              <a:rPr lang="en-US" altLang="zh-CN" dirty="0" err="1" smtClean="0"/>
              <a:t>InputDispatcher.prepareDispatchCycleLocked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 descr="input-5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2492896"/>
            <a:ext cx="8278381" cy="43651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输入事件的分发过程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InputDispatcher</a:t>
            </a:r>
            <a:r>
              <a:rPr lang="zh-CN" altLang="en-US" dirty="0" smtClean="0"/>
              <a:t>分发键盘事件</a:t>
            </a:r>
            <a:r>
              <a:rPr lang="en-US" altLang="zh-CN" dirty="0" smtClean="0"/>
              <a:t>-- </a:t>
            </a:r>
            <a:r>
              <a:rPr lang="en-US" altLang="zh-CN" dirty="0" err="1" smtClean="0"/>
              <a:t>InputDispatcher.startDispatchCycleLocked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 descr="input-5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132856"/>
            <a:ext cx="7056784" cy="4725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输入事件的分发过程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InputDispatcher</a:t>
            </a:r>
            <a:r>
              <a:rPr lang="zh-CN" altLang="en-US" dirty="0" smtClean="0"/>
              <a:t>分发键盘</a:t>
            </a:r>
            <a:r>
              <a:rPr lang="zh-CN" altLang="en-US" dirty="0" smtClean="0"/>
              <a:t>事件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InputPublisher.publishKeyEvent</a:t>
            </a:r>
            <a:endParaRPr lang="zh-CN" altLang="en-US" dirty="0"/>
          </a:p>
        </p:txBody>
      </p:sp>
      <p:pic>
        <p:nvPicPr>
          <p:cNvPr id="4" name="图片 3" descr="input-6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492896"/>
            <a:ext cx="6480720" cy="43651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输入事件的分发过程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InputDispatcher</a:t>
            </a:r>
            <a:r>
              <a:rPr lang="zh-CN" altLang="en-US" dirty="0" smtClean="0"/>
              <a:t>分发键盘事件</a:t>
            </a:r>
            <a:r>
              <a:rPr lang="en-US" altLang="zh-CN" dirty="0" smtClean="0"/>
              <a:t>— </a:t>
            </a:r>
            <a:r>
              <a:rPr lang="en-US" altLang="zh-CN" dirty="0" err="1" smtClean="0"/>
              <a:t>InputChannel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sendMessage</a:t>
            </a:r>
            <a:endParaRPr lang="zh-CN" altLang="en-US" dirty="0"/>
          </a:p>
        </p:txBody>
      </p:sp>
      <p:pic>
        <p:nvPicPr>
          <p:cNvPr id="4" name="图片 3" descr="input-6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3284984"/>
            <a:ext cx="6468378" cy="1343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输入事件的分发过程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获得键盘事件</a:t>
            </a:r>
            <a:r>
              <a:rPr lang="en-US" altLang="zh-CN" dirty="0" smtClean="0"/>
              <a:t>— </a:t>
            </a:r>
            <a:r>
              <a:rPr lang="en-US" altLang="zh-CN" dirty="0" err="1" smtClean="0"/>
              <a:t>NativeInputEventReceiver.handleEvent</a:t>
            </a:r>
            <a:endParaRPr lang="zh-CN" altLang="en-US" dirty="0"/>
          </a:p>
        </p:txBody>
      </p:sp>
      <p:pic>
        <p:nvPicPr>
          <p:cNvPr id="5" name="图片 4" descr="input-6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629" y="3068960"/>
            <a:ext cx="8219859" cy="1368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输入事件的分发过程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获得键盘事件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NativeInputEventReceiver.consumeEvents</a:t>
            </a:r>
            <a:endParaRPr lang="zh-CN" altLang="en-US" dirty="0"/>
          </a:p>
        </p:txBody>
      </p:sp>
      <p:pic>
        <p:nvPicPr>
          <p:cNvPr id="4" name="图片 3" descr="input-6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2204864"/>
            <a:ext cx="8021170" cy="4653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输入事件的分发过程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获得键盘事件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InputComsumer.consume</a:t>
            </a:r>
            <a:endParaRPr lang="zh-CN" altLang="en-US" dirty="0"/>
          </a:p>
        </p:txBody>
      </p:sp>
      <p:pic>
        <p:nvPicPr>
          <p:cNvPr id="5" name="图片 4" descr="input-6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6873" y="2348880"/>
            <a:ext cx="7811591" cy="4509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输入管理器的启动过程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由</a:t>
            </a:r>
            <a:r>
              <a:rPr lang="en-US" altLang="zh-CN" dirty="0" smtClean="0"/>
              <a:t>System Server</a:t>
            </a:r>
            <a:r>
              <a:rPr lang="zh-CN" altLang="en-US" dirty="0" smtClean="0"/>
              <a:t>创建和启动</a:t>
            </a:r>
            <a:endParaRPr lang="zh-CN" altLang="en-US" dirty="0"/>
          </a:p>
        </p:txBody>
      </p:sp>
      <p:pic>
        <p:nvPicPr>
          <p:cNvPr id="4" name="图片 3" descr="input-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1988840"/>
            <a:ext cx="6306431" cy="4869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输入事件的分发过程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获得键盘事件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InputChannel</a:t>
            </a:r>
            <a:r>
              <a:rPr lang="en-US" altLang="zh-CN" dirty="0" err="1" smtClean="0"/>
              <a:t>.</a:t>
            </a:r>
            <a:r>
              <a:rPr lang="en-US" altLang="zh-CN" dirty="0" err="1" smtClean="0"/>
              <a:t>receiveMessage</a:t>
            </a:r>
            <a:endParaRPr lang="zh-CN" altLang="en-US" dirty="0"/>
          </a:p>
        </p:txBody>
      </p:sp>
      <p:pic>
        <p:nvPicPr>
          <p:cNvPr id="4" name="图片 3" descr="input-6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2924944"/>
            <a:ext cx="5760640" cy="3137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输入事件的分发过程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获得键盘事件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InputEventReceiver.dispatchInputEvent</a:t>
            </a:r>
            <a:endParaRPr lang="zh-CN" altLang="en-US" dirty="0"/>
          </a:p>
        </p:txBody>
      </p:sp>
      <p:pic>
        <p:nvPicPr>
          <p:cNvPr id="5" name="图片 4" descr="input-6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3284984"/>
            <a:ext cx="6052845" cy="1440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输入事件的分发过程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获得键盘事件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WindowInputEventReceiver.onInputEvent</a:t>
            </a:r>
            <a:endParaRPr lang="zh-CN" altLang="en-US" dirty="0"/>
          </a:p>
        </p:txBody>
      </p:sp>
      <p:pic>
        <p:nvPicPr>
          <p:cNvPr id="6" name="图片 5" descr="input-6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3068960"/>
            <a:ext cx="6487431" cy="2743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输入事件的分发过程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获得键盘事件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ViewRootImpl.enqueueInputEvent</a:t>
            </a:r>
            <a:endParaRPr lang="zh-CN" altLang="en-US" dirty="0"/>
          </a:p>
        </p:txBody>
      </p:sp>
      <p:pic>
        <p:nvPicPr>
          <p:cNvPr id="5" name="图片 4" descr="input-6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2132856"/>
            <a:ext cx="7020905" cy="4653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输入事件的分发过程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获得键盘事件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ViewRootImpl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scheduleProcessInputEvents</a:t>
            </a:r>
            <a:endParaRPr lang="zh-CN" altLang="en-US" dirty="0"/>
          </a:p>
        </p:txBody>
      </p:sp>
      <p:pic>
        <p:nvPicPr>
          <p:cNvPr id="6" name="图片 5" descr="input-7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780928"/>
            <a:ext cx="6611273" cy="24768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输入事件的分发过程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获得键盘事件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ViewRootImpl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doProcessInputEvents</a:t>
            </a:r>
            <a:endParaRPr lang="zh-CN" altLang="en-US" dirty="0"/>
          </a:p>
        </p:txBody>
      </p:sp>
      <p:pic>
        <p:nvPicPr>
          <p:cNvPr id="6" name="图片 5" descr="input-7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636912"/>
            <a:ext cx="6868484" cy="2810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输入事件的分发过程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获得键盘事件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ViewRootImpl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deliverInputEvent</a:t>
            </a:r>
            <a:endParaRPr lang="zh-CN" altLang="en-US" dirty="0"/>
          </a:p>
        </p:txBody>
      </p:sp>
      <p:pic>
        <p:nvPicPr>
          <p:cNvPr id="5" name="图片 4" descr="input-7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492896"/>
            <a:ext cx="6935168" cy="3905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输入事件的分发过程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获得键盘事件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ViewRootImpl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deliverKeyEvent</a:t>
            </a:r>
            <a:endParaRPr lang="zh-CN" altLang="en-US" dirty="0"/>
          </a:p>
        </p:txBody>
      </p:sp>
      <p:pic>
        <p:nvPicPr>
          <p:cNvPr id="6" name="图片 5" descr="input-7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2204864"/>
            <a:ext cx="8449855" cy="4653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输入事件的分发过程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获得键盘事件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InputMethodCallback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finishedEvent</a:t>
            </a:r>
            <a:endParaRPr lang="zh-CN" altLang="en-US" dirty="0"/>
          </a:p>
        </p:txBody>
      </p:sp>
      <p:pic>
        <p:nvPicPr>
          <p:cNvPr id="5" name="图片 4" descr="input-7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420888"/>
            <a:ext cx="8278381" cy="358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输入事件的分发过程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获得键盘事件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ViewRootImpl.dispatchImeFinishedEvent</a:t>
            </a:r>
            <a:endParaRPr lang="zh-CN" altLang="en-US" dirty="0"/>
          </a:p>
        </p:txBody>
      </p:sp>
      <p:pic>
        <p:nvPicPr>
          <p:cNvPr id="6" name="图片 5" descr="input-7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780928"/>
            <a:ext cx="6525536" cy="2314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输入管理器的启动过程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InputManagerService</a:t>
            </a:r>
            <a:endParaRPr lang="zh-CN" altLang="en-US" dirty="0"/>
          </a:p>
        </p:txBody>
      </p:sp>
      <p:pic>
        <p:nvPicPr>
          <p:cNvPr id="4" name="图片 3" descr="input-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708920"/>
            <a:ext cx="6087325" cy="2505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输入事件的分发过程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获得键盘事件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ViewRootImpl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handleImeFinishedEvent</a:t>
            </a:r>
            <a:endParaRPr lang="zh-CN" altLang="en-US" dirty="0"/>
          </a:p>
        </p:txBody>
      </p:sp>
      <p:pic>
        <p:nvPicPr>
          <p:cNvPr id="5" name="图片 4" descr="input-7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204864"/>
            <a:ext cx="6744642" cy="4653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输入事件的分发过程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获得键盘事件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ViewRootImpl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deliverKeyEventPostIme</a:t>
            </a:r>
            <a:endParaRPr lang="zh-CN" altLang="en-US" dirty="0"/>
          </a:p>
        </p:txBody>
      </p:sp>
      <p:pic>
        <p:nvPicPr>
          <p:cNvPr id="6" name="图片 5" descr="input-7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2492896"/>
            <a:ext cx="6487431" cy="3419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输入事件的分发过程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获得键盘事件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DecorView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dispatchKeyEvent</a:t>
            </a:r>
            <a:endParaRPr lang="zh-CN" altLang="en-US" dirty="0"/>
          </a:p>
        </p:txBody>
      </p:sp>
      <p:pic>
        <p:nvPicPr>
          <p:cNvPr id="5" name="图片 4" descr="input-7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2204864"/>
            <a:ext cx="8364118" cy="4544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输入事件的分发过程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获得键盘事件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Activity.dispatchKeyEvent</a:t>
            </a:r>
            <a:endParaRPr lang="zh-CN" altLang="en-US" dirty="0"/>
          </a:p>
        </p:txBody>
      </p:sp>
      <p:pic>
        <p:nvPicPr>
          <p:cNvPr id="6" name="图片 5" descr="input-7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2060848"/>
            <a:ext cx="6251642" cy="3744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输入事件的分发过程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获得键盘事件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PhoneWindow.superDispatchKeyEvent</a:t>
            </a:r>
            <a:endParaRPr lang="zh-CN" altLang="en-US" dirty="0"/>
          </a:p>
        </p:txBody>
      </p:sp>
      <p:pic>
        <p:nvPicPr>
          <p:cNvPr id="5" name="图片 4" descr="input-8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348880"/>
            <a:ext cx="6932087" cy="4509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输入事件的分发过程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中，依次获得键盘事件的顺序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View(Pre Input Method)</a:t>
            </a:r>
          </a:p>
          <a:p>
            <a:pPr lvl="1"/>
            <a:r>
              <a:rPr lang="en-US" altLang="zh-CN" dirty="0" smtClean="0"/>
              <a:t>Input Method</a:t>
            </a:r>
          </a:p>
          <a:p>
            <a:pPr lvl="1"/>
            <a:r>
              <a:rPr lang="en-US" altLang="zh-CN" dirty="0" smtClean="0"/>
              <a:t>View(Post Input Method)</a:t>
            </a:r>
          </a:p>
          <a:p>
            <a:pPr lvl="1"/>
            <a:r>
              <a:rPr lang="en-US" altLang="zh-CN" dirty="0" smtClean="0"/>
              <a:t>Activity</a:t>
            </a:r>
          </a:p>
          <a:p>
            <a:pPr lvl="1"/>
            <a:r>
              <a:rPr lang="en-US" altLang="zh-CN" dirty="0" smtClean="0"/>
              <a:t>Phone Window(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MENU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BACK</a:t>
            </a:r>
            <a:r>
              <a:rPr lang="zh-CN" altLang="en-US" dirty="0" smtClean="0"/>
              <a:t>等按键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HOME</a:t>
            </a:r>
            <a:r>
              <a:rPr lang="zh-CN" altLang="en-US" dirty="0" smtClean="0"/>
              <a:t>按键被</a:t>
            </a:r>
            <a:r>
              <a:rPr lang="en-US" altLang="zh-CN" dirty="0" err="1" smtClean="0"/>
              <a:t>PhoneWindowManager</a:t>
            </a:r>
            <a:r>
              <a:rPr lang="zh-CN" altLang="en-US" dirty="0" smtClean="0"/>
              <a:t>拦截，直接切换至</a:t>
            </a:r>
            <a:r>
              <a:rPr lang="en-US" altLang="zh-CN" dirty="0" smtClean="0"/>
              <a:t>Home App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软键盘输入事件的分发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TextView</a:t>
            </a:r>
            <a:r>
              <a:rPr lang="zh-CN" altLang="en-US" dirty="0" smtClean="0"/>
              <a:t>、输入法和输入法管理器的关系</a:t>
            </a:r>
            <a:endParaRPr lang="zh-CN" altLang="en-US" dirty="0"/>
          </a:p>
        </p:txBody>
      </p:sp>
      <p:pic>
        <p:nvPicPr>
          <p:cNvPr id="4" name="图片 3" descr="input-8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492896"/>
            <a:ext cx="6698112" cy="3312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软键盘输入事件的分发</a:t>
            </a:r>
            <a:r>
              <a:rPr lang="zh-CN" altLang="en-US" dirty="0" smtClean="0"/>
              <a:t>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输入法通过</a:t>
            </a:r>
            <a:r>
              <a:rPr lang="en-US" altLang="zh-CN" dirty="0" err="1" smtClean="0"/>
              <a:t>InputConnection.commitText</a:t>
            </a:r>
            <a:r>
              <a:rPr lang="zh-CN" altLang="en-US" dirty="0" smtClean="0"/>
              <a:t>分发过来的字符被封装成一个类型为</a:t>
            </a:r>
            <a:r>
              <a:rPr lang="en-US" altLang="zh-CN" dirty="0" smtClean="0"/>
              <a:t>FLAG_DELIVER_POST_IME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KeyEvent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ViewRootImpl</a:t>
            </a:r>
            <a:r>
              <a:rPr lang="zh-CN" altLang="en-US" dirty="0" smtClean="0"/>
              <a:t>中，类型</a:t>
            </a:r>
            <a:r>
              <a:rPr lang="zh-CN" altLang="en-US" dirty="0" smtClean="0"/>
              <a:t>为</a:t>
            </a:r>
            <a:r>
              <a:rPr lang="en-US" altLang="zh-CN" dirty="0" smtClean="0"/>
              <a:t>FLAG_DELIVER_POST_IME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KeyEvent</a:t>
            </a:r>
            <a:r>
              <a:rPr lang="zh-CN" altLang="en-US" dirty="0" smtClean="0"/>
              <a:t>不用经过输入法处理，而直接通过</a:t>
            </a:r>
            <a:r>
              <a:rPr lang="en-US" altLang="zh-CN" dirty="0" err="1" smtClean="0"/>
              <a:t>deliverKeyEventPostIme</a:t>
            </a:r>
            <a:r>
              <a:rPr lang="zh-CN" altLang="en-US" dirty="0" smtClean="0"/>
              <a:t>分发给</a:t>
            </a:r>
            <a:r>
              <a:rPr lang="en-US" altLang="zh-CN" dirty="0" smtClean="0"/>
              <a:t>View Hierarchy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en-US" altLang="zh-CN" dirty="0" err="1" smtClean="0"/>
              <a:t>deliverKeyEventPostIme</a:t>
            </a:r>
            <a:r>
              <a:rPr lang="zh-CN" altLang="en-US" dirty="0" smtClean="0"/>
              <a:t>的处理过程与实体 键经过输入法处理后的过程是一样的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View</a:t>
            </a:r>
          </a:p>
          <a:p>
            <a:pPr lvl="1"/>
            <a:r>
              <a:rPr lang="en-US" altLang="zh-CN" dirty="0" smtClean="0"/>
              <a:t>Activity</a:t>
            </a:r>
          </a:p>
          <a:p>
            <a:pPr lvl="1"/>
            <a:r>
              <a:rPr lang="en-US" altLang="zh-CN" dirty="0" smtClean="0"/>
              <a:t>Phone Window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52936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9600" dirty="0" smtClean="0"/>
              <a:t>Q&amp;A</a:t>
            </a:r>
            <a:endParaRPr lang="zh-CN" alt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9600" dirty="0" smtClean="0"/>
              <a:t>Thank You</a:t>
            </a:r>
            <a:endParaRPr lang="zh-CN" alt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输入管理器的启动过程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NativeInputManager</a:t>
            </a:r>
            <a:endParaRPr lang="zh-CN" altLang="en-US" dirty="0"/>
          </a:p>
        </p:txBody>
      </p:sp>
      <p:pic>
        <p:nvPicPr>
          <p:cNvPr id="4" name="图片 3" descr="input-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7949" y="2492896"/>
            <a:ext cx="8516539" cy="2819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1942</Words>
  <Application>Microsoft Office PowerPoint</Application>
  <PresentationFormat>全屏显示(4:3)</PresentationFormat>
  <Paragraphs>264</Paragraphs>
  <Slides>89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90" baseType="lpstr">
      <vt:lpstr>Office 主题</vt:lpstr>
      <vt:lpstr>Android应用程序输入事件处理机制</vt:lpstr>
      <vt:lpstr>About Me</vt:lpstr>
      <vt:lpstr>Agenda</vt:lpstr>
      <vt:lpstr>Android输入系统概述</vt:lpstr>
      <vt:lpstr>Android输入系统概述(续)</vt:lpstr>
      <vt:lpstr>Android输入系统概述(续)</vt:lpstr>
      <vt:lpstr>输入管理器的启动过程</vt:lpstr>
      <vt:lpstr>输入管理器的启动过程(续)</vt:lpstr>
      <vt:lpstr>输入管理器的启动过程(续)</vt:lpstr>
      <vt:lpstr>输入管理器的启动过程(续)</vt:lpstr>
      <vt:lpstr>输入管理器的启动过程(续)</vt:lpstr>
      <vt:lpstr>输入管理器的启动过程(续)</vt:lpstr>
      <vt:lpstr>输入管理器的启动过程(续)</vt:lpstr>
      <vt:lpstr>输入管理器的启动过程(续)</vt:lpstr>
      <vt:lpstr>输入管理器的启动过程(续)</vt:lpstr>
      <vt:lpstr>输入管理器的启动过程(续)</vt:lpstr>
      <vt:lpstr>输入管理器的启动过程(续)</vt:lpstr>
      <vt:lpstr>输入管理器的启动过程(续)</vt:lpstr>
      <vt:lpstr>输入管理器的启动过程(续)</vt:lpstr>
      <vt:lpstr>输入管理器的启动过程(续)</vt:lpstr>
      <vt:lpstr>输入管理器的启动过程(续)</vt:lpstr>
      <vt:lpstr>输入通道的注册过程</vt:lpstr>
      <vt:lpstr>输入通道的注册过程</vt:lpstr>
      <vt:lpstr>输入通道的注册过程(续)</vt:lpstr>
      <vt:lpstr>输入通道的注册过程(续)</vt:lpstr>
      <vt:lpstr>输入通道的注册过程(续)</vt:lpstr>
      <vt:lpstr>输入通道的注册过程(续)</vt:lpstr>
      <vt:lpstr>输入通道的注册过程(续)</vt:lpstr>
      <vt:lpstr>输入通道的注册过程(续)</vt:lpstr>
      <vt:lpstr>输入通道的注册过程(续)</vt:lpstr>
      <vt:lpstr>输入通道的注册过程(续)</vt:lpstr>
      <vt:lpstr>输入通道的注册过程(续)</vt:lpstr>
      <vt:lpstr>输入通道的注册过程(续)</vt:lpstr>
      <vt:lpstr>输入通道的注册过程(续)</vt:lpstr>
      <vt:lpstr>输入通道的注册过程(续)</vt:lpstr>
      <vt:lpstr>输入通道的注册过程(续)</vt:lpstr>
      <vt:lpstr>输入通道的注册过程(续)</vt:lpstr>
      <vt:lpstr>输入通道的注册过程(续)</vt:lpstr>
      <vt:lpstr>输入通道的注册过程(续)</vt:lpstr>
      <vt:lpstr>输入通道的注册过程(续)</vt:lpstr>
      <vt:lpstr>输入通道的注册过程(续)</vt:lpstr>
      <vt:lpstr>输入通道的注册过程(续)</vt:lpstr>
      <vt:lpstr>输入通道的注册过程(续)</vt:lpstr>
      <vt:lpstr>输入通道的注册过程(续)</vt:lpstr>
      <vt:lpstr>输入通道的注册过程(续)</vt:lpstr>
      <vt:lpstr>输入通道的注册过程(续)</vt:lpstr>
      <vt:lpstr>输入通道的注册过程(续)</vt:lpstr>
      <vt:lpstr>输入通道的注册过程(续)</vt:lpstr>
      <vt:lpstr>输入事件的分发过程</vt:lpstr>
      <vt:lpstr>输入事件的分发过程</vt:lpstr>
      <vt:lpstr>输入事件的分发过程(续)</vt:lpstr>
      <vt:lpstr>输入事件的分发过程(续)</vt:lpstr>
      <vt:lpstr>输入事件的分发过程(续)</vt:lpstr>
      <vt:lpstr>输入事件的分发过程(续)</vt:lpstr>
      <vt:lpstr>输入事件的分发过程(续)</vt:lpstr>
      <vt:lpstr>输入事件的分发过程(续)</vt:lpstr>
      <vt:lpstr>输入事件的分发过程(续)</vt:lpstr>
      <vt:lpstr>输入事件的分发过程(续)</vt:lpstr>
      <vt:lpstr>输入事件的分发过程(续)</vt:lpstr>
      <vt:lpstr>输入事件的分发过程(续)</vt:lpstr>
      <vt:lpstr>输入事件的分发过程(续)</vt:lpstr>
      <vt:lpstr>输入事件的分发过程(续)</vt:lpstr>
      <vt:lpstr>输入事件的分发过程(续)</vt:lpstr>
      <vt:lpstr>输入事件的分发过程(续)</vt:lpstr>
      <vt:lpstr>输入事件的分发过程(续)</vt:lpstr>
      <vt:lpstr>输入事件的分发过程(续)</vt:lpstr>
      <vt:lpstr>输入事件的分发过程(续)</vt:lpstr>
      <vt:lpstr>输入事件的分发过程(续)</vt:lpstr>
      <vt:lpstr>输入事件的分发过程(续)</vt:lpstr>
      <vt:lpstr>输入事件的分发过程(续)</vt:lpstr>
      <vt:lpstr>输入事件的分发过程(续)</vt:lpstr>
      <vt:lpstr>输入事件的分发过程(续)</vt:lpstr>
      <vt:lpstr>输入事件的分发过程(续)</vt:lpstr>
      <vt:lpstr>输入事件的分发过程(续)</vt:lpstr>
      <vt:lpstr>输入事件的分发过程(续)</vt:lpstr>
      <vt:lpstr>输入事件的分发过程(续)</vt:lpstr>
      <vt:lpstr>输入事件的分发过程(续)</vt:lpstr>
      <vt:lpstr>输入事件的分发过程(续)</vt:lpstr>
      <vt:lpstr>输入事件的分发过程(续)</vt:lpstr>
      <vt:lpstr>输入事件的分发过程(续)</vt:lpstr>
      <vt:lpstr>输入事件的分发过程(续)</vt:lpstr>
      <vt:lpstr>输入事件的分发过程(续)</vt:lpstr>
      <vt:lpstr>输入事件的分发过程(续)</vt:lpstr>
      <vt:lpstr>输入事件的分发过程(续)</vt:lpstr>
      <vt:lpstr>输入事件的分发过程(续)</vt:lpstr>
      <vt:lpstr>软键盘输入事件的分发过程</vt:lpstr>
      <vt:lpstr>软键盘输入事件的分发过程(续)</vt:lpstr>
      <vt:lpstr>Q&amp;A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Android应用程序输入事件处理机制</dc:title>
  <dc:creator>Luo</dc:creator>
  <cp:lastModifiedBy>Luo</cp:lastModifiedBy>
  <cp:revision>105</cp:revision>
  <dcterms:created xsi:type="dcterms:W3CDTF">2013-09-25T18:04:38Z</dcterms:created>
  <dcterms:modified xsi:type="dcterms:W3CDTF">2013-09-29T10:05:42Z</dcterms:modified>
</cp:coreProperties>
</file>