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9" r:id="rId52"/>
    <p:sldId id="308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26" r:id="rId62"/>
    <p:sldId id="32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7" r:id="rId71"/>
    <p:sldId id="329" r:id="rId72"/>
    <p:sldId id="330" r:id="rId73"/>
    <p:sldId id="331" r:id="rId74"/>
    <p:sldId id="328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61" autoAdjust="0"/>
  </p:normalViewPr>
  <p:slideViewPr>
    <p:cSldViewPr>
      <p:cViewPr varScale="1">
        <p:scale>
          <a:sx n="52" d="100"/>
          <a:sy n="52" d="100"/>
        </p:scale>
        <p:origin x="-17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2EBAC-5E49-4BDD-91D4-9607C1C31D31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1D366-D439-4B43-A0C1-6D43210C50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.51cto.com/art/200801/64465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ops.wooyun.org/papers/21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safe.baidu.com/2013-11/masterkey-9950697.html" TargetMode="External"/><Relationship Id="rId4" Type="http://schemas.openxmlformats.org/officeDocument/2006/relationships/hyperlink" Target="http://safe.baidu.com/2013-10/android-masterkey-9695860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anifest.permission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2/capset.2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5/elf.5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chmod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u+s</a:t>
            </a:r>
            <a:r>
              <a:rPr lang="en-US" altLang="zh-CN" baseline="0" dirty="0" smtClean="0"/>
              <a:t> filename: </a:t>
            </a:r>
            <a:r>
              <a:rPr lang="zh-CN" altLang="en-US" baseline="0" dirty="0" smtClean="0"/>
              <a:t>设置</a:t>
            </a:r>
            <a:r>
              <a:rPr lang="en-US" altLang="zh-CN" baseline="0" dirty="0" smtClean="0"/>
              <a:t>SUID</a:t>
            </a:r>
            <a:r>
              <a:rPr lang="zh-CN" altLang="en-US" baseline="0" dirty="0" smtClean="0"/>
              <a:t>位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chmod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g+s</a:t>
            </a:r>
            <a:r>
              <a:rPr lang="en-US" altLang="zh-CN" baseline="0" dirty="0" smtClean="0"/>
              <a:t> filename: </a:t>
            </a:r>
            <a:r>
              <a:rPr lang="zh-CN" altLang="en-US" baseline="0" dirty="0" smtClean="0"/>
              <a:t>设置</a:t>
            </a:r>
            <a:r>
              <a:rPr lang="en-US" altLang="zh-CN" baseline="0" dirty="0" smtClean="0"/>
              <a:t>SGID</a:t>
            </a:r>
            <a:r>
              <a:rPr lang="zh-CN" altLang="en-US" baseline="0" dirty="0" smtClean="0"/>
              <a:t>位</a:t>
            </a:r>
            <a:endParaRPr lang="en-US" altLang="zh-CN" baseline="0" dirty="0" smtClean="0"/>
          </a:p>
          <a:p>
            <a:r>
              <a:rPr lang="en-US" altLang="zh-CN" dirty="0" smtClean="0"/>
              <a:t>SUID</a:t>
            </a:r>
            <a:r>
              <a:rPr lang="zh-CN" altLang="en-US" dirty="0" smtClean="0"/>
              <a:t>的优先级比</a:t>
            </a:r>
            <a:r>
              <a:rPr lang="en-US" altLang="zh-CN" dirty="0" smtClean="0"/>
              <a:t>SGID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http://os.51cto.com/art/200801/64465.htm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Method</a:t>
            </a:r>
            <a:r>
              <a:rPr lang="zh-CN" altLang="en-US" dirty="0" smtClean="0"/>
              <a:t>定义在文件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Object.h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9177-5CAE-40EC-BBA2-0C38FC1A75F7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dvmIsNativeMethod</a:t>
            </a:r>
            <a:r>
              <a:rPr lang="zh-CN" altLang="en-US" dirty="0" smtClean="0"/>
              <a:t>定义在文件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Object.h</a:t>
            </a:r>
            <a:r>
              <a:rPr lang="zh-CN" altLang="en-US" dirty="0" smtClean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9177-5CAE-40EC-BBA2-0C38FC1A75F7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Master Key</a:t>
            </a:r>
            <a:r>
              <a:rPr lang="zh-CN" altLang="en-US" dirty="0" smtClean="0"/>
              <a:t>漏洞获得</a:t>
            </a:r>
            <a:r>
              <a:rPr lang="en-US" altLang="zh-CN" dirty="0" smtClean="0"/>
              <a:t>System</a:t>
            </a:r>
            <a:r>
              <a:rPr lang="en-US" altLang="zh-CN" baseline="0" dirty="0" smtClean="0"/>
              <a:t> UID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http://drops.wooyun.org/papers/219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http://safe.baidu.com/2013-10/android-masterkey-9695860.html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http://safe.baidu.com/2013-11/masterkey-9950697.html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打开文件</a:t>
            </a:r>
            <a:r>
              <a:rPr lang="en-US" altLang="zh-CN" dirty="0" smtClean="0"/>
              <a:t>/data/</a:t>
            </a:r>
            <a:r>
              <a:rPr lang="en-US" altLang="zh-CN" dirty="0" err="1" smtClean="0"/>
              <a:t>local.prop</a:t>
            </a:r>
            <a:r>
              <a:rPr lang="zh-CN" altLang="en-US" dirty="0" smtClean="0"/>
              <a:t>，设置以下属性：</a:t>
            </a:r>
            <a:endParaRPr lang="en-US" altLang="zh-CN" dirty="0" smtClean="0"/>
          </a:p>
          <a:p>
            <a:r>
              <a:rPr lang="en-US" altLang="zh-CN" dirty="0" err="1" smtClean="0"/>
              <a:t>ro.kernel.qemu</a:t>
            </a:r>
            <a:r>
              <a:rPr lang="en-US" altLang="zh-CN" dirty="0" smtClean="0"/>
              <a:t>=1</a:t>
            </a:r>
          </a:p>
          <a:p>
            <a:r>
              <a:rPr lang="zh-CN" altLang="en-US" dirty="0" smtClean="0"/>
              <a:t>即可使得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root</a:t>
            </a:r>
            <a:r>
              <a:rPr lang="zh-CN" altLang="en-US" smtClean="0"/>
              <a:t>权限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http://developer.android.com/reference/android/Manifest.permission.html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http://man7.org/linux/man-pages/man2/capset.2.html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http://man7.org/linux/man-pages/man5/elf.5.html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1D366-D439-4B43-A0C1-6D43210C504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B01C-76D1-4D92-83D4-8E6197B96530}" type="datetimeFigureOut">
              <a:rPr lang="zh-CN" altLang="en-US" smtClean="0"/>
              <a:pPr/>
              <a:t>2013/11/30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A5B9-5A95-419E-8FF2-C4A1AECA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uoshengyang" TargetMode="External"/><Relationship Id="rId2" Type="http://schemas.openxmlformats.org/officeDocument/2006/relationships/hyperlink" Target="http://weibo.com/shengyanglu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2/ptrace.2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安全机制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364502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pic>
        <p:nvPicPr>
          <p:cNvPr id="4" name="内容占位符 3" descr="2013-11-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458" y="1600200"/>
            <a:ext cx="7379084" cy="4525963"/>
          </a:xfrm>
        </p:spPr>
      </p:pic>
      <p:sp>
        <p:nvSpPr>
          <p:cNvPr id="5" name="椭圆 4"/>
          <p:cNvSpPr/>
          <p:nvPr/>
        </p:nvSpPr>
        <p:spPr>
          <a:xfrm>
            <a:off x="928662" y="2214554"/>
            <a:ext cx="500066" cy="421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8662" y="65008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系统中的第一个进程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root</a:t>
            </a:r>
          </a:p>
          <a:p>
            <a:r>
              <a:rPr lang="zh-CN" altLang="en-US" dirty="0" smtClean="0"/>
              <a:t>子进程的</a:t>
            </a:r>
            <a:r>
              <a:rPr lang="en-US" altLang="zh-CN" dirty="0" smtClean="0"/>
              <a:t>UID</a:t>
            </a:r>
            <a:r>
              <a:rPr lang="zh-CN" altLang="en-US" dirty="0" smtClean="0"/>
              <a:t>默认与父进程相同，但可以通过</a:t>
            </a:r>
            <a:r>
              <a:rPr lang="en-US" altLang="zh-CN" dirty="0" err="1" smtClean="0"/>
              <a:t>setuid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r>
              <a:rPr lang="zh-CN" altLang="en-US" dirty="0" smtClean="0"/>
              <a:t>子进程被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了一个设置了</a:t>
            </a:r>
            <a:r>
              <a:rPr lang="en-US" altLang="zh-CN" dirty="0" smtClean="0"/>
              <a:t>SUID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文件，那么子进程的</a:t>
            </a:r>
            <a:r>
              <a:rPr lang="en-US" altLang="zh-CN" dirty="0" smtClean="0"/>
              <a:t>UID</a:t>
            </a:r>
            <a:r>
              <a:rPr lang="zh-CN" altLang="en-US" dirty="0" smtClean="0"/>
              <a:t>变为该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文件的</a:t>
            </a:r>
            <a:r>
              <a:rPr lang="en-US" altLang="zh-CN" dirty="0" err="1" smtClean="0"/>
              <a:t>Ower</a:t>
            </a:r>
            <a:r>
              <a:rPr lang="en-US" altLang="zh-CN" dirty="0" smtClean="0"/>
              <a:t> UID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929198"/>
            <a:ext cx="6500857" cy="65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 rot="5400000" flipH="1" flipV="1">
            <a:off x="1044000" y="5928536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 flipH="1" flipV="1">
            <a:off x="1356496" y="5928536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8662" y="628652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SUID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8728" y="62865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SGID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14480" y="3857628"/>
            <a:ext cx="171451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Signature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500430" y="2143116"/>
            <a:ext cx="171451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APK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357818" y="3857628"/>
            <a:ext cx="171451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Permission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  <a:endCxn id="6" idx="3"/>
          </p:cNvCxnSpPr>
          <p:nvPr/>
        </p:nvCxnSpPr>
        <p:spPr>
          <a:xfrm rot="5400000" flipH="1" flipV="1">
            <a:off x="2670226" y="2776340"/>
            <a:ext cx="982798" cy="11797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5"/>
            <a:endCxn id="7" idx="0"/>
          </p:cNvCxnSpPr>
          <p:nvPr/>
        </p:nvCxnSpPr>
        <p:spPr>
          <a:xfrm rot="16200000" flipH="1">
            <a:off x="5098066" y="2740620"/>
            <a:ext cx="982798" cy="1251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5" idx="6"/>
          </p:cNvCxnSpPr>
          <p:nvPr/>
        </p:nvCxnSpPr>
        <p:spPr>
          <a:xfrm rot="10800000">
            <a:off x="3428992" y="4286256"/>
            <a:ext cx="192882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在安装的时候，</a:t>
            </a:r>
            <a:r>
              <a:rPr lang="en-US" altLang="zh-CN" dirty="0" smtClean="0"/>
              <a:t>PMS</a:t>
            </a:r>
            <a:r>
              <a:rPr lang="zh-CN" altLang="en-US" dirty="0" smtClean="0"/>
              <a:t>都会给它分配一个唯一的</a:t>
            </a:r>
            <a:r>
              <a:rPr lang="en-US" altLang="zh-CN" dirty="0" smtClean="0"/>
              <a:t>UID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GID</a:t>
            </a:r>
          </a:p>
          <a:p>
            <a:pPr lvl="1"/>
            <a:r>
              <a:rPr lang="zh-CN" altLang="en-US" dirty="0" smtClean="0"/>
              <a:t>如果两个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具有相同的签名，那么可以通过</a:t>
            </a:r>
            <a:r>
              <a:rPr lang="en-US" altLang="zh-CN" dirty="0" err="1" smtClean="0"/>
              <a:t>android:sharedUserId</a:t>
            </a:r>
            <a:r>
              <a:rPr lang="zh-CN" altLang="en-US" dirty="0" smtClean="0"/>
              <a:t>申请分配相同的</a:t>
            </a:r>
            <a:r>
              <a:rPr lang="en-US" altLang="zh-CN" dirty="0" smtClean="0"/>
              <a:t>UID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GID</a:t>
            </a:r>
          </a:p>
          <a:p>
            <a:pPr lvl="1"/>
            <a:r>
              <a:rPr lang="zh-CN" altLang="en-US" dirty="0" smtClean="0"/>
              <a:t>如果一个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具有平台签名，那么可以通过</a:t>
            </a:r>
            <a:r>
              <a:rPr lang="en-US" altLang="zh-CN" dirty="0" err="1" smtClean="0"/>
              <a:t>android:sharedUserId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android.uid.system</a:t>
            </a:r>
            <a:r>
              <a:rPr lang="zh-CN" altLang="en-US" dirty="0" smtClean="0"/>
              <a:t>”获得</a:t>
            </a:r>
            <a:r>
              <a:rPr lang="en-US" altLang="zh-CN" dirty="0" smtClean="0"/>
              <a:t>System UID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都可以通过</a:t>
            </a:r>
            <a:r>
              <a:rPr lang="en-US" altLang="zh-CN" dirty="0" smtClean="0"/>
              <a:t>&lt;uses-permission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android.permission.XXX</a:t>
            </a:r>
            <a:r>
              <a:rPr lang="en-US" altLang="zh-CN" dirty="0" smtClean="0"/>
              <a:t>”/&gt;</a:t>
            </a:r>
            <a:r>
              <a:rPr lang="zh-CN" altLang="en-US" dirty="0" smtClean="0"/>
              <a:t>申请若干个</a:t>
            </a:r>
            <a:r>
              <a:rPr lang="en-US" altLang="zh-CN" dirty="0" smtClean="0"/>
              <a:t>Permission</a:t>
            </a:r>
          </a:p>
          <a:p>
            <a:pPr lvl="1"/>
            <a:r>
              <a:rPr lang="zh-CN" altLang="en-US" dirty="0" smtClean="0"/>
              <a:t>有些</a:t>
            </a:r>
            <a:r>
              <a:rPr lang="en-US" altLang="zh-CN" dirty="0" smtClean="0"/>
              <a:t>Permission</a:t>
            </a:r>
            <a:r>
              <a:rPr lang="zh-CN" altLang="en-US" dirty="0" smtClean="0"/>
              <a:t>需要具有平台签名才可以申请，如</a:t>
            </a:r>
            <a:r>
              <a:rPr lang="en-US" altLang="zh-CN" dirty="0" smtClean="0"/>
              <a:t>INSTALL_PACKAGES</a:t>
            </a:r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Permission</a:t>
            </a:r>
            <a:r>
              <a:rPr lang="zh-CN" altLang="en-US" dirty="0" smtClean="0"/>
              <a:t>都对应于一个</a:t>
            </a:r>
            <a:r>
              <a:rPr lang="en-US" altLang="zh-CN" dirty="0" smtClean="0"/>
              <a:t>Supplementary  GID</a:t>
            </a:r>
            <a:r>
              <a:rPr lang="zh-CN" altLang="en-US" dirty="0" smtClean="0"/>
              <a:t>，因此，给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Permission</a:t>
            </a:r>
            <a:r>
              <a:rPr lang="zh-CN" altLang="en-US" dirty="0" smtClean="0"/>
              <a:t>即为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Supplementary  GID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APK</a:t>
            </a:r>
            <a:r>
              <a:rPr lang="zh-CN" altLang="en-US" dirty="0" smtClean="0"/>
              <a:t>进程是由</a:t>
            </a:r>
            <a:r>
              <a:rPr lang="en-US" altLang="zh-CN" dirty="0" smtClean="0"/>
              <a:t>UID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出来的，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之后：</a:t>
            </a:r>
            <a:endParaRPr lang="zh-CN" altLang="en-US" dirty="0"/>
          </a:p>
        </p:txBody>
      </p:sp>
      <p:pic>
        <p:nvPicPr>
          <p:cNvPr id="4" name="图片 3" descr="dalvik-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2143116"/>
            <a:ext cx="7572428" cy="47148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8662" y="2571744"/>
            <a:ext cx="471490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62" y="5000636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8662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8662" y="578645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PMS</a:t>
            </a:r>
            <a:r>
              <a:rPr lang="zh-CN" altLang="en-US" dirty="0" smtClean="0"/>
              <a:t>记录有每一个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所申请的</a:t>
            </a:r>
            <a:r>
              <a:rPr lang="en-US" altLang="zh-CN" dirty="0" smtClean="0"/>
              <a:t>Permission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APK</a:t>
            </a:r>
            <a:r>
              <a:rPr lang="zh-CN" altLang="en-US" dirty="0" smtClean="0"/>
              <a:t>调用敏感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时，相应的模块就会通过</a:t>
            </a:r>
            <a:r>
              <a:rPr lang="en-US" altLang="zh-CN" dirty="0" smtClean="0"/>
              <a:t>PMS</a:t>
            </a:r>
            <a:r>
              <a:rPr lang="zh-CN" altLang="en-US" dirty="0" smtClean="0"/>
              <a:t>会验证调用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是否申请有相应的</a:t>
            </a:r>
            <a:r>
              <a:rPr lang="en-US" altLang="zh-CN" dirty="0" smtClean="0"/>
              <a:t>Permission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714752"/>
            <a:ext cx="764698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5143512"/>
            <a:ext cx="757242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85852" y="2428868"/>
            <a:ext cx="5929354" cy="29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488" y="3000372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data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286124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data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4071942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data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78619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215206" y="36433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GID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28992" y="202875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Permission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1392" y="538634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Permission</a:t>
            </a:r>
            <a:endParaRPr lang="zh-CN" altLang="en-US" sz="2000" dirty="0"/>
          </a:p>
        </p:txBody>
      </p:sp>
      <p:sp>
        <p:nvSpPr>
          <p:cNvPr id="13" name="任意多边形 12"/>
          <p:cNvSpPr/>
          <p:nvPr/>
        </p:nvSpPr>
        <p:spPr>
          <a:xfrm>
            <a:off x="1007706" y="2202024"/>
            <a:ext cx="2481943" cy="1548882"/>
          </a:xfrm>
          <a:custGeom>
            <a:avLst/>
            <a:gdLst>
              <a:gd name="connsiteX0" fmla="*/ 0 w 2481943"/>
              <a:gd name="connsiteY0" fmla="*/ 1548882 h 1548882"/>
              <a:gd name="connsiteX1" fmla="*/ 895739 w 2481943"/>
              <a:gd name="connsiteY1" fmla="*/ 429209 h 1548882"/>
              <a:gd name="connsiteX2" fmla="*/ 2481943 w 2481943"/>
              <a:gd name="connsiteY2" fmla="*/ 0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1943" h="1548882">
                <a:moveTo>
                  <a:pt x="0" y="1548882"/>
                </a:moveTo>
                <a:cubicBezTo>
                  <a:pt x="241041" y="1118119"/>
                  <a:pt x="482082" y="687356"/>
                  <a:pt x="895739" y="429209"/>
                </a:cubicBezTo>
                <a:cubicBezTo>
                  <a:pt x="1309396" y="171062"/>
                  <a:pt x="1807029" y="43543"/>
                  <a:pt x="2481943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683967" y="2239347"/>
            <a:ext cx="2780523" cy="1399592"/>
          </a:xfrm>
          <a:custGeom>
            <a:avLst/>
            <a:gdLst>
              <a:gd name="connsiteX0" fmla="*/ 0 w 2780523"/>
              <a:gd name="connsiteY0" fmla="*/ 0 h 1399592"/>
              <a:gd name="connsiteX1" fmla="*/ 1791478 w 2780523"/>
              <a:gd name="connsiteY1" fmla="*/ 354563 h 1399592"/>
              <a:gd name="connsiteX2" fmla="*/ 2780523 w 2780523"/>
              <a:gd name="connsiteY2" fmla="*/ 1399592 h 139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0523" h="1399592">
                <a:moveTo>
                  <a:pt x="0" y="0"/>
                </a:moveTo>
                <a:cubicBezTo>
                  <a:pt x="664029" y="60649"/>
                  <a:pt x="1328058" y="121298"/>
                  <a:pt x="1791478" y="354563"/>
                </a:cubicBezTo>
                <a:cubicBezTo>
                  <a:pt x="2254899" y="587828"/>
                  <a:pt x="2517711" y="993710"/>
                  <a:pt x="2780523" y="1399592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858416" y="4180114"/>
            <a:ext cx="2761862" cy="1455576"/>
          </a:xfrm>
          <a:custGeom>
            <a:avLst/>
            <a:gdLst>
              <a:gd name="connsiteX0" fmla="*/ 0 w 2761862"/>
              <a:gd name="connsiteY0" fmla="*/ 0 h 1455576"/>
              <a:gd name="connsiteX1" fmla="*/ 1063690 w 2761862"/>
              <a:gd name="connsiteY1" fmla="*/ 1119674 h 1455576"/>
              <a:gd name="connsiteX2" fmla="*/ 2761862 w 2761862"/>
              <a:gd name="connsiteY2" fmla="*/ 1455576 h 145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862" h="1455576">
                <a:moveTo>
                  <a:pt x="0" y="0"/>
                </a:moveTo>
                <a:cubicBezTo>
                  <a:pt x="301690" y="438539"/>
                  <a:pt x="603380" y="877078"/>
                  <a:pt x="1063690" y="1119674"/>
                </a:cubicBezTo>
                <a:cubicBezTo>
                  <a:pt x="1524000" y="1362270"/>
                  <a:pt x="2142931" y="1408923"/>
                  <a:pt x="2761862" y="1455576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833257" y="4030824"/>
            <a:ext cx="2668555" cy="1623527"/>
          </a:xfrm>
          <a:custGeom>
            <a:avLst/>
            <a:gdLst>
              <a:gd name="connsiteX0" fmla="*/ 0 w 2668555"/>
              <a:gd name="connsiteY0" fmla="*/ 1623527 h 1623527"/>
              <a:gd name="connsiteX1" fmla="*/ 1716833 w 2668555"/>
              <a:gd name="connsiteY1" fmla="*/ 1175658 h 1623527"/>
              <a:gd name="connsiteX2" fmla="*/ 2668555 w 2668555"/>
              <a:gd name="connsiteY2" fmla="*/ 0 h 162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555" h="1623527">
                <a:moveTo>
                  <a:pt x="0" y="1623527"/>
                </a:moveTo>
                <a:cubicBezTo>
                  <a:pt x="636037" y="1534886"/>
                  <a:pt x="1272074" y="1446246"/>
                  <a:pt x="1716833" y="1175658"/>
                </a:cubicBezTo>
                <a:cubicBezTo>
                  <a:pt x="2161592" y="905070"/>
                  <a:pt x="2415073" y="452535"/>
                  <a:pt x="2668555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6000768"/>
            <a:ext cx="414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Application Sandbox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突破沙箱：创建其它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也能访问的文件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2643188"/>
            <a:ext cx="8858281" cy="157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突破沙箱：</a:t>
            </a:r>
            <a:r>
              <a:rPr lang="en-US" altLang="zh-CN" dirty="0" smtClean="0"/>
              <a:t>Binder IPC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7723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000100" y="4286256"/>
            <a:ext cx="6429420" cy="207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突破沙箱：</a:t>
            </a:r>
            <a:r>
              <a:rPr lang="en-US" altLang="zh-CN" dirty="0" smtClean="0"/>
              <a:t>Content Provider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7532687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357290" y="5143512"/>
            <a:ext cx="6429420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突破沙箱：黑客技术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C/C++</a:t>
            </a:r>
            <a:r>
              <a:rPr lang="zh-CN" altLang="en-US" dirty="0" smtClean="0"/>
              <a:t>函数拦截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DEX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函数拦截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注入技术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</a:t>
            </a:r>
            <a:r>
              <a:rPr lang="en-US" altLang="zh-CN" dirty="0" err="1" smtClean="0"/>
              <a:t>trace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sz="2400" dirty="0" smtClean="0">
                <a:hlinkClick r:id="rId2"/>
              </a:rPr>
              <a:t>http://man7.org/linux/man-pages/man2/ptrace.2.html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643182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long </a:t>
            </a:r>
            <a:r>
              <a:rPr lang="en-US" sz="2800" b="1" dirty="0" err="1" smtClean="0"/>
              <a:t>ptrace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enum</a:t>
            </a:r>
            <a:r>
              <a:rPr lang="en-US" sz="2800" b="1" dirty="0" smtClean="0"/>
              <a:t> __</a:t>
            </a:r>
            <a:r>
              <a:rPr lang="en-US" sz="2800" b="1" dirty="0" err="1" smtClean="0"/>
              <a:t>ptrace_request</a:t>
            </a:r>
            <a:r>
              <a:rPr lang="en-US" sz="2800" b="1" dirty="0" smtClean="0"/>
              <a:t> </a:t>
            </a:r>
            <a:r>
              <a:rPr lang="en-US" sz="2800" i="1" dirty="0" smtClean="0"/>
              <a:t>request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pid_t</a:t>
            </a:r>
            <a:r>
              <a:rPr lang="en-US" sz="2800" b="1" dirty="0" smtClean="0"/>
              <a:t> </a:t>
            </a:r>
            <a:r>
              <a:rPr lang="en-US" sz="2800" i="1" dirty="0" err="1" smtClean="0"/>
              <a:t>pid</a:t>
            </a:r>
            <a:r>
              <a:rPr lang="en-US" sz="2800" b="1" dirty="0" smtClean="0"/>
              <a:t>,</a:t>
            </a:r>
            <a:r>
              <a:rPr lang="en-US" sz="2800" dirty="0" smtClean="0"/>
              <a:t> </a:t>
            </a:r>
            <a:r>
              <a:rPr lang="en-US" sz="2800" b="1" dirty="0" smtClean="0"/>
              <a:t>void *</a:t>
            </a:r>
            <a:r>
              <a:rPr lang="en-US" sz="2800" i="1" dirty="0" err="1" smtClean="0"/>
              <a:t>addr</a:t>
            </a:r>
            <a:r>
              <a:rPr lang="en-US" sz="2800" b="1" dirty="0" smtClean="0"/>
              <a:t>, void *</a:t>
            </a:r>
            <a:r>
              <a:rPr lang="en-US" sz="2800" i="1" dirty="0" smtClean="0"/>
              <a:t>data</a:t>
            </a:r>
            <a:r>
              <a:rPr lang="en-US" sz="2800" b="1" dirty="0" smtClean="0"/>
              <a:t>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注入技术</a:t>
            </a:r>
            <a:endParaRPr lang="zh-CN" altLang="en-US" dirty="0"/>
          </a:p>
        </p:txBody>
      </p:sp>
      <p:pic>
        <p:nvPicPr>
          <p:cNvPr id="4" name="图片 3" descr="捕获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571612"/>
            <a:ext cx="6052157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注入技术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Step 1: PTRACE_ATTACH</a:t>
            </a:r>
            <a:r>
              <a:rPr lang="zh-CN" altLang="en-US" dirty="0" smtClean="0"/>
              <a:t>到目标进程，并且让目标进程发生</a:t>
            </a:r>
            <a:r>
              <a:rPr lang="en-US" altLang="zh-CN" dirty="0" smtClean="0"/>
              <a:t>PTRACE_SYSCALL</a:t>
            </a:r>
            <a:r>
              <a:rPr lang="zh-CN" altLang="en-US" dirty="0" smtClean="0"/>
              <a:t>时停止</a:t>
            </a:r>
            <a:endParaRPr lang="en-US" altLang="zh-CN" dirty="0" smtClean="0"/>
          </a:p>
          <a:p>
            <a:r>
              <a:rPr lang="en-US" altLang="zh-CN" dirty="0" smtClean="0"/>
              <a:t>Step 2: PTRACE_GETREGS</a:t>
            </a:r>
            <a:r>
              <a:rPr lang="zh-CN" altLang="en-US" dirty="0" smtClean="0"/>
              <a:t>保存目标进程的上下文</a:t>
            </a:r>
            <a:endParaRPr lang="en-US" altLang="zh-CN" dirty="0" smtClean="0"/>
          </a:p>
          <a:p>
            <a:r>
              <a:rPr lang="en-US" altLang="zh-CN" dirty="0" smtClean="0"/>
              <a:t>Step 3: PTRACE_SETREGS</a:t>
            </a:r>
            <a:r>
              <a:rPr lang="zh-CN" altLang="en-US" dirty="0" smtClean="0"/>
              <a:t>改写目标进程的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寄存器，使得它指向函数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r>
              <a:rPr lang="en-US" altLang="zh-CN" dirty="0" smtClean="0"/>
              <a:t>Step 4: PTRACE_CONT</a:t>
            </a:r>
            <a:r>
              <a:rPr lang="zh-CN" altLang="en-US" dirty="0" smtClean="0"/>
              <a:t>让目标进程恢复执行，这时候将会执行函数</a:t>
            </a:r>
            <a:r>
              <a:rPr lang="en-US" altLang="zh-CN" dirty="0" err="1" smtClean="0"/>
              <a:t>mmap</a:t>
            </a:r>
            <a:endParaRPr lang="en-US" altLang="zh-CN" dirty="0" smtClean="0"/>
          </a:p>
          <a:p>
            <a:r>
              <a:rPr lang="en-US" altLang="zh-CN" dirty="0" smtClean="0"/>
              <a:t>Step 5: PTRACE_GETREGS</a:t>
            </a:r>
            <a:r>
              <a:rPr lang="zh-CN" altLang="en-US" dirty="0" smtClean="0"/>
              <a:t>获得目标进程的</a:t>
            </a:r>
            <a:r>
              <a:rPr lang="en-US" altLang="zh-CN" dirty="0" smtClean="0"/>
              <a:t>R0</a:t>
            </a:r>
            <a:r>
              <a:rPr lang="zh-CN" altLang="en-US" dirty="0" smtClean="0"/>
              <a:t>寄存器值，即为函数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的返回值，指向在目标进程地址空间分配的一块内存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注入技术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Step 6: PTRACE_POKETEXT</a:t>
            </a:r>
            <a:r>
              <a:rPr lang="zh-CN" altLang="en-US" dirty="0" smtClean="0"/>
              <a:t>往在目标进程分配的地址写入以下一段</a:t>
            </a:r>
            <a:r>
              <a:rPr lang="en-US" altLang="zh-CN" dirty="0" smtClean="0"/>
              <a:t>SHELL CODE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8072494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29058" y="2996983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void* handle  = </a:t>
            </a:r>
            <a:r>
              <a:rPr lang="en-US" altLang="zh-CN" dirty="0" err="1" smtClean="0">
                <a:solidFill>
                  <a:schemeClr val="bg1"/>
                </a:solidFill>
              </a:rPr>
              <a:t>dlopen</a:t>
            </a:r>
            <a:r>
              <a:rPr lang="en-US" altLang="zh-CN" dirty="0" smtClean="0">
                <a:solidFill>
                  <a:schemeClr val="bg1"/>
                </a:solidFill>
              </a:rPr>
              <a:t>(_dlopen_param1_s, _dlopen_param2_s);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9058" y="385762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void*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  = </a:t>
            </a:r>
            <a:r>
              <a:rPr lang="en-US" altLang="zh-CN" dirty="0" err="1" smtClean="0">
                <a:solidFill>
                  <a:schemeClr val="bg1"/>
                </a:solidFill>
              </a:rPr>
              <a:t>dlsym</a:t>
            </a:r>
            <a:r>
              <a:rPr lang="en-US" altLang="zh-CN" dirty="0" smtClean="0">
                <a:solidFill>
                  <a:schemeClr val="bg1"/>
                </a:solidFill>
              </a:rPr>
              <a:t>(handle, _dlsym_param2_s);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457200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</a:rPr>
              <a:t> ret =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(_</a:t>
            </a:r>
            <a:r>
              <a:rPr lang="en-US" altLang="zh-CN" dirty="0" err="1" smtClean="0">
                <a:solidFill>
                  <a:schemeClr val="bg1"/>
                </a:solidFill>
              </a:rPr>
              <a:t>inject_function_param_s</a:t>
            </a:r>
            <a:r>
              <a:rPr lang="en-US" altLang="zh-CN" dirty="0" smtClean="0">
                <a:solidFill>
                  <a:schemeClr val="bg1"/>
                </a:solidFill>
              </a:rPr>
              <a:t>);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9058" y="542926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dlclose</a:t>
            </a:r>
            <a:r>
              <a:rPr lang="en-US" altLang="zh-CN" dirty="0" smtClean="0">
                <a:solidFill>
                  <a:schemeClr val="bg1"/>
                </a:solidFill>
              </a:rPr>
              <a:t>(handle);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58" y="6072206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restore context;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注入技术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7: PTRACE_SETREGS</a:t>
            </a:r>
            <a:r>
              <a:rPr lang="zh-CN" altLang="en-US" dirty="0" smtClean="0"/>
              <a:t>改写目标进程的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寄存器，使得它指向上述</a:t>
            </a:r>
            <a:r>
              <a:rPr lang="en-US" altLang="zh-CN" dirty="0" smtClean="0"/>
              <a:t>SHELL CODE</a:t>
            </a:r>
            <a:r>
              <a:rPr lang="zh-CN" altLang="en-US" dirty="0" smtClean="0"/>
              <a:t>的起始地址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inject_start_s</a:t>
            </a:r>
            <a:endParaRPr lang="en-US" altLang="zh-CN" dirty="0" smtClean="0"/>
          </a:p>
          <a:p>
            <a:r>
              <a:rPr lang="en-US" altLang="zh-CN" dirty="0" smtClean="0"/>
              <a:t>Step 8: PTRACE_DETTACH</a:t>
            </a:r>
            <a:r>
              <a:rPr lang="zh-CN" altLang="en-US" dirty="0" smtClean="0"/>
              <a:t>目标进程，目标进程恢复执行后，就会执行注入的</a:t>
            </a:r>
            <a:endParaRPr lang="en-US" altLang="zh-CN" dirty="0" smtClean="0"/>
          </a:p>
          <a:p>
            <a:r>
              <a:rPr lang="en-US" altLang="zh-CN" dirty="0" smtClean="0"/>
              <a:t>Step 9: </a:t>
            </a:r>
            <a:r>
              <a:rPr lang="zh-CN" altLang="en-US" dirty="0" smtClean="0"/>
              <a:t>注入的</a:t>
            </a:r>
            <a:r>
              <a:rPr lang="en-US" altLang="zh-CN" dirty="0" smtClean="0"/>
              <a:t>SHELL CODE</a:t>
            </a:r>
            <a:r>
              <a:rPr lang="zh-CN" altLang="en-US" dirty="0" smtClean="0"/>
              <a:t>在目标进程加载一个</a:t>
            </a:r>
            <a:r>
              <a:rPr lang="en-US" altLang="zh-CN" dirty="0" smtClean="0"/>
              <a:t>SO</a:t>
            </a:r>
            <a:r>
              <a:rPr lang="zh-CN" altLang="en-US" dirty="0" smtClean="0"/>
              <a:t>，并且找到这个</a:t>
            </a:r>
            <a:r>
              <a:rPr lang="en-US" altLang="zh-CN" dirty="0" smtClean="0"/>
              <a:t>SO</a:t>
            </a:r>
            <a:r>
              <a:rPr lang="zh-CN" altLang="en-US" dirty="0" smtClean="0"/>
              <a:t>的指定入口函数，进行调用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系统中的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文件由一个叫</a:t>
            </a:r>
            <a:r>
              <a:rPr lang="en-US" altLang="zh-CN" dirty="0" smtClean="0"/>
              <a:t>Linker</a:t>
            </a:r>
            <a:r>
              <a:rPr lang="zh-CN" altLang="en-US" dirty="0" smtClean="0"/>
              <a:t>的加载器负责加载，即调用</a:t>
            </a:r>
            <a:r>
              <a:rPr lang="en-US" altLang="zh-CN" dirty="0" err="1" smtClean="0"/>
              <a:t>dlopen</a:t>
            </a:r>
            <a:r>
              <a:rPr lang="zh-CN" altLang="en-US" dirty="0" smtClean="0"/>
              <a:t>函数进行加载：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如果能将第一个参数改为一个内存地址，就可以实现从内存加载</a:t>
            </a:r>
            <a:r>
              <a:rPr lang="en-US" altLang="zh-CN" dirty="0" smtClean="0"/>
              <a:t>SO</a:t>
            </a:r>
            <a:r>
              <a:rPr lang="zh-CN" altLang="en-US" dirty="0" smtClean="0"/>
              <a:t>的功能，进而可以对该内存进行加密处理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3214686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void *</a:t>
            </a:r>
            <a:r>
              <a:rPr lang="en-US" sz="2800" b="1" dirty="0" err="1" smtClean="0"/>
              <a:t>dlopen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filename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 </a:t>
            </a:r>
            <a:r>
              <a:rPr lang="en-US" sz="2800" i="1" dirty="0" smtClean="0"/>
              <a:t>flag</a:t>
            </a:r>
            <a:r>
              <a:rPr lang="en-US" sz="2800" b="1" dirty="0" smtClean="0"/>
              <a:t>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dlopen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68"/>
            <a:ext cx="623302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find_library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635798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en-US" altLang="zh-CN" dirty="0" smtClean="0"/>
          </a:p>
          <a:p>
            <a:r>
              <a:rPr lang="en-US" altLang="zh-CN" dirty="0" smtClean="0"/>
              <a:t>SO</a:t>
            </a:r>
            <a:r>
              <a:rPr lang="zh-CN" altLang="en-US" dirty="0" smtClean="0"/>
              <a:t>注入技术</a:t>
            </a:r>
            <a:endParaRPr lang="en-US" altLang="zh-CN" dirty="0" smtClean="0"/>
          </a:p>
          <a:p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en-US" altLang="zh-CN" dirty="0" smtClean="0"/>
          </a:p>
          <a:p>
            <a:r>
              <a:rPr lang="en-US" altLang="zh-CN" dirty="0" smtClean="0"/>
              <a:t>C/C++</a:t>
            </a:r>
            <a:r>
              <a:rPr lang="zh-CN" altLang="en-US" dirty="0" smtClean="0"/>
              <a:t>函数拦截技术</a:t>
            </a:r>
            <a:endParaRPr lang="en-US" altLang="zh-CN" dirty="0" smtClean="0"/>
          </a:p>
          <a:p>
            <a:r>
              <a:rPr lang="en-US" altLang="zh-CN" dirty="0" smtClean="0"/>
              <a:t>DEX</a:t>
            </a:r>
            <a:r>
              <a:rPr lang="zh-CN" altLang="en-US" dirty="0" smtClean="0"/>
              <a:t>注入技术</a:t>
            </a:r>
            <a:endParaRPr lang="en-US" altLang="zh-CN" dirty="0" smtClean="0"/>
          </a:p>
          <a:p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load_library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6429420" cy="500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071538" y="2786058"/>
            <a:ext cx="535785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1538" y="3357562"/>
            <a:ext cx="585791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1538" y="4286256"/>
            <a:ext cx="3500462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1538" y="5143512"/>
            <a:ext cx="3500462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Elf32_Ehdr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3000372"/>
            <a:ext cx="6572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Elf32_Ehdr header[1];</a:t>
            </a:r>
          </a:p>
          <a:p>
            <a:r>
              <a:rPr lang="en-US" altLang="zh-CN" sz="2800" dirty="0" smtClean="0"/>
              <a:t>read(</a:t>
            </a:r>
            <a:r>
              <a:rPr lang="en-US" altLang="zh-CN" sz="2800" dirty="0" err="1" smtClean="0"/>
              <a:t>fd.fd</a:t>
            </a:r>
            <a:r>
              <a:rPr lang="en-US" altLang="zh-CN" sz="2800" dirty="0" smtClean="0"/>
              <a:t>,  (void*)header, </a:t>
            </a:r>
            <a:r>
              <a:rPr lang="en-US" altLang="zh-CN" sz="2800" dirty="0" err="1" smtClean="0"/>
              <a:t>sizeof</a:t>
            </a:r>
            <a:r>
              <a:rPr lang="en-US" altLang="zh-CN" sz="2800" dirty="0" smtClean="0"/>
              <a:t>(header))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Read Elf32_Phdr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7" y="1857364"/>
            <a:ext cx="7572428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Reserve Enough Memory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143800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Load Segments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037413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data we need?</a:t>
            </a:r>
          </a:p>
          <a:p>
            <a:pPr lvl="1"/>
            <a:r>
              <a:rPr lang="en-US" altLang="zh-CN" dirty="0" smtClean="0"/>
              <a:t>Elf32_Ehdr</a:t>
            </a:r>
          </a:p>
          <a:p>
            <a:pPr lvl="1"/>
            <a:r>
              <a:rPr lang="en-US" altLang="zh-CN" dirty="0" smtClean="0"/>
              <a:t>Elf32_Phdr</a:t>
            </a:r>
          </a:p>
          <a:p>
            <a:pPr lvl="1"/>
            <a:r>
              <a:rPr lang="en-US" altLang="zh-CN" dirty="0" smtClean="0"/>
              <a:t>Segments</a:t>
            </a:r>
          </a:p>
          <a:p>
            <a:r>
              <a:rPr lang="en-US" altLang="zh-CN" dirty="0" smtClean="0"/>
              <a:t>How to fill above data? 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961" y="4429132"/>
            <a:ext cx="597405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elfinfo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5608695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file and create </a:t>
            </a:r>
            <a:r>
              <a:rPr lang="en-US" altLang="zh-CN" dirty="0" err="1" smtClean="0"/>
              <a:t>elfinfo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14620"/>
            <a:ext cx="6000792" cy="258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Elf32_Ehdr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2786058"/>
            <a:ext cx="671517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Elf32_Phdr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2557463"/>
            <a:ext cx="7256463" cy="230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pic>
        <p:nvPicPr>
          <p:cNvPr id="4" name="图片 3" descr="Security_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143116"/>
            <a:ext cx="6099102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segments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2428868"/>
            <a:ext cx="721523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C/C++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Got Hook</a:t>
            </a:r>
          </a:p>
          <a:p>
            <a:r>
              <a:rPr lang="en-US" altLang="zh-CN" dirty="0" err="1" smtClean="0"/>
              <a:t>VTable</a:t>
            </a:r>
            <a:r>
              <a:rPr lang="en-US" altLang="zh-CN" dirty="0" smtClean="0"/>
              <a:t> Hook</a:t>
            </a:r>
          </a:p>
          <a:p>
            <a:r>
              <a:rPr lang="en-US" altLang="zh-CN" dirty="0" smtClean="0"/>
              <a:t>Inline Hook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Got Hook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745481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3643314"/>
            <a:ext cx="500066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814" y="5429264"/>
            <a:ext cx="43815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715016"/>
            <a:ext cx="38481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4857760"/>
            <a:ext cx="400052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箭头连接符 13"/>
          <p:cNvCxnSpPr/>
          <p:nvPr/>
        </p:nvCxnSpPr>
        <p:spPr>
          <a:xfrm rot="5400000">
            <a:off x="1321571" y="2964653"/>
            <a:ext cx="2143140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1750199" y="4679165"/>
            <a:ext cx="1500198" cy="1285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857620" y="5000636"/>
            <a:ext cx="4500594" cy="1071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7679553" y="5179231"/>
            <a:ext cx="128588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Got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1: Find the address of </a:t>
            </a:r>
            <a:r>
              <a:rPr lang="en-US" altLang="zh-CN" dirty="0" err="1" smtClean="0"/>
              <a:t>eglSwapBuffers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857496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void * handle = </a:t>
            </a:r>
            <a:r>
              <a:rPr lang="en-US" altLang="zh-CN" sz="2400" dirty="0" err="1" smtClean="0"/>
              <a:t>dlopen</a:t>
            </a:r>
            <a:r>
              <a:rPr lang="en-US" altLang="zh-CN" sz="2400" dirty="0" smtClean="0"/>
              <a:t>(“/system/lib/</a:t>
            </a:r>
            <a:r>
              <a:rPr lang="en-US" altLang="zh-CN" sz="2400" dirty="0" err="1" smtClean="0"/>
              <a:t>libEGL.so</a:t>
            </a:r>
            <a:r>
              <a:rPr lang="en-US" altLang="zh-CN" sz="2400" dirty="0" smtClean="0"/>
              <a:t>”, RTLD_NOW)</a:t>
            </a:r>
          </a:p>
          <a:p>
            <a:r>
              <a:rPr lang="en-US" altLang="zh-CN" sz="2400" dirty="0" smtClean="0"/>
              <a:t>void* </a:t>
            </a:r>
            <a:r>
              <a:rPr lang="en-US" altLang="zh-CN" sz="2400" dirty="0" err="1" smtClean="0"/>
              <a:t>addr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dlsym</a:t>
            </a:r>
            <a:r>
              <a:rPr lang="en-US" altLang="zh-CN" sz="2400" dirty="0" smtClean="0"/>
              <a:t>(handle, “</a:t>
            </a:r>
            <a:r>
              <a:rPr lang="en-US" altLang="zh-CN" sz="2400" dirty="0" err="1" smtClean="0"/>
              <a:t>eglSwapBuffers</a:t>
            </a:r>
            <a:r>
              <a:rPr lang="en-US" altLang="zh-CN" sz="2400" dirty="0" smtClean="0"/>
              <a:t>”);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Got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2: Find the .got section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70469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Got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3: Find the address of </a:t>
            </a:r>
            <a:r>
              <a:rPr lang="en-US" altLang="zh-CN" dirty="0" err="1" smtClean="0"/>
              <a:t>eglSwapBuffers</a:t>
            </a:r>
            <a:r>
              <a:rPr lang="en-US" altLang="zh-CN" dirty="0" smtClean="0"/>
              <a:t> in .got section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429000"/>
            <a:ext cx="71438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Got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4: Replace it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7" y="2928934"/>
            <a:ext cx="7358114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VTable</a:t>
            </a:r>
            <a:r>
              <a:rPr lang="en-US" altLang="zh-CN" dirty="0" smtClean="0"/>
              <a:t> Hook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4214842" cy="16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896146"/>
            <a:ext cx="4518449" cy="103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305175"/>
            <a:ext cx="65817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>
            <a:off x="3786182" y="2214554"/>
            <a:ext cx="2071702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3607587" y="4107661"/>
            <a:ext cx="3786214" cy="1285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VTable</a:t>
            </a:r>
            <a:r>
              <a:rPr lang="en-US" altLang="zh-CN" dirty="0" smtClean="0"/>
              <a:t>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Step 1: Find the address of Surface::</a:t>
            </a:r>
            <a:r>
              <a:rPr lang="en-US" altLang="zh-CN" dirty="0" err="1" smtClean="0"/>
              <a:t>unlockAndPost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56" y="2928934"/>
            <a:ext cx="81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void * handle = </a:t>
            </a:r>
            <a:r>
              <a:rPr lang="en-US" altLang="zh-CN" sz="2400" dirty="0" err="1" smtClean="0"/>
              <a:t>dlopen</a:t>
            </a:r>
            <a:r>
              <a:rPr lang="en-US" altLang="zh-CN" sz="2400" dirty="0" smtClean="0"/>
              <a:t>(“/system/lib/</a:t>
            </a:r>
            <a:r>
              <a:rPr lang="en-US" altLang="zh-CN" sz="2400" dirty="0" err="1" smtClean="0"/>
              <a:t>libgui.so</a:t>
            </a:r>
            <a:r>
              <a:rPr lang="en-US" altLang="zh-CN" sz="2400" dirty="0" smtClean="0"/>
              <a:t>”, RTLD_NOW)</a:t>
            </a:r>
          </a:p>
          <a:p>
            <a:r>
              <a:rPr lang="en-US" altLang="zh-CN" sz="2400" dirty="0" smtClean="0"/>
              <a:t>void* </a:t>
            </a:r>
            <a:r>
              <a:rPr lang="en-US" altLang="zh-CN" sz="2400" dirty="0" err="1" smtClean="0"/>
              <a:t>addr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dlsym</a:t>
            </a:r>
            <a:r>
              <a:rPr lang="en-US" altLang="zh-CN" sz="2400" dirty="0" smtClean="0"/>
              <a:t>(handle,</a:t>
            </a:r>
          </a:p>
          <a:p>
            <a:r>
              <a:rPr lang="en-US" altLang="zh-CN" sz="2400" dirty="0" smtClean="0"/>
              <a:t>                             “_ZN7android7Surface13unlockAndPostEv”);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VTable</a:t>
            </a:r>
            <a:r>
              <a:rPr lang="en-US" altLang="zh-CN" dirty="0" smtClean="0"/>
              <a:t>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2: Find the .</a:t>
            </a:r>
            <a:r>
              <a:rPr lang="en-US" altLang="zh-CN" dirty="0" err="1" smtClean="0"/>
              <a:t>data.rel.ro</a:t>
            </a:r>
            <a:r>
              <a:rPr lang="en-US" altLang="zh-CN" dirty="0" smtClean="0"/>
              <a:t> section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7227887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428728" y="3571876"/>
            <a:ext cx="1214446" cy="7858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500430" y="2000240"/>
            <a:ext cx="135732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857884" y="4572008"/>
            <a:ext cx="135732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 flipV="1">
            <a:off x="2643174" y="2393149"/>
            <a:ext cx="857256" cy="1571636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0"/>
          </p:cNvCxnSpPr>
          <p:nvPr/>
        </p:nvCxnSpPr>
        <p:spPr>
          <a:xfrm>
            <a:off x="4857752" y="2393149"/>
            <a:ext cx="1678793" cy="2178859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VTable</a:t>
            </a:r>
            <a:r>
              <a:rPr lang="en-US" altLang="zh-CN" dirty="0" smtClean="0"/>
              <a:t>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3: Find the address of Surface::</a:t>
            </a:r>
            <a:r>
              <a:rPr lang="en-US" altLang="zh-CN" dirty="0" err="1" smtClean="0"/>
              <a:t>unlockAndPost</a:t>
            </a:r>
            <a:r>
              <a:rPr lang="en-US" altLang="zh-CN" dirty="0" smtClean="0"/>
              <a:t> in .</a:t>
            </a:r>
            <a:r>
              <a:rPr lang="en-US" altLang="zh-CN" dirty="0" err="1" smtClean="0"/>
              <a:t>data.rel.ro</a:t>
            </a:r>
            <a:r>
              <a:rPr lang="en-US" altLang="zh-CN" dirty="0" smtClean="0"/>
              <a:t> section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786190"/>
            <a:ext cx="727551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Got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4: Replace it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7" y="2928934"/>
            <a:ext cx="7358114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Inline Hook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215238" cy="561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Inline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357430"/>
            <a:ext cx="5286412" cy="35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1785918" y="3786190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714876" y="3214686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2" idx="3"/>
            <a:endCxn id="23" idx="1"/>
          </p:cNvCxnSpPr>
          <p:nvPr/>
        </p:nvCxnSpPr>
        <p:spPr>
          <a:xfrm flipV="1">
            <a:off x="3428992" y="3321843"/>
            <a:ext cx="1285884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Inline 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zh-CN" altLang="en-US" dirty="0" smtClean="0"/>
              <a:t>移动的指令可能包含：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相对寻址指令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跳转指令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对于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相对寻址和跳转指令：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需要进行重定位</a:t>
            </a:r>
            <a:endParaRPr lang="en-US" altLang="zh-CN" dirty="0" smtClean="0"/>
          </a:p>
          <a:p>
            <a:r>
              <a:rPr lang="zh-CN" altLang="en-US" dirty="0" smtClean="0"/>
              <a:t>因此，实现</a:t>
            </a:r>
            <a:r>
              <a:rPr lang="en-US" altLang="zh-CN" dirty="0" smtClean="0"/>
              <a:t>Inline Hook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动态的指令解析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动态的指令重定位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注入技术</a:t>
            </a:r>
            <a:endParaRPr lang="zh-CN" altLang="en-US" dirty="0"/>
          </a:p>
        </p:txBody>
      </p:sp>
      <p:pic>
        <p:nvPicPr>
          <p:cNvPr id="4" name="内容占位符 3" descr="捕获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500174"/>
            <a:ext cx="5180380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注入技术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001056" cy="478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DexClassLoader</a:t>
            </a:r>
            <a:r>
              <a:rPr lang="zh-CN" altLang="en-US" dirty="0" smtClean="0"/>
              <a:t>可以动态地加载</a:t>
            </a:r>
            <a:r>
              <a:rPr lang="en-US" altLang="zh-CN" dirty="0" smtClean="0"/>
              <a:t>DEX</a:t>
            </a:r>
            <a:r>
              <a:rPr lang="zh-CN" altLang="en-US" dirty="0" smtClean="0"/>
              <a:t>文件，但是它在加载</a:t>
            </a:r>
            <a:r>
              <a:rPr lang="en-US" altLang="zh-CN" dirty="0" smtClean="0"/>
              <a:t>DEX</a:t>
            </a:r>
            <a:r>
              <a:rPr lang="zh-CN" altLang="en-US" dirty="0" smtClean="0"/>
              <a:t>文件的过程会生成一个</a:t>
            </a:r>
            <a:r>
              <a:rPr lang="en-US" altLang="zh-CN" dirty="0" smtClean="0"/>
              <a:t>ODEX</a:t>
            </a:r>
            <a:r>
              <a:rPr lang="zh-CN" altLang="en-US" dirty="0" smtClean="0"/>
              <a:t>文件，给别人提供了静态逆向的可能</a:t>
            </a:r>
            <a:endParaRPr lang="en-US" altLang="zh-CN" dirty="0" smtClean="0"/>
          </a:p>
          <a:p>
            <a:r>
              <a:rPr lang="zh-CN" altLang="en-US" dirty="0" smtClean="0"/>
              <a:t>通过分析</a:t>
            </a:r>
            <a:r>
              <a:rPr lang="en-US" altLang="zh-CN" dirty="0" err="1" smtClean="0"/>
              <a:t>DexClassLoader</a:t>
            </a:r>
            <a:r>
              <a:rPr lang="zh-CN" altLang="en-US" dirty="0" smtClean="0"/>
              <a:t>的实现可以知道，它是通过</a:t>
            </a:r>
            <a:r>
              <a:rPr lang="en-US" altLang="zh-CN" dirty="0" err="1" smtClean="0"/>
              <a:t>DexFile</a:t>
            </a:r>
            <a:r>
              <a:rPr lang="zh-CN" altLang="en-US" dirty="0" smtClean="0"/>
              <a:t>来实现动态加载</a:t>
            </a:r>
            <a:r>
              <a:rPr lang="en-US" altLang="zh-CN" dirty="0" smtClean="0"/>
              <a:t>DEX</a:t>
            </a:r>
            <a:r>
              <a:rPr lang="zh-CN" altLang="en-US" dirty="0" smtClean="0"/>
              <a:t>文件的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进一步分析</a:t>
            </a:r>
            <a:r>
              <a:rPr lang="en-US" altLang="zh-CN" dirty="0" err="1" smtClean="0"/>
              <a:t>DexFile</a:t>
            </a:r>
            <a:r>
              <a:rPr lang="zh-CN" altLang="en-US" dirty="0" smtClean="0"/>
              <a:t>的实现，发现它提供了两个隐藏接口来实现加载内存</a:t>
            </a:r>
            <a:r>
              <a:rPr lang="en-US" altLang="zh-CN" dirty="0" smtClean="0"/>
              <a:t>DEX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8143932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215370" cy="551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endParaRPr lang="en-US" altLang="zh-CN" dirty="0"/>
          </a:p>
          <a:p>
            <a:pPr lvl="1"/>
            <a:r>
              <a:rPr lang="zh-CN" altLang="en-US" dirty="0" smtClean="0"/>
              <a:t>系统中可以存在多个用户，每一个用户都具有一个</a:t>
            </a:r>
            <a:r>
              <a:rPr lang="en-US" altLang="zh-CN" dirty="0" smtClean="0"/>
              <a:t>UID</a:t>
            </a:r>
          </a:p>
          <a:p>
            <a:pPr lvl="1"/>
            <a:r>
              <a:rPr lang="zh-CN" altLang="en-US" dirty="0" smtClean="0"/>
              <a:t>用户按组划分形成用户组，每一个用户组都具有一个</a:t>
            </a:r>
            <a:r>
              <a:rPr lang="en-US" altLang="zh-CN" dirty="0" smtClean="0"/>
              <a:t>GID</a:t>
            </a:r>
          </a:p>
          <a:p>
            <a:pPr lvl="1"/>
            <a:r>
              <a:rPr lang="zh-CN" altLang="en-US" dirty="0" smtClean="0"/>
              <a:t>一个用户可以属于多个用户组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但是，</a:t>
            </a:r>
            <a:r>
              <a:rPr lang="en-US" altLang="zh-CN" dirty="0" err="1" smtClean="0"/>
              <a:t>DexFile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Android 4.0</a:t>
            </a:r>
            <a:r>
              <a:rPr lang="zh-CN" altLang="en-US" dirty="0" smtClean="0"/>
              <a:t>开始才支持加载内存</a:t>
            </a:r>
            <a:r>
              <a:rPr lang="en-US" altLang="zh-CN" dirty="0" smtClean="0"/>
              <a:t>DEX</a:t>
            </a:r>
            <a:r>
              <a:rPr lang="zh-CN" altLang="en-US" dirty="0" smtClean="0"/>
              <a:t>文件，如何支持</a:t>
            </a:r>
            <a:r>
              <a:rPr lang="en-US" altLang="zh-CN" dirty="0" smtClean="0"/>
              <a:t>Android 4.0</a:t>
            </a:r>
            <a:r>
              <a:rPr lang="zh-CN" altLang="en-US" dirty="0" smtClean="0"/>
              <a:t>以下的版本呢？</a:t>
            </a:r>
            <a:endParaRPr lang="en-US" altLang="zh-CN" dirty="0" smtClean="0"/>
          </a:p>
          <a:p>
            <a:r>
              <a:rPr lang="zh-CN" altLang="en-US" dirty="0" smtClean="0"/>
              <a:t>通过分析</a:t>
            </a:r>
            <a:r>
              <a:rPr lang="en-US" altLang="zh-CN" dirty="0" err="1" smtClean="0"/>
              <a:t>DexFile</a:t>
            </a:r>
            <a:r>
              <a:rPr lang="zh-CN" altLang="en-US" dirty="0" smtClean="0"/>
              <a:t>加载内存</a:t>
            </a:r>
            <a:r>
              <a:rPr lang="en-US" altLang="zh-CN" dirty="0" smtClean="0"/>
              <a:t>DEX</a:t>
            </a:r>
            <a:r>
              <a:rPr lang="zh-CN" altLang="en-US" dirty="0" smtClean="0"/>
              <a:t>文件的实现可以发现，里面用到的关键函数都可以从</a:t>
            </a:r>
            <a:r>
              <a:rPr lang="en-US" altLang="zh-CN" dirty="0" err="1" smtClean="0"/>
              <a:t>libdex.a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libdvm.so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r>
              <a:rPr lang="zh-CN" altLang="en-US" dirty="0" smtClean="0"/>
              <a:t>于是，可以模仿</a:t>
            </a:r>
            <a:r>
              <a:rPr lang="en-US" altLang="zh-CN" dirty="0" smtClean="0"/>
              <a:t>Android 4.0</a:t>
            </a:r>
            <a:r>
              <a:rPr lang="zh-CN" altLang="en-US" dirty="0" smtClean="0"/>
              <a:t>，实现</a:t>
            </a:r>
            <a:r>
              <a:rPr lang="en-US" altLang="zh-CN" dirty="0" err="1" smtClean="0"/>
              <a:t>DexFile</a:t>
            </a:r>
            <a:r>
              <a:rPr lang="zh-CN" altLang="en-US" dirty="0" smtClean="0"/>
              <a:t>加载内存</a:t>
            </a:r>
            <a:r>
              <a:rPr lang="en-US" altLang="zh-CN" dirty="0" smtClean="0"/>
              <a:t>DEX</a:t>
            </a:r>
            <a:r>
              <a:rPr lang="zh-CN" altLang="en-US" dirty="0" smtClean="0"/>
              <a:t>文件的功能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辅助数据结构和函数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7018337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Step 1: </a:t>
            </a:r>
            <a:r>
              <a:rPr lang="en-US" altLang="zh-CN" dirty="0" err="1" smtClean="0"/>
              <a:t>custome_load_class_from_memory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25277"/>
            <a:ext cx="7929586" cy="513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Step 2: </a:t>
            </a:r>
            <a:r>
              <a:rPr lang="en-US" altLang="zh-CN" dirty="0" err="1" smtClean="0"/>
              <a:t>open_dex_from_memory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208837" cy="489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en-US" altLang="zh-CN" dirty="0" err="1" smtClean="0"/>
              <a:t>raw_dex_file_open_array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643182"/>
            <a:ext cx="7361237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4: </a:t>
            </a:r>
            <a:r>
              <a:rPr lang="en-US" altLang="zh-CN" dirty="0" err="1" smtClean="0"/>
              <a:t>prepare_dex_in_memory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648493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9053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Step 5: </a:t>
            </a:r>
            <a:r>
              <a:rPr lang="en-US" altLang="zh-CN" dirty="0" err="1" smtClean="0"/>
              <a:t>rewrite_dex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715304" cy="502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Step 6: </a:t>
            </a:r>
            <a:r>
              <a:rPr lang="en-US" altLang="zh-CN" dirty="0" err="1" smtClean="0"/>
              <a:t>dex_file_open_partial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075487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Step 7: </a:t>
            </a:r>
            <a:r>
              <a:rPr lang="en-US" altLang="zh-CN" dirty="0" err="1" smtClean="0"/>
              <a:t>allocate_aux_structures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88"/>
            <a:ext cx="6989789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Step 8: </a:t>
            </a:r>
            <a:r>
              <a:rPr lang="en-US" altLang="zh-CN" dirty="0" err="1" smtClean="0"/>
              <a:t>add_to_dex_file_table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67706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每一个文件都具有三种权限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Execute</a:t>
            </a:r>
          </a:p>
          <a:p>
            <a:pPr lvl="1"/>
            <a:r>
              <a:rPr lang="zh-CN" altLang="en-US" dirty="0" smtClean="0"/>
              <a:t>文件权限按用户属性分为三组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Owner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DEX</a:t>
            </a:r>
            <a:r>
              <a:rPr lang="zh-CN" altLang="en-US" dirty="0" smtClean="0"/>
              <a:t>加壳技术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上述过程用到的关键函数均可从</a:t>
            </a:r>
            <a:r>
              <a:rPr lang="en-US" altLang="zh-CN" dirty="0" err="1" smtClean="0"/>
              <a:t>libdex.a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libdvm.so</a:t>
            </a:r>
            <a:r>
              <a:rPr lang="zh-CN" altLang="en-US" dirty="0" smtClean="0"/>
              <a:t>获得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dexSwapAndVeriry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dexCreateClassLookup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dexFileParse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dvmAllocRegion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dvmAllocAtomicCache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dvmHashTableLock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dvmHashTableLookup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dvmHashTableUnlock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虚拟机中，无论是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函数，还是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函数，都是通过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结构体来描述的</a:t>
            </a:r>
            <a:endParaRPr lang="zh-CN" altLang="en-US" dirty="0"/>
          </a:p>
        </p:txBody>
      </p:sp>
      <p:pic>
        <p:nvPicPr>
          <p:cNvPr id="4" name="图片 3" descr="dalvik-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996952"/>
            <a:ext cx="6687484" cy="3734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Dalvik</a:t>
            </a:r>
            <a:r>
              <a:rPr lang="zh-CN" altLang="en-US" dirty="0" smtClean="0"/>
              <a:t>虚拟机通过</a:t>
            </a:r>
            <a:r>
              <a:rPr lang="en-US" altLang="zh-CN" dirty="0" err="1" smtClean="0"/>
              <a:t>dvmIsNativeMethod</a:t>
            </a:r>
            <a:r>
              <a:rPr lang="zh-CN" altLang="en-US" dirty="0" smtClean="0"/>
              <a:t>判断一个函数是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函数还是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" name="图片 3" descr="dalvik-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284984"/>
            <a:ext cx="7344818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Dalvik</a:t>
            </a:r>
            <a:r>
              <a:rPr lang="zh-CN" altLang="en-US" sz="2800" dirty="0" smtClean="0"/>
              <a:t>虚拟调用一个函数之前，首先判断它是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函数还是</a:t>
            </a:r>
            <a:r>
              <a:rPr lang="en-US" altLang="zh-CN" sz="2800" dirty="0" smtClean="0"/>
              <a:t>Native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pic>
        <p:nvPicPr>
          <p:cNvPr id="4" name="图片 3" descr="dalvik-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28868"/>
            <a:ext cx="7458622" cy="435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函数拦截技术原理分析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函数，</a:t>
            </a:r>
            <a:r>
              <a:rPr lang="en-US" altLang="zh-CN" dirty="0" err="1" smtClean="0"/>
              <a:t>Davik</a:t>
            </a:r>
            <a:r>
              <a:rPr lang="zh-CN" altLang="en-US" dirty="0" smtClean="0"/>
              <a:t>虚拟机使用解释器来执行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函数，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Davik</a:t>
            </a:r>
            <a:r>
              <a:rPr lang="zh-CN" altLang="en-US" dirty="0" smtClean="0"/>
              <a:t>虚拟机找到它的函数指针</a:t>
            </a:r>
            <a:r>
              <a:rPr lang="en-US" altLang="zh-CN" dirty="0" err="1" smtClean="0"/>
              <a:t>nativeFunc</a:t>
            </a:r>
            <a:r>
              <a:rPr lang="zh-CN" altLang="en-US" dirty="0" smtClean="0"/>
              <a:t>，进行直接调用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如果我们能把一个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函数修改为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函数，并且将</a:t>
            </a:r>
            <a:r>
              <a:rPr lang="en-US" altLang="zh-CN" dirty="0" err="1" smtClean="0"/>
              <a:t>nativeFunc</a:t>
            </a:r>
            <a:r>
              <a:rPr lang="zh-CN" altLang="en-US" dirty="0" smtClean="0"/>
              <a:t>指针设置为自定义的函数，那么就可以实现拦截了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拦截完成之后，根据情况决定是否需要调用原来的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函数，即可完成整个拦截过程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libdvm</a:t>
            </a:r>
            <a:r>
              <a:rPr lang="zh-CN" altLang="en-US" dirty="0" smtClean="0"/>
              <a:t>导出了两个函数</a:t>
            </a:r>
            <a:r>
              <a:rPr lang="en-US" altLang="zh-CN" dirty="0" err="1" smtClean="0"/>
              <a:t>dvmDecodeIndirectRef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dvmSlotToMethod</a:t>
            </a:r>
            <a:r>
              <a:rPr lang="zh-CN" altLang="en-US" dirty="0" smtClean="0"/>
              <a:t>，如果我们知道一个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函数在它所属的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里面的位置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，那么就可以通过它们获得该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函数在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虚拟内部所对应的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结构体：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702" y="4857760"/>
            <a:ext cx="7643826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得到一个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函数在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虚拟内部所对应的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结构体之后，就可以将它设置为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函数：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857628"/>
            <a:ext cx="735811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如何获得一个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函数所属的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，以及它在该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r>
              <a:rPr lang="zh-CN" altLang="en-US" dirty="0" smtClean="0"/>
              <a:t>假设我们知道：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函数的名称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函数的原型</a:t>
            </a:r>
            <a:r>
              <a:rPr lang="en-US" altLang="zh-CN" dirty="0" smtClean="0"/>
              <a:t>—prototype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函数的类名称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className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用来加载该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classLoader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1: 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214686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Class&lt;?&gt; </a:t>
            </a:r>
            <a:r>
              <a:rPr lang="en-US" altLang="zh-CN" sz="3600" dirty="0" err="1" smtClean="0"/>
              <a:t>clazz</a:t>
            </a:r>
            <a:r>
              <a:rPr lang="en-US" altLang="zh-CN" sz="3600" dirty="0" smtClean="0"/>
              <a:t> = </a:t>
            </a:r>
            <a:r>
              <a:rPr lang="en-US" altLang="zh-CN" sz="3600" dirty="0" err="1" smtClean="0"/>
              <a:t>classLoader.loadClass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className</a:t>
            </a:r>
            <a:r>
              <a:rPr lang="en-US" altLang="zh-CN" sz="3600" dirty="0" smtClean="0"/>
              <a:t>);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2: 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214686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Method </a:t>
            </a:r>
            <a:r>
              <a:rPr lang="en-US" altLang="zh-CN" sz="3600" dirty="0" err="1" smtClean="0"/>
              <a:t>method</a:t>
            </a:r>
            <a:r>
              <a:rPr lang="en-US" altLang="zh-CN" sz="3600" dirty="0" smtClean="0"/>
              <a:t> = </a:t>
            </a:r>
            <a:r>
              <a:rPr lang="en-US" altLang="zh-CN" sz="3600" dirty="0" err="1" smtClean="0"/>
              <a:t>clazz.getDeclaredMethod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methodName</a:t>
            </a:r>
            <a:r>
              <a:rPr lang="en-US" altLang="zh-CN" sz="3600" dirty="0" smtClean="0"/>
              <a:t>, prototype);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pic>
        <p:nvPicPr>
          <p:cNvPr id="4" name="内容占位符 3" descr="UID_GID_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89" y="1600200"/>
            <a:ext cx="7472021" cy="4525963"/>
          </a:xfrm>
        </p:spPr>
      </p:pic>
      <p:sp>
        <p:nvSpPr>
          <p:cNvPr id="5" name="矩形 4"/>
          <p:cNvSpPr/>
          <p:nvPr/>
        </p:nvSpPr>
        <p:spPr>
          <a:xfrm>
            <a:off x="857224" y="2214554"/>
            <a:ext cx="972000" cy="3929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62414" y="2427280"/>
            <a:ext cx="252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-892213" y="4392619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48166" y="2579680"/>
            <a:ext cx="252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533918" y="2714620"/>
            <a:ext cx="252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-608049" y="4535495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-320709" y="4678371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34" y="621508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Owner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662" y="641725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00166" y="65722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928794" y="2143116"/>
            <a:ext cx="357190" cy="4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786050" y="2143116"/>
            <a:ext cx="357190" cy="4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14480" y="62743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Owner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8860" y="628652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Owner Group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clazz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域描述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214686"/>
            <a:ext cx="8215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Field </a:t>
            </a:r>
            <a:r>
              <a:rPr lang="en-US" altLang="zh-CN" sz="4000" dirty="0" err="1" smtClean="0"/>
              <a:t>field</a:t>
            </a:r>
            <a:r>
              <a:rPr lang="en-US" altLang="zh-CN" sz="4000" dirty="0" smtClean="0"/>
              <a:t> = </a:t>
            </a:r>
            <a:r>
              <a:rPr lang="en-US" altLang="zh-CN" sz="4000" dirty="0" err="1" smtClean="0"/>
              <a:t>clazz.getDeclaredField</a:t>
            </a:r>
            <a:r>
              <a:rPr lang="en-US" altLang="zh-CN" sz="4000" dirty="0" smtClean="0"/>
              <a:t>(“Slot”);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4: 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slot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214686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slot= </a:t>
            </a:r>
            <a:r>
              <a:rPr lang="en-US" altLang="zh-CN" sz="4000" dirty="0" err="1" smtClean="0"/>
              <a:t>field.getInt</a:t>
            </a:r>
            <a:r>
              <a:rPr lang="en-US" altLang="zh-CN" sz="4000" dirty="0" smtClean="0"/>
              <a:t>(method);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函数拦截技术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5: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clazz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JNI</a:t>
            </a:r>
            <a:r>
              <a:rPr lang="zh-CN" altLang="en-US" dirty="0" smtClean="0"/>
              <a:t>传递到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层，调用</a:t>
            </a:r>
            <a:r>
              <a:rPr lang="en-US" altLang="zh-CN" dirty="0" err="1" smtClean="0"/>
              <a:t>dvmDecodeIndirectRef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dvmSlotToMethod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214686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ClassObject</a:t>
            </a:r>
            <a:r>
              <a:rPr lang="en-US" altLang="zh-CN" sz="3600" dirty="0" smtClean="0"/>
              <a:t>* </a:t>
            </a:r>
            <a:r>
              <a:rPr lang="en-US" altLang="zh-CN" sz="3600" dirty="0" err="1" smtClean="0"/>
              <a:t>declared_classs</a:t>
            </a:r>
            <a:r>
              <a:rPr lang="en-US" altLang="zh-CN" sz="3600" dirty="0" smtClean="0"/>
              <a:t> = (</a:t>
            </a:r>
            <a:r>
              <a:rPr lang="en-US" altLang="zh-CN" sz="3600" dirty="0" err="1" smtClean="0"/>
              <a:t>ClassObject</a:t>
            </a:r>
            <a:r>
              <a:rPr lang="en-US" altLang="zh-CN" sz="3600" dirty="0" smtClean="0"/>
              <a:t>*) </a:t>
            </a:r>
            <a:r>
              <a:rPr lang="en-US" altLang="zh-CN" sz="3600" dirty="0" err="1" smtClean="0"/>
              <a:t>dvmDecodeIndirectRef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dvmThreadSelf</a:t>
            </a:r>
            <a:r>
              <a:rPr lang="en-US" altLang="zh-CN" sz="3600" dirty="0" smtClean="0"/>
              <a:t>(), </a:t>
            </a:r>
            <a:r>
              <a:rPr lang="en-US" altLang="zh-CN" sz="3600" dirty="0" err="1" smtClean="0"/>
              <a:t>clazz</a:t>
            </a:r>
            <a:r>
              <a:rPr lang="en-US" altLang="zh-CN" sz="3600" dirty="0" smtClean="0"/>
              <a:t>);</a:t>
            </a:r>
          </a:p>
          <a:p>
            <a:r>
              <a:rPr lang="en-US" altLang="zh-CN" sz="3600" dirty="0" smtClean="0"/>
              <a:t>Method* method = </a:t>
            </a:r>
            <a:r>
              <a:rPr lang="en-US" altLang="zh-CN" sz="3600" dirty="0" err="1" smtClean="0"/>
              <a:t>dvmSlotToMethod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declared_class</a:t>
            </a:r>
            <a:r>
              <a:rPr lang="en-US" altLang="zh-CN" sz="3600" dirty="0" smtClean="0"/>
              <a:t>, slot);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605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2893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UID -- </a:t>
            </a:r>
            <a:r>
              <a:rPr lang="en-US" altLang="zh-CN" dirty="0" err="1" smtClean="0"/>
              <a:t>setuid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GID -- </a:t>
            </a:r>
            <a:r>
              <a:rPr lang="en-US" altLang="zh-CN" dirty="0" err="1" smtClean="0"/>
              <a:t>setgid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Supplementary GIDS – </a:t>
            </a:r>
            <a:r>
              <a:rPr lang="en-US" altLang="zh-CN" dirty="0" err="1" smtClean="0"/>
              <a:t>setgroups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Capabilities -- </a:t>
            </a:r>
            <a:r>
              <a:rPr lang="en-US" altLang="zh-CN" dirty="0" err="1" smtClean="0"/>
              <a:t>capset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1819</Words>
  <Application>Microsoft Office PowerPoint</Application>
  <PresentationFormat>全屏显示(4:3)</PresentationFormat>
  <Paragraphs>309</Paragraphs>
  <Slides>84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Office 主题</vt:lpstr>
      <vt:lpstr>Android安全机制</vt:lpstr>
      <vt:lpstr>About Me</vt:lpstr>
      <vt:lpstr>Agenda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Android安全模型</vt:lpstr>
      <vt:lpstr>SO注入技术</vt:lpstr>
      <vt:lpstr>SO注入技术</vt:lpstr>
      <vt:lpstr>SO注入技术</vt:lpstr>
      <vt:lpstr>SO注入技术</vt:lpstr>
      <vt:lpstr>SO注入技术</vt:lpstr>
      <vt:lpstr>SO加壳技术</vt:lpstr>
      <vt:lpstr>SO加壳技术</vt:lpstr>
      <vt:lpstr>SO加壳技术</vt:lpstr>
      <vt:lpstr>SO加壳技术</vt:lpstr>
      <vt:lpstr>SO加壳技术</vt:lpstr>
      <vt:lpstr>SO加壳技术</vt:lpstr>
      <vt:lpstr>SO加壳技术</vt:lpstr>
      <vt:lpstr>SO加壳技术</vt:lpstr>
      <vt:lpstr>SO加壳技术</vt:lpstr>
      <vt:lpstr>SO加壳技术</vt:lpstr>
      <vt:lpstr>SO加壳技术</vt:lpstr>
      <vt:lpstr>SO加壳技术</vt:lpstr>
      <vt:lpstr>SO加壳技术</vt:lpstr>
      <vt:lpstr>SO加壳技术</vt:lpstr>
      <vt:lpstr>C/C++函数拦截技术</vt:lpstr>
      <vt:lpstr>Got Hook</vt:lpstr>
      <vt:lpstr>Got Hook</vt:lpstr>
      <vt:lpstr>Got Hook</vt:lpstr>
      <vt:lpstr>Got Hook</vt:lpstr>
      <vt:lpstr>Got Hook</vt:lpstr>
      <vt:lpstr>VTable Hook</vt:lpstr>
      <vt:lpstr>VTable Hook</vt:lpstr>
      <vt:lpstr>VTable Hook</vt:lpstr>
      <vt:lpstr>VTable Hook</vt:lpstr>
      <vt:lpstr>Got Hook</vt:lpstr>
      <vt:lpstr>Inline Hook</vt:lpstr>
      <vt:lpstr>Inline Hook</vt:lpstr>
      <vt:lpstr>Inline Hook</vt:lpstr>
      <vt:lpstr>DEX注入技术</vt:lpstr>
      <vt:lpstr>DEX注入技术</vt:lpstr>
      <vt:lpstr>DEX加壳技术</vt:lpstr>
      <vt:lpstr>DEX加壳技术</vt:lpstr>
      <vt:lpstr>DEX加壳技术</vt:lpstr>
      <vt:lpstr>DEX加壳技术</vt:lpstr>
      <vt:lpstr>DEX加壳技术</vt:lpstr>
      <vt:lpstr>DEX加壳技术</vt:lpstr>
      <vt:lpstr>DEX加壳技术</vt:lpstr>
      <vt:lpstr>DEX加壳技术</vt:lpstr>
      <vt:lpstr>DEX加壳技术</vt:lpstr>
      <vt:lpstr>DEX加壳技术</vt:lpstr>
      <vt:lpstr>DEX加壳技术</vt:lpstr>
      <vt:lpstr>DEX加壳技术</vt:lpstr>
      <vt:lpstr>DEX加壳技术</vt:lpstr>
      <vt:lpstr>DEX加壳技术</vt:lpstr>
      <vt:lpstr>Java函数拦截技术</vt:lpstr>
      <vt:lpstr>Java函数拦截技术</vt:lpstr>
      <vt:lpstr>Java函数拦截技术</vt:lpstr>
      <vt:lpstr>Java函数拦截技术</vt:lpstr>
      <vt:lpstr>Java函数拦截技术</vt:lpstr>
      <vt:lpstr>Java函数拦截技术</vt:lpstr>
      <vt:lpstr>Java函数拦截技术</vt:lpstr>
      <vt:lpstr>Java函数拦截技术</vt:lpstr>
      <vt:lpstr>Java函数拦截技术</vt:lpstr>
      <vt:lpstr>Java函数拦截技术</vt:lpstr>
      <vt:lpstr>Java函数拦截技术</vt:lpstr>
      <vt:lpstr>Java函数拦截技术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Android安全机制</dc:title>
  <dc:creator>Luo</dc:creator>
  <cp:lastModifiedBy>Luo</cp:lastModifiedBy>
  <cp:revision>166</cp:revision>
  <dcterms:created xsi:type="dcterms:W3CDTF">2013-11-11T15:30:49Z</dcterms:created>
  <dcterms:modified xsi:type="dcterms:W3CDTF">2013-11-29T23:43:39Z</dcterms:modified>
</cp:coreProperties>
</file>